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350" r:id="rId3"/>
    <p:sldId id="287" r:id="rId4"/>
    <p:sldId id="346" r:id="rId5"/>
    <p:sldId id="348" r:id="rId6"/>
    <p:sldId id="367" r:id="rId7"/>
    <p:sldId id="349" r:id="rId8"/>
    <p:sldId id="355" r:id="rId9"/>
    <p:sldId id="256" r:id="rId10"/>
    <p:sldId id="364" r:id="rId11"/>
    <p:sldId id="365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6AE025-184C-4570-82D0-FD06FD958E2F}" v="129" dt="2021-04-16T18:39:06.2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8" autoAdjust="0"/>
    <p:restoredTop sz="94660"/>
  </p:normalViewPr>
  <p:slideViewPr>
    <p:cSldViewPr snapToGrid="0">
      <p:cViewPr>
        <p:scale>
          <a:sx n="87" d="100"/>
          <a:sy n="87" d="100"/>
        </p:scale>
        <p:origin x="114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gg, Benjamin" userId="2dfa2519-f1f9-4b98-8a8b-b6ea1c023ec7" providerId="ADAL" clId="{6C6AE025-184C-4570-82D0-FD06FD958E2F}"/>
    <pc:docChg chg="custSel addSld delSld modSld sldOrd">
      <pc:chgData name="Bragg, Benjamin" userId="2dfa2519-f1f9-4b98-8a8b-b6ea1c023ec7" providerId="ADAL" clId="{6C6AE025-184C-4570-82D0-FD06FD958E2F}" dt="2021-04-19T17:06:22.868" v="753" actId="20577"/>
      <pc:docMkLst>
        <pc:docMk/>
      </pc:docMkLst>
      <pc:sldChg chg="modSp mod">
        <pc:chgData name="Bragg, Benjamin" userId="2dfa2519-f1f9-4b98-8a8b-b6ea1c023ec7" providerId="ADAL" clId="{6C6AE025-184C-4570-82D0-FD06FD958E2F}" dt="2021-04-16T16:25:27.647" v="636" actId="14100"/>
        <pc:sldMkLst>
          <pc:docMk/>
          <pc:sldMk cId="2615845418" sldId="256"/>
        </pc:sldMkLst>
        <pc:graphicFrameChg chg="mod">
          <ac:chgData name="Bragg, Benjamin" userId="2dfa2519-f1f9-4b98-8a8b-b6ea1c023ec7" providerId="ADAL" clId="{6C6AE025-184C-4570-82D0-FD06FD958E2F}" dt="2021-04-16T16:25:27.647" v="636" actId="14100"/>
          <ac:graphicFrameMkLst>
            <pc:docMk/>
            <pc:sldMk cId="2615845418" sldId="256"/>
            <ac:graphicFrameMk id="9" creationId="{02703B3A-670B-49A0-97D0-9A7311948ECB}"/>
          </ac:graphicFrameMkLst>
        </pc:graphicFrameChg>
      </pc:sldChg>
      <pc:sldChg chg="modSp mod">
        <pc:chgData name="Bragg, Benjamin" userId="2dfa2519-f1f9-4b98-8a8b-b6ea1c023ec7" providerId="ADAL" clId="{6C6AE025-184C-4570-82D0-FD06FD958E2F}" dt="2021-04-15T22:51:45.112" v="8" actId="20577"/>
        <pc:sldMkLst>
          <pc:docMk/>
          <pc:sldMk cId="2268976955" sldId="287"/>
        </pc:sldMkLst>
        <pc:spChg chg="mod">
          <ac:chgData name="Bragg, Benjamin" userId="2dfa2519-f1f9-4b98-8a8b-b6ea1c023ec7" providerId="ADAL" clId="{6C6AE025-184C-4570-82D0-FD06FD958E2F}" dt="2021-04-15T22:51:45.112" v="8" actId="20577"/>
          <ac:spMkLst>
            <pc:docMk/>
            <pc:sldMk cId="2268976955" sldId="287"/>
            <ac:spMk id="2" creationId="{00000000-0000-0000-0000-000000000000}"/>
          </ac:spMkLst>
        </pc:spChg>
      </pc:sldChg>
      <pc:sldChg chg="modSp">
        <pc:chgData name="Bragg, Benjamin" userId="2dfa2519-f1f9-4b98-8a8b-b6ea1c023ec7" providerId="ADAL" clId="{6C6AE025-184C-4570-82D0-FD06FD958E2F}" dt="2021-04-16T18:30:47.740" v="658"/>
        <pc:sldMkLst>
          <pc:docMk/>
          <pc:sldMk cId="2033154652" sldId="346"/>
        </pc:sldMkLst>
        <pc:graphicFrameChg chg="mod">
          <ac:chgData name="Bragg, Benjamin" userId="2dfa2519-f1f9-4b98-8a8b-b6ea1c023ec7" providerId="ADAL" clId="{6C6AE025-184C-4570-82D0-FD06FD958E2F}" dt="2021-04-16T18:30:47.740" v="658"/>
          <ac:graphicFrameMkLst>
            <pc:docMk/>
            <pc:sldMk cId="2033154652" sldId="346"/>
            <ac:graphicFrameMk id="2" creationId="{B92C188C-950A-4D76-81E2-FB607D167312}"/>
          </ac:graphicFrameMkLst>
        </pc:graphicFrameChg>
      </pc:sldChg>
      <pc:sldChg chg="modSp mod">
        <pc:chgData name="Bragg, Benjamin" userId="2dfa2519-f1f9-4b98-8a8b-b6ea1c023ec7" providerId="ADAL" clId="{6C6AE025-184C-4570-82D0-FD06FD958E2F}" dt="2021-04-16T15:22:38.696" v="150" actId="20577"/>
        <pc:sldMkLst>
          <pc:docMk/>
          <pc:sldMk cId="1469223059" sldId="348"/>
        </pc:sldMkLst>
        <pc:graphicFrameChg chg="modGraphic">
          <ac:chgData name="Bragg, Benjamin" userId="2dfa2519-f1f9-4b98-8a8b-b6ea1c023ec7" providerId="ADAL" clId="{6C6AE025-184C-4570-82D0-FD06FD958E2F}" dt="2021-04-16T15:22:38.696" v="150" actId="20577"/>
          <ac:graphicFrameMkLst>
            <pc:docMk/>
            <pc:sldMk cId="1469223059" sldId="348"/>
            <ac:graphicFrameMk id="3" creationId="{2BE96555-1F73-485D-AE5D-DA76780A95F0}"/>
          </ac:graphicFrameMkLst>
        </pc:graphicFrameChg>
      </pc:sldChg>
      <pc:sldChg chg="modSp mod ord">
        <pc:chgData name="Bragg, Benjamin" userId="2dfa2519-f1f9-4b98-8a8b-b6ea1c023ec7" providerId="ADAL" clId="{6C6AE025-184C-4570-82D0-FD06FD958E2F}" dt="2021-04-19T12:22:26.145" v="750"/>
        <pc:sldMkLst>
          <pc:docMk/>
          <pc:sldMk cId="4266263604" sldId="349"/>
        </pc:sldMkLst>
        <pc:spChg chg="mod">
          <ac:chgData name="Bragg, Benjamin" userId="2dfa2519-f1f9-4b98-8a8b-b6ea1c023ec7" providerId="ADAL" clId="{6C6AE025-184C-4570-82D0-FD06FD958E2F}" dt="2021-04-16T16:26:06.457" v="641" actId="1076"/>
          <ac:spMkLst>
            <pc:docMk/>
            <pc:sldMk cId="4266263604" sldId="349"/>
            <ac:spMk id="2" creationId="{C7190F6A-B7FA-4FEC-85B5-A4B8E356D239}"/>
          </ac:spMkLst>
        </pc:spChg>
        <pc:graphicFrameChg chg="mod">
          <ac:chgData name="Bragg, Benjamin" userId="2dfa2519-f1f9-4b98-8a8b-b6ea1c023ec7" providerId="ADAL" clId="{6C6AE025-184C-4570-82D0-FD06FD958E2F}" dt="2021-04-16T16:27:12.124" v="654"/>
          <ac:graphicFrameMkLst>
            <pc:docMk/>
            <pc:sldMk cId="4266263604" sldId="349"/>
            <ac:graphicFrameMk id="6" creationId="{2B9A5D01-D2AF-4991-A375-E67155631C3E}"/>
          </ac:graphicFrameMkLst>
        </pc:graphicFrameChg>
      </pc:sldChg>
      <pc:sldChg chg="modSp mod">
        <pc:chgData name="Bragg, Benjamin" userId="2dfa2519-f1f9-4b98-8a8b-b6ea1c023ec7" providerId="ADAL" clId="{6C6AE025-184C-4570-82D0-FD06FD958E2F}" dt="2021-04-16T15:02:56.875" v="78" actId="20577"/>
        <pc:sldMkLst>
          <pc:docMk/>
          <pc:sldMk cId="2843043391" sldId="355"/>
        </pc:sldMkLst>
        <pc:graphicFrameChg chg="modGraphic">
          <ac:chgData name="Bragg, Benjamin" userId="2dfa2519-f1f9-4b98-8a8b-b6ea1c023ec7" providerId="ADAL" clId="{6C6AE025-184C-4570-82D0-FD06FD958E2F}" dt="2021-04-16T15:02:40.083" v="72" actId="20577"/>
          <ac:graphicFrameMkLst>
            <pc:docMk/>
            <pc:sldMk cId="2843043391" sldId="355"/>
            <ac:graphicFrameMk id="2" creationId="{2FAA026A-2B45-4883-B3B0-6129DE70D5B6}"/>
          </ac:graphicFrameMkLst>
        </pc:graphicFrameChg>
        <pc:graphicFrameChg chg="modGraphic">
          <ac:chgData name="Bragg, Benjamin" userId="2dfa2519-f1f9-4b98-8a8b-b6ea1c023ec7" providerId="ADAL" clId="{6C6AE025-184C-4570-82D0-FD06FD958E2F}" dt="2021-04-16T15:02:56.875" v="78" actId="20577"/>
          <ac:graphicFrameMkLst>
            <pc:docMk/>
            <pc:sldMk cId="2843043391" sldId="355"/>
            <ac:graphicFrameMk id="6" creationId="{6CA09D0A-3664-474C-9516-442EC69FF774}"/>
          </ac:graphicFrameMkLst>
        </pc:graphicFrameChg>
      </pc:sldChg>
      <pc:sldChg chg="modSp mod ord">
        <pc:chgData name="Bragg, Benjamin" userId="2dfa2519-f1f9-4b98-8a8b-b6ea1c023ec7" providerId="ADAL" clId="{6C6AE025-184C-4570-82D0-FD06FD958E2F}" dt="2021-04-19T12:22:34.728" v="752"/>
        <pc:sldMkLst>
          <pc:docMk/>
          <pc:sldMk cId="3461982349" sldId="364"/>
        </pc:sldMkLst>
        <pc:spChg chg="mod">
          <ac:chgData name="Bragg, Benjamin" userId="2dfa2519-f1f9-4b98-8a8b-b6ea1c023ec7" providerId="ADAL" clId="{6C6AE025-184C-4570-82D0-FD06FD958E2F}" dt="2021-04-16T18:33:43.507" v="698" actId="20577"/>
          <ac:spMkLst>
            <pc:docMk/>
            <pc:sldMk cId="3461982349" sldId="364"/>
            <ac:spMk id="5" creationId="{00000000-0000-0000-0000-000000000000}"/>
          </ac:spMkLst>
        </pc:spChg>
        <pc:spChg chg="mod">
          <ac:chgData name="Bragg, Benjamin" userId="2dfa2519-f1f9-4b98-8a8b-b6ea1c023ec7" providerId="ADAL" clId="{6C6AE025-184C-4570-82D0-FD06FD958E2F}" dt="2021-04-16T13:50:57.043" v="47" actId="20577"/>
          <ac:spMkLst>
            <pc:docMk/>
            <pc:sldMk cId="3461982349" sldId="364"/>
            <ac:spMk id="8" creationId="{C8268B7E-6154-48E9-863A-B9BC5A3FE0E3}"/>
          </ac:spMkLst>
        </pc:spChg>
        <pc:graphicFrameChg chg="modGraphic">
          <ac:chgData name="Bragg, Benjamin" userId="2dfa2519-f1f9-4b98-8a8b-b6ea1c023ec7" providerId="ADAL" clId="{6C6AE025-184C-4570-82D0-FD06FD958E2F}" dt="2021-04-16T18:34:29.575" v="719" actId="20577"/>
          <ac:graphicFrameMkLst>
            <pc:docMk/>
            <pc:sldMk cId="3461982349" sldId="364"/>
            <ac:graphicFrameMk id="10" creationId="{D35F8F3F-BBBC-4D30-8288-26DD035AC6BD}"/>
          </ac:graphicFrameMkLst>
        </pc:graphicFrameChg>
      </pc:sldChg>
      <pc:sldChg chg="modSp mod">
        <pc:chgData name="Bragg, Benjamin" userId="2dfa2519-f1f9-4b98-8a8b-b6ea1c023ec7" providerId="ADAL" clId="{6C6AE025-184C-4570-82D0-FD06FD958E2F}" dt="2021-04-19T17:06:22.868" v="753" actId="20577"/>
        <pc:sldMkLst>
          <pc:docMk/>
          <pc:sldMk cId="257172679" sldId="365"/>
        </pc:sldMkLst>
        <pc:spChg chg="mod">
          <ac:chgData name="Bragg, Benjamin" userId="2dfa2519-f1f9-4b98-8a8b-b6ea1c023ec7" providerId="ADAL" clId="{6C6AE025-184C-4570-82D0-FD06FD958E2F}" dt="2021-04-19T17:06:22.868" v="753" actId="20577"/>
          <ac:spMkLst>
            <pc:docMk/>
            <pc:sldMk cId="257172679" sldId="365"/>
            <ac:spMk id="5" creationId="{1FFD0E4F-A284-4AA0-A9DE-F46A1D5435AA}"/>
          </ac:spMkLst>
        </pc:spChg>
      </pc:sldChg>
      <pc:sldChg chg="addSp delSp modSp new del mod modClrScheme chgLayout">
        <pc:chgData name="Bragg, Benjamin" userId="2dfa2519-f1f9-4b98-8a8b-b6ea1c023ec7" providerId="ADAL" clId="{6C6AE025-184C-4570-82D0-FD06FD958E2F}" dt="2021-04-16T15:36:42.321" v="533" actId="2696"/>
        <pc:sldMkLst>
          <pc:docMk/>
          <pc:sldMk cId="644511629" sldId="366"/>
        </pc:sldMkLst>
        <pc:spChg chg="del">
          <ac:chgData name="Bragg, Benjamin" userId="2dfa2519-f1f9-4b98-8a8b-b6ea1c023ec7" providerId="ADAL" clId="{6C6AE025-184C-4570-82D0-FD06FD958E2F}" dt="2021-04-16T15:18:03.758" v="133" actId="700"/>
          <ac:spMkLst>
            <pc:docMk/>
            <pc:sldMk cId="644511629" sldId="366"/>
            <ac:spMk id="2" creationId="{65131242-194A-4C8B-A2A1-0D051C49F012}"/>
          </ac:spMkLst>
        </pc:spChg>
        <pc:spChg chg="del">
          <ac:chgData name="Bragg, Benjamin" userId="2dfa2519-f1f9-4b98-8a8b-b6ea1c023ec7" providerId="ADAL" clId="{6C6AE025-184C-4570-82D0-FD06FD958E2F}" dt="2021-04-16T15:18:03.758" v="133" actId="700"/>
          <ac:spMkLst>
            <pc:docMk/>
            <pc:sldMk cId="644511629" sldId="366"/>
            <ac:spMk id="3" creationId="{E6AF69DE-E811-4EB7-AF0F-486ED2254FF4}"/>
          </ac:spMkLst>
        </pc:spChg>
        <pc:graphicFrameChg chg="add del mod">
          <ac:chgData name="Bragg, Benjamin" userId="2dfa2519-f1f9-4b98-8a8b-b6ea1c023ec7" providerId="ADAL" clId="{6C6AE025-184C-4570-82D0-FD06FD958E2F}" dt="2021-04-16T15:17:52.664" v="132"/>
          <ac:graphicFrameMkLst>
            <pc:docMk/>
            <pc:sldMk cId="644511629" sldId="366"/>
            <ac:graphicFrameMk id="4" creationId="{C57A7190-7A74-47F6-B709-7247844EFE40}"/>
          </ac:graphicFrameMkLst>
        </pc:graphicFrameChg>
        <pc:graphicFrameChg chg="add del mod">
          <ac:chgData name="Bragg, Benjamin" userId="2dfa2519-f1f9-4b98-8a8b-b6ea1c023ec7" providerId="ADAL" clId="{6C6AE025-184C-4570-82D0-FD06FD958E2F}" dt="2021-04-16T15:23:02.400" v="151" actId="478"/>
          <ac:graphicFrameMkLst>
            <pc:docMk/>
            <pc:sldMk cId="644511629" sldId="366"/>
            <ac:graphicFrameMk id="5" creationId="{75C0132C-4384-4A22-97A9-0F605A9F357A}"/>
          </ac:graphicFrameMkLst>
        </pc:graphicFrameChg>
      </pc:sldChg>
      <pc:sldChg chg="addSp delSp modSp add mod">
        <pc:chgData name="Bragg, Benjamin" userId="2dfa2519-f1f9-4b98-8a8b-b6ea1c023ec7" providerId="ADAL" clId="{6C6AE025-184C-4570-82D0-FD06FD958E2F}" dt="2021-04-16T18:33:24.458" v="688" actId="20577"/>
        <pc:sldMkLst>
          <pc:docMk/>
          <pc:sldMk cId="2255765330" sldId="367"/>
        </pc:sldMkLst>
        <pc:spChg chg="del mod">
          <ac:chgData name="Bragg, Benjamin" userId="2dfa2519-f1f9-4b98-8a8b-b6ea1c023ec7" providerId="ADAL" clId="{6C6AE025-184C-4570-82D0-FD06FD958E2F}" dt="2021-04-16T15:36:09.663" v="531" actId="478"/>
          <ac:spMkLst>
            <pc:docMk/>
            <pc:sldMk cId="2255765330" sldId="367"/>
            <ac:spMk id="4" creationId="{00000000-0000-0000-0000-000000000000}"/>
          </ac:spMkLst>
        </pc:spChg>
        <pc:spChg chg="mod">
          <ac:chgData name="Bragg, Benjamin" userId="2dfa2519-f1f9-4b98-8a8b-b6ea1c023ec7" providerId="ADAL" clId="{6C6AE025-184C-4570-82D0-FD06FD958E2F}" dt="2021-04-16T15:24:41.753" v="175" actId="20577"/>
          <ac:spMkLst>
            <pc:docMk/>
            <pc:sldMk cId="2255765330" sldId="367"/>
            <ac:spMk id="5" creationId="{00000000-0000-0000-0000-000000000000}"/>
          </ac:spMkLst>
        </pc:spChg>
        <pc:spChg chg="del mod">
          <ac:chgData name="Bragg, Benjamin" userId="2dfa2519-f1f9-4b98-8a8b-b6ea1c023ec7" providerId="ADAL" clId="{6C6AE025-184C-4570-82D0-FD06FD958E2F}" dt="2021-04-16T15:25:28.836" v="179" actId="478"/>
          <ac:spMkLst>
            <pc:docMk/>
            <pc:sldMk cId="2255765330" sldId="367"/>
            <ac:spMk id="8" creationId="{C8268B7E-6154-48E9-863A-B9BC5A3FE0E3}"/>
          </ac:spMkLst>
        </pc:spChg>
        <pc:graphicFrameChg chg="add mod modGraphic">
          <ac:chgData name="Bragg, Benjamin" userId="2dfa2519-f1f9-4b98-8a8b-b6ea1c023ec7" providerId="ADAL" clId="{6C6AE025-184C-4570-82D0-FD06FD958E2F}" dt="2021-04-16T16:17:59.727" v="596" actId="207"/>
          <ac:graphicFrameMkLst>
            <pc:docMk/>
            <pc:sldMk cId="2255765330" sldId="367"/>
            <ac:graphicFrameMk id="3" creationId="{29AF1C3B-2C63-4DE5-8423-F0D6262D874F}"/>
          </ac:graphicFrameMkLst>
        </pc:graphicFrameChg>
        <pc:graphicFrameChg chg="add mod modGraphic">
          <ac:chgData name="Bragg, Benjamin" userId="2dfa2519-f1f9-4b98-8a8b-b6ea1c023ec7" providerId="ADAL" clId="{6C6AE025-184C-4570-82D0-FD06FD958E2F}" dt="2021-04-16T15:28:47.437" v="251" actId="1076"/>
          <ac:graphicFrameMkLst>
            <pc:docMk/>
            <pc:sldMk cId="2255765330" sldId="367"/>
            <ac:graphicFrameMk id="6" creationId="{7FA79162-8028-41F0-8700-9019A5263560}"/>
          </ac:graphicFrameMkLst>
        </pc:graphicFrameChg>
        <pc:graphicFrameChg chg="add mod modGraphic">
          <ac:chgData name="Bragg, Benjamin" userId="2dfa2519-f1f9-4b98-8a8b-b6ea1c023ec7" providerId="ADAL" clId="{6C6AE025-184C-4570-82D0-FD06FD958E2F}" dt="2021-04-16T15:33:23.370" v="454" actId="20577"/>
          <ac:graphicFrameMkLst>
            <pc:docMk/>
            <pc:sldMk cId="2255765330" sldId="367"/>
            <ac:graphicFrameMk id="7" creationId="{521361A1-DDBF-47F6-BD48-5470EA0B909A}"/>
          </ac:graphicFrameMkLst>
        </pc:graphicFrameChg>
        <pc:graphicFrameChg chg="add mod modGraphic">
          <ac:chgData name="Bragg, Benjamin" userId="2dfa2519-f1f9-4b98-8a8b-b6ea1c023ec7" providerId="ADAL" clId="{6C6AE025-184C-4570-82D0-FD06FD958E2F}" dt="2021-04-16T18:33:24.458" v="688" actId="20577"/>
          <ac:graphicFrameMkLst>
            <pc:docMk/>
            <pc:sldMk cId="2255765330" sldId="367"/>
            <ac:graphicFrameMk id="9" creationId="{E9810C40-4E20-4A5E-AE2B-AB5A1BFA3D6A}"/>
          </ac:graphicFrameMkLst>
        </pc:graphicFrameChg>
        <pc:graphicFrameChg chg="del modGraphic">
          <ac:chgData name="Bragg, Benjamin" userId="2dfa2519-f1f9-4b98-8a8b-b6ea1c023ec7" providerId="ADAL" clId="{6C6AE025-184C-4570-82D0-FD06FD958E2F}" dt="2021-04-16T15:25:20.114" v="177" actId="478"/>
          <ac:graphicFrameMkLst>
            <pc:docMk/>
            <pc:sldMk cId="2255765330" sldId="367"/>
            <ac:graphicFrameMk id="10" creationId="{D35F8F3F-BBBC-4D30-8288-26DD035AC6BD}"/>
          </ac:graphicFrameMkLst>
        </pc:graphicFrameChg>
        <pc:picChg chg="mod">
          <ac:chgData name="Bragg, Benjamin" userId="2dfa2519-f1f9-4b98-8a8b-b6ea1c023ec7" providerId="ADAL" clId="{6C6AE025-184C-4570-82D0-FD06FD958E2F}" dt="2021-04-16T15:36:14.611" v="532" actId="1076"/>
          <ac:picMkLst>
            <pc:docMk/>
            <pc:sldMk cId="2255765330" sldId="367"/>
            <ac:picMk id="2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83157040992193"/>
          <c:y val="8.5321509021058742E-2"/>
          <c:w val="0.45359442060085836"/>
          <c:h val="0.8770748320767850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2021-2022 Estimated Revenue</c:v>
                </c:pt>
              </c:strCache>
            </c:strRef>
          </c:tx>
          <c:explosion val="5"/>
          <c:dPt>
            <c:idx val="0"/>
            <c:bubble3D val="0"/>
            <c:explosion val="13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FB2-4FC8-B879-E3B01FDF0FC6}"/>
              </c:ext>
            </c:extLst>
          </c:dPt>
          <c:dPt>
            <c:idx val="1"/>
            <c:bubble3D val="0"/>
            <c:explosion val="7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C6-47EE-B517-5DDEFBAF16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1C6-47EE-B517-5DDEFBAF1626}"/>
              </c:ext>
            </c:extLst>
          </c:dPt>
          <c:dPt>
            <c:idx val="3"/>
            <c:bubble3D val="0"/>
            <c:explosion val="11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1C6-47EE-B517-5DDEFBAF162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FB2-4FC8-B879-E3B01FDF0FC6}"/>
              </c:ext>
            </c:extLst>
          </c:dPt>
          <c:dLbls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State Aid</c:v>
                </c:pt>
                <c:pt idx="1">
                  <c:v>Local Cost</c:v>
                </c:pt>
                <c:pt idx="2">
                  <c:v>Other Revenue</c:v>
                </c:pt>
                <c:pt idx="3">
                  <c:v>Fund Balance</c:v>
                </c:pt>
                <c:pt idx="4">
                  <c:v>Reserves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0.32</c:v>
                </c:pt>
                <c:pt idx="1">
                  <c:v>0.6</c:v>
                </c:pt>
                <c:pt idx="2">
                  <c:v>0.01</c:v>
                </c:pt>
                <c:pt idx="3">
                  <c:v>0.06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C6-47EE-B517-5DDEFBAF162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7436047482701027"/>
          <c:y val="0.23333796510730276"/>
          <c:w val="0.20589020122484689"/>
          <c:h val="0.472588904328135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2021-22</a:t>
            </a:r>
            <a:r>
              <a:rPr lang="en-US" baseline="0" dirty="0"/>
              <a:t> Estimated Spending Plan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8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09F-4279-B65D-23516F4558E4}"/>
              </c:ext>
            </c:extLst>
          </c:dPt>
          <c:dPt>
            <c:idx val="1"/>
            <c:bubble3D val="0"/>
            <c:explosion val="12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09F-4279-B65D-23516F4558E4}"/>
              </c:ext>
            </c:extLst>
          </c:dPt>
          <c:dPt>
            <c:idx val="2"/>
            <c:bubble3D val="0"/>
            <c:explosion val="13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9F-4279-B65D-23516F4558E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9F-4279-B65D-23516F4558E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409F-4279-B65D-23516F4558E4}"/>
              </c:ext>
            </c:extLst>
          </c:dPt>
          <c:dPt>
            <c:idx val="5"/>
            <c:bubble3D val="0"/>
            <c:explosion val="15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9F-4279-B65D-23516F4558E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2EA81F81-4189-46E2-AF9B-45E61BCD7789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09F-4279-B65D-23516F4558E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4F83241-614C-4848-AF5D-0F714E0A4C78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09F-4279-B65D-23516F4558E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F14D61B-6F84-49E2-A375-050A89B6E9C7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09F-4279-B65D-23516F4558E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E593686-2459-4E1E-9627-8E3409C419F7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09F-4279-B65D-23516F4558E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477D864-FEAF-4E89-ADFE-3E7EE160FA6D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09F-4279-B65D-23516F4558E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DE564170-65A7-424F-8D09-A0C17D7FFC93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09F-4279-B65D-23516F4558E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General Support</c:v>
                </c:pt>
                <c:pt idx="1">
                  <c:v>Operations</c:v>
                </c:pt>
                <c:pt idx="2">
                  <c:v>Teaching -Regular School</c:v>
                </c:pt>
                <c:pt idx="3">
                  <c:v>Special Ed, Library, Health Extra Curricular</c:v>
                </c:pt>
                <c:pt idx="4">
                  <c:v>Transportation</c:v>
                </c:pt>
                <c:pt idx="5">
                  <c:v>Benefits, Debt Service, SPED Summer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0.03</c:v>
                </c:pt>
                <c:pt idx="1">
                  <c:v>0.09</c:v>
                </c:pt>
                <c:pt idx="2">
                  <c:v>0.26</c:v>
                </c:pt>
                <c:pt idx="3">
                  <c:v>0.21</c:v>
                </c:pt>
                <c:pt idx="4">
                  <c:v>0.06</c:v>
                </c:pt>
                <c:pt idx="5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9F-4279-B65D-23516F4558E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solidFill>
                  <a:schemeClr val="tx1"/>
                </a:solidFill>
              </a:ln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6E4FF1-2EAB-40EE-ACC5-DE5784ECE58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513F9FD-6FF8-402D-B450-1E5E1CE7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23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5711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8887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532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1164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CF56C6-AE66-4A33-BF48-59C51823398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518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31774"/>
              <a:t>9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6505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C31A5-4D5A-4F30-85DE-30EE0821F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47EB0-2630-407C-8B77-E9D397191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C035F-76AD-4D2F-9BFE-E6C2279B8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067A1-187B-4201-A0F7-7FCBFADCD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56FDE-968D-4ED2-B982-ED3E90F0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7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F304-0532-481F-9443-4E343B430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4F910-BD07-4417-A1FB-9820D1B5C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191F2-481C-4B77-AA6D-5C8AEABCC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DF514-7687-47D2-9BFD-BE53107AC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816B2-5F23-4633-BD9A-8FDDEE29A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97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D30A8-BA07-4524-BF08-FCDBE8D36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EB69E-1109-4D5A-AADF-ED4A2934A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51C0C-9152-49DB-8D1D-845320BE7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F8D9E-6EDD-4524-A120-DBA534BC3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416D4-CCE2-43FF-BBAA-6629AE884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68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7502B-BC75-47CE-A5CB-0E7F51028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95436-D21B-4C97-B300-0C228AFF11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02334B-555D-40D9-916D-5919E78BB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EB49F-8973-4DA3-A06B-DD116B335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12DD6-4B79-495A-BEBE-BB472BFC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E96D4-D5F9-4A1C-958A-12AA1D774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89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A358-BAD8-4537-A006-F5BE1B96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5735D-78CF-43F4-BBE6-2B4941B41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5E39DC-19AA-46FD-BE5E-84C1B113E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27019E-F807-4A41-B0ED-2AA28D0B95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2DA857-E53C-4A1F-BEA2-DE77D62CFE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2FC224-3DBB-494A-B1CC-3902D22FC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33E55D-0474-4322-8BED-B2F612200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33C1D0-5D0C-4D95-BC7C-23EC2EADF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7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02CC0-8553-498D-A2F3-73CED0F2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B3D4B1-23B9-4EDB-A9F8-5B64A0B11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45246D-8EA9-4045-9794-305C2C777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50C3E4-DD4F-45C0-B8EA-4F7C1A4F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19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8499C3-613F-4F44-AC25-AFF5EECC8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782379-BE98-4D08-9933-7CDCA502F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7230E-85CA-44DD-97BD-1F6A2730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64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E062F-6C3B-4744-86A3-5F4A80F55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CFBB3-A8A5-41A6-92F6-9CBD432CF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ED263-B213-4679-831E-A1560D90A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88718B-22A5-43FC-88F7-14860562E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2A042-B9CE-480B-A131-19A5B7DEC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71B33-BFCB-4C99-BB7E-B73B584D7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5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F74C5-7A45-47A5-9AE8-7CCB742D2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344F00-183E-4A29-9CA6-448BEF8256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95B48-BDDE-4336-A572-55E3DADD9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2FF4D1-5F4B-45BA-9E84-4B820581C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818527-B37C-4AE2-A020-E48A92715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5FA129-05F5-4FC1-AD15-53D1C77AC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21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A269-94B0-44A0-A7D9-70B4554E9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5A213F-CD5C-4413-95FB-6CAEAB5BA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A9821-4540-4C7F-AA15-57EF95A6D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CE777-A53E-4723-8A63-6F3C5D53A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7EFBA-428F-49B7-85C5-481B0155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2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C07387-292C-41D6-901A-975220C2CC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505A4-7031-45E5-B55E-C18C1FD79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0D46E-7E48-47C6-984E-2D61CDC54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4EF84-9463-42AB-8A02-DC98DCDAE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8E8BB-8E6B-405B-95BB-ED7A9248B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49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3200400"/>
            <a:ext cx="100584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144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10288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888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276600"/>
            <a:ext cx="100584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953000"/>
            <a:ext cx="9144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61994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468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9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9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119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35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198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280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1668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821" y="457201"/>
            <a:ext cx="6126579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457200"/>
            <a:ext cx="3564876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871259" y="2514336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0209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20" y="457200"/>
            <a:ext cx="100584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856" y="3505200"/>
            <a:ext cx="98552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906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685800"/>
            <a:ext cx="9652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5182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6000" y="685802"/>
            <a:ext cx="24384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685801"/>
            <a:ext cx="7620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747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94EEAD-378D-4D33-9DA5-619D6D163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4A1D1-0438-4867-81AC-81CA80611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51951-5CB8-4925-8DE2-824EFDF4F3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324C7-88FF-46BB-A3CC-943DB443DC3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818F8-DCA8-4944-8F0A-83D0696C7A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DF804-A11D-4511-B0E0-9AF3E1D48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DF0D0-F7A1-49D7-82BF-18A051DEC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98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31200" y="62087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458FED72-CA02-4353-822C-BE4505ACE041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5999" y="6208777"/>
            <a:ext cx="649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5687569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36320" y="0"/>
            <a:ext cx="10058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1099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.xlsx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200400"/>
            <a:ext cx="7543800" cy="1981200"/>
          </a:xfrm>
        </p:spPr>
        <p:txBody>
          <a:bodyPr>
            <a:normAutofit fontScale="90000"/>
          </a:bodyPr>
          <a:lstStyle/>
          <a:p>
            <a:r>
              <a:rPr lang="en-US" dirty="0"/>
              <a:t>Germantown Central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2021-2022 Budget</a:t>
            </a:r>
            <a:endParaRPr lang="en-US" dirty="0">
              <a:cs typeface="Times New Roman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2400"/>
            <a:ext cx="208915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320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5410200"/>
            <a:ext cx="7620000" cy="838200"/>
          </a:xfrm>
        </p:spPr>
        <p:txBody>
          <a:bodyPr>
            <a:noAutofit/>
          </a:bodyPr>
          <a:lstStyle/>
          <a:p>
            <a:r>
              <a:rPr lang="en-US" sz="3000" dirty="0"/>
              <a:t>Budget Calendar 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1" y="381001"/>
            <a:ext cx="8915399" cy="4970268"/>
          </a:xfrm>
        </p:spPr>
        <p:txBody>
          <a:bodyPr vert="horz" lIns="91440" tIns="0" rIns="91440" bIns="0" numCol="1" rtlCol="0" anchor="ctr" anchorCtr="0">
            <a:noAutofit/>
          </a:bodyPr>
          <a:lstStyle/>
          <a:p>
            <a:pPr marL="0" indent="0">
              <a:buNone/>
            </a:pPr>
            <a:r>
              <a:rPr lang="en-US" sz="1600" b="1" u="sng" dirty="0"/>
              <a:t>November 2020-April 2021</a:t>
            </a:r>
            <a:r>
              <a:rPr lang="en-US" sz="1600" b="1" dirty="0"/>
              <a:t>:  </a:t>
            </a:r>
            <a:r>
              <a:rPr lang="en-US" sz="1600" dirty="0"/>
              <a:t>Leadership Team Meets to discuss budget for 2021-22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December 9, 2020</a:t>
            </a:r>
            <a:r>
              <a:rPr lang="en-US" sz="1600" b="1" dirty="0">
                <a:solidFill>
                  <a:schemeClr val="tx1"/>
                </a:solidFill>
              </a:rPr>
              <a:t>: </a:t>
            </a:r>
            <a:r>
              <a:rPr lang="en-US" sz="1600" dirty="0">
                <a:solidFill>
                  <a:schemeClr val="tx1"/>
                </a:solidFill>
              </a:rPr>
              <a:t>BOE Adoption of budget calendar</a:t>
            </a:r>
            <a:endParaRPr lang="en-US" sz="1600" dirty="0">
              <a:solidFill>
                <a:schemeClr val="tx1"/>
              </a:solidFill>
              <a:cs typeface="Times New Roman"/>
            </a:endParaRP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February 10, 2021</a:t>
            </a:r>
            <a:r>
              <a:rPr lang="en-US" sz="1600" b="1" dirty="0">
                <a:solidFill>
                  <a:schemeClr val="tx1"/>
                </a:solidFill>
              </a:rPr>
              <a:t>: </a:t>
            </a:r>
            <a:r>
              <a:rPr lang="en-US" sz="1600" dirty="0">
                <a:solidFill>
                  <a:schemeClr val="tx1"/>
                </a:solidFill>
              </a:rPr>
              <a:t>Present 2020-21 preliminary budget forecast &amp; budget assumptions to the BOE.</a:t>
            </a:r>
          </a:p>
          <a:p>
            <a:pPr marL="0" indent="0">
              <a:buNone/>
            </a:pPr>
            <a:r>
              <a:rPr lang="en-US" sz="1600" b="1" u="sng" dirty="0"/>
              <a:t>March 1, 2021</a:t>
            </a:r>
            <a:r>
              <a:rPr lang="en-US" sz="1600" dirty="0"/>
              <a:t>: Submit 2020-21 calculation for tax levy limit to OSC, Tax &amp; Finance &amp; SED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March 30 – April 3 2021</a:t>
            </a:r>
            <a:r>
              <a:rPr lang="en-US" sz="1600" b="1" dirty="0"/>
              <a:t>:  </a:t>
            </a:r>
            <a:r>
              <a:rPr lang="en-US" sz="1600" dirty="0"/>
              <a:t>Legal Notice of School Budget Hearing and Annual Budget Vote. 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April 21, 2021 Board of Education Meeting</a:t>
            </a:r>
            <a:r>
              <a:rPr lang="en-US" sz="1600" b="1" dirty="0"/>
              <a:t>:</a:t>
            </a:r>
            <a:r>
              <a:rPr lang="en-US" sz="1600" dirty="0"/>
              <a:t>  Board of Education considers adoption of finalized 2021-22 educational plan and budget. District submits property tax report card to SED within 24 hours of adoption.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April 19, 2021</a:t>
            </a:r>
            <a:r>
              <a:rPr lang="en-US" sz="1600" b="1" dirty="0"/>
              <a:t>: </a:t>
            </a:r>
            <a:r>
              <a:rPr lang="en-US" sz="1600" dirty="0"/>
              <a:t>Last Day to submit petitions for Board of Education candidates.</a:t>
            </a:r>
            <a:endParaRPr lang="en-US" sz="1600" b="1" u="sng" dirty="0"/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April 23, 2021</a:t>
            </a:r>
            <a:r>
              <a:rPr lang="en-US" sz="1600" dirty="0"/>
              <a:t>: Final date for budget adoption by the BOE, plan for voting with Columbia County Board of Elections. 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April 26, 2021</a:t>
            </a:r>
            <a:r>
              <a:rPr lang="en-US" sz="1600" dirty="0"/>
              <a:t>: Property tax report card must be submitted to SED within 24 hours of budget adoption, but no later than April 26, 2021</a:t>
            </a:r>
            <a:endParaRPr lang="en-US" sz="1600" dirty="0">
              <a:cs typeface="Times New Roman"/>
            </a:endParaRP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April -May 18, 2021</a:t>
            </a:r>
            <a:r>
              <a:rPr lang="en-US" sz="1600" b="1" dirty="0"/>
              <a:t>:  </a:t>
            </a:r>
            <a:r>
              <a:rPr lang="en-US" sz="1600" dirty="0"/>
              <a:t>Budget available at the school, and public/free association libraries in the District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May 5, 2021</a:t>
            </a:r>
            <a:r>
              <a:rPr lang="en-US" sz="1600" b="1" dirty="0"/>
              <a:t>:</a:t>
            </a:r>
            <a:r>
              <a:rPr lang="en-US" sz="1600" dirty="0"/>
              <a:t> Budget Hearing</a:t>
            </a:r>
            <a:endParaRPr lang="en-US" sz="1600" dirty="0">
              <a:cs typeface="Times New Roman"/>
            </a:endParaRP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May 5-12 2021</a:t>
            </a:r>
            <a:r>
              <a:rPr lang="en-US" sz="1600" b="1" dirty="0"/>
              <a:t>: </a:t>
            </a:r>
            <a:r>
              <a:rPr lang="en-US" sz="1600" dirty="0"/>
              <a:t>Budget Notices mailed to all residents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  <a:cs typeface="Times New Roman"/>
              </a:rPr>
              <a:t>May 18, 2021</a:t>
            </a:r>
            <a:r>
              <a:rPr lang="en-US" sz="1600" dirty="0">
                <a:cs typeface="Times New Roman"/>
              </a:rPr>
              <a:t>: Annual Meeting/Board Election/Budget Vote, 12:00 PM –9:00 PM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351269"/>
            <a:ext cx="762001" cy="1016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897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095" y="5384664"/>
            <a:ext cx="1066802" cy="14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ABFB112-6D7D-4BB0-B46B-8C2E16EABE9B}"/>
              </a:ext>
            </a:extLst>
          </p:cNvPr>
          <p:cNvSpPr txBox="1">
            <a:spLocks/>
          </p:cNvSpPr>
          <p:nvPr/>
        </p:nvSpPr>
        <p:spPr>
          <a:xfrm>
            <a:off x="2743200" y="5791201"/>
            <a:ext cx="5486400" cy="60960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t>Final Tax Levy Limit Calculation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92C188C-950A-4D76-81E2-FB607D1673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359073"/>
              </p:ext>
            </p:extLst>
          </p:nvPr>
        </p:nvGraphicFramePr>
        <p:xfrm>
          <a:off x="1524000" y="457200"/>
          <a:ext cx="9067800" cy="5029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181901" imgH="5676959" progId="Excel.Sheet.12">
                  <p:embed/>
                </p:oleObj>
              </mc:Choice>
              <mc:Fallback>
                <p:oleObj name="Worksheet" r:id="rId4" imgW="7181901" imgH="5676959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92C188C-950A-4D76-81E2-FB607D1673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0" y="457200"/>
                        <a:ext cx="9067800" cy="50292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3154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1990" y="6096000"/>
            <a:ext cx="7396042" cy="7620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State Aid Revenue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E96555-1F73-485D-AE5D-DA76780A9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659324"/>
              </p:ext>
            </p:extLst>
          </p:nvPr>
        </p:nvGraphicFramePr>
        <p:xfrm>
          <a:off x="180109" y="-13252"/>
          <a:ext cx="11887199" cy="5701404"/>
        </p:xfrm>
        <a:graphic>
          <a:graphicData uri="http://schemas.openxmlformats.org/drawingml/2006/table">
            <a:tbl>
              <a:tblPr/>
              <a:tblGrid>
                <a:gridCol w="3454082">
                  <a:extLst>
                    <a:ext uri="{9D8B030D-6E8A-4147-A177-3AD203B41FA5}">
                      <a16:colId xmlns:a16="http://schemas.microsoft.com/office/drawing/2014/main" val="2054510541"/>
                    </a:ext>
                  </a:extLst>
                </a:gridCol>
                <a:gridCol w="2229713">
                  <a:extLst>
                    <a:ext uri="{9D8B030D-6E8A-4147-A177-3AD203B41FA5}">
                      <a16:colId xmlns:a16="http://schemas.microsoft.com/office/drawing/2014/main" val="1350534366"/>
                    </a:ext>
                  </a:extLst>
                </a:gridCol>
                <a:gridCol w="1722960">
                  <a:extLst>
                    <a:ext uri="{9D8B030D-6E8A-4147-A177-3AD203B41FA5}">
                      <a16:colId xmlns:a16="http://schemas.microsoft.com/office/drawing/2014/main" val="27484155"/>
                    </a:ext>
                  </a:extLst>
                </a:gridCol>
                <a:gridCol w="1485699">
                  <a:extLst>
                    <a:ext uri="{9D8B030D-6E8A-4147-A177-3AD203B41FA5}">
                      <a16:colId xmlns:a16="http://schemas.microsoft.com/office/drawing/2014/main" val="408005533"/>
                    </a:ext>
                  </a:extLst>
                </a:gridCol>
                <a:gridCol w="1597198">
                  <a:extLst>
                    <a:ext uri="{9D8B030D-6E8A-4147-A177-3AD203B41FA5}">
                      <a16:colId xmlns:a16="http://schemas.microsoft.com/office/drawing/2014/main" val="2941292251"/>
                    </a:ext>
                  </a:extLst>
                </a:gridCol>
                <a:gridCol w="1397547">
                  <a:extLst>
                    <a:ext uri="{9D8B030D-6E8A-4147-A177-3AD203B41FA5}">
                      <a16:colId xmlns:a16="http://schemas.microsoft.com/office/drawing/2014/main" val="1966478788"/>
                    </a:ext>
                  </a:extLst>
                </a:gridCol>
              </a:tblGrid>
              <a:tr h="9627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20-21 Budget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21-22 State Budget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Adjustments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Reason for Adjustment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21-22 State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262007"/>
                  </a:ext>
                </a:extLst>
              </a:tr>
              <a:tr h="5339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Foundation Aid (20% withheld 2020, Returned 2021)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$3,675,640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$3,794,409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$118,769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Additional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$3,794,409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207202"/>
                  </a:ext>
                </a:extLst>
              </a:tr>
              <a:tr h="351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Aid Adjustment/State/Fed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-$86,975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-$1,001,938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Special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-$1,001,938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6377997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Universal Pre-K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PreK is separate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985802"/>
                  </a:ext>
                </a:extLst>
              </a:tr>
              <a:tr h="336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Building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$233,804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$425,352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$191,548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 Project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$425,352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535623"/>
                  </a:ext>
                </a:extLst>
              </a:tr>
              <a:tr h="5339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Access Cost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$234,387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$17,070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$217,317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Less outside Placements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$17,070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0603088"/>
                  </a:ext>
                </a:extLst>
              </a:tr>
              <a:tr h="275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BOCES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$333,186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$332,688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$1,001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$332,688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007340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Transportation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$356,601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$372,185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$15,584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$372,185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68698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Textbooks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$39,761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$29,533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$10,228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$29,533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608255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Computer Hardware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$3,154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$3,102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$52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$3,102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553298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 Tax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$143,067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$143,067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$143,067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4835115"/>
                  </a:ext>
                </a:extLst>
              </a:tr>
              <a:tr h="270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State/Software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$10,466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$10,396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$10,466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48164"/>
                  </a:ext>
                </a:extLst>
              </a:tr>
              <a:tr h="38151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$4,944,838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$5,127,872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$5,127,872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641280"/>
                  </a:ext>
                </a:extLst>
              </a:tr>
              <a:tr h="27670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UPK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984674"/>
                  </a:ext>
                </a:extLst>
              </a:tr>
              <a:tr h="31793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after Special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$5,324,838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$5,507,872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$5,507,872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651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223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52" y="5435331"/>
            <a:ext cx="1066799" cy="142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28800" y="45720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Local/Other Revenue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29AF1C3B-2C63-4DE5-8423-F0D6262D8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134440"/>
              </p:ext>
            </p:extLst>
          </p:nvPr>
        </p:nvGraphicFramePr>
        <p:xfrm>
          <a:off x="1828800" y="1534914"/>
          <a:ext cx="8128000" cy="2636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98496943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920997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Interest and Penalties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$20,000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66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Interest on Deposits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$45,000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546471"/>
                  </a:ext>
                </a:extLst>
              </a:tr>
              <a:tr h="41152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BOCES Refund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$30,000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57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Medicaid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$45,000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07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Refund Prior Exp.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$85,000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63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Donations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$2,000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08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$227,000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38898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FA79162-8028-41F0-8700-9019A52635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806993"/>
              </p:ext>
            </p:extLst>
          </p:nvPr>
        </p:nvGraphicFramePr>
        <p:xfrm>
          <a:off x="1910814" y="1072247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1474524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Other Revenue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947134"/>
                  </a:ext>
                </a:extLst>
              </a:tr>
            </a:tbl>
          </a:graphicData>
        </a:graphic>
      </p:graphicFrame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521361A1-DDBF-47F6-BD48-5470EA0B9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310529"/>
              </p:ext>
            </p:extLst>
          </p:nvPr>
        </p:nvGraphicFramePr>
        <p:xfrm>
          <a:off x="1828800" y="4281150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746528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Local Revenue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183412"/>
                  </a:ext>
                </a:extLst>
              </a:tr>
            </a:tbl>
          </a:graphicData>
        </a:graphic>
      </p:graphicFrame>
      <p:graphicFrame>
        <p:nvGraphicFramePr>
          <p:cNvPr id="9" name="Table 10">
            <a:extLst>
              <a:ext uri="{FF2B5EF4-FFF2-40B4-BE49-F238E27FC236}">
                <a16:creationId xmlns:a16="http://schemas.microsoft.com/office/drawing/2014/main" id="{E9810C40-4E20-4A5E-AE2B-AB5A1BFA3D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903973"/>
              </p:ext>
            </p:extLst>
          </p:nvPr>
        </p:nvGraphicFramePr>
        <p:xfrm>
          <a:off x="1828800" y="4707186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05311339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65803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Real Property Tax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$9,264,409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22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STAR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$528,465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$9,792,874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033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765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90F6A-B7FA-4FEC-85B5-A4B8E356D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00" y="5919527"/>
            <a:ext cx="9042400" cy="1013346"/>
          </a:xfrm>
        </p:spPr>
        <p:txBody>
          <a:bodyPr/>
          <a:lstStyle/>
          <a:p>
            <a:r>
              <a:rPr lang="en-US" dirty="0"/>
              <a:t>2021-2022 Estimated Revenue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B9A5D01-D2AF-4991-A375-E67155631C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92319"/>
              </p:ext>
            </p:extLst>
          </p:nvPr>
        </p:nvGraphicFramePr>
        <p:xfrm>
          <a:off x="139700" y="0"/>
          <a:ext cx="11836400" cy="6121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6263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6DCD2F-7FBA-446B-A6C3-445A3D53D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30" y="5281721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4817191-07FE-4CBB-84CC-EE87AB6C8B0E}"/>
              </a:ext>
            </a:extLst>
          </p:cNvPr>
          <p:cNvSpPr txBox="1">
            <a:spLocks/>
          </p:cNvSpPr>
          <p:nvPr/>
        </p:nvSpPr>
        <p:spPr>
          <a:xfrm>
            <a:off x="2738253" y="5778500"/>
            <a:ext cx="7615857" cy="55963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260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t>Spending Plan</a:t>
            </a: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2FAA026A-2B45-4883-B3B0-6129DE70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626579"/>
              </p:ext>
            </p:extLst>
          </p:nvPr>
        </p:nvGraphicFramePr>
        <p:xfrm>
          <a:off x="0" y="234001"/>
          <a:ext cx="12103100" cy="5231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1510">
                  <a:extLst>
                    <a:ext uri="{9D8B030D-6E8A-4147-A177-3AD203B41FA5}">
                      <a16:colId xmlns:a16="http://schemas.microsoft.com/office/drawing/2014/main" val="570054584"/>
                    </a:ext>
                  </a:extLst>
                </a:gridCol>
                <a:gridCol w="7543479">
                  <a:extLst>
                    <a:ext uri="{9D8B030D-6E8A-4147-A177-3AD203B41FA5}">
                      <a16:colId xmlns:a16="http://schemas.microsoft.com/office/drawing/2014/main" val="4237785033"/>
                    </a:ext>
                  </a:extLst>
                </a:gridCol>
                <a:gridCol w="2328111">
                  <a:extLst>
                    <a:ext uri="{9D8B030D-6E8A-4147-A177-3AD203B41FA5}">
                      <a16:colId xmlns:a16="http://schemas.microsoft.com/office/drawing/2014/main" val="1340723046"/>
                    </a:ext>
                  </a:extLst>
                </a:gridCol>
              </a:tblGrid>
              <a:tr h="469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Proposed 2021-22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206076"/>
                  </a:ext>
                </a:extLst>
              </a:tr>
              <a:tr h="65042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General Support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Board of Education, District Central Administration, Business Office, Finance, Legal Services, BOCES Support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$571,158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789956"/>
                  </a:ext>
                </a:extLst>
              </a:tr>
              <a:tr h="39097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Operations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Operation of Plant, Maintenance of Plant, Insurance, BOCES Support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$1,504,603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410986"/>
                  </a:ext>
                </a:extLst>
              </a:tr>
              <a:tr h="92918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Teaching-Regular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Principals, Teachers, Support Personnel, Professional Development, Special Programs for Students (Outside of GCSD), Textbooks, Supplies, Equipment, BOCES Support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$4,273,239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264159"/>
                  </a:ext>
                </a:extLst>
              </a:tr>
              <a:tr h="12079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Special Ed., Occ Ed., Tech, Guidance, Library, Health, Extra-Curricular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Programs/Staff for students with disabilities, BOCES Occupational Education programs, Regular Education Summer Programs, School Library, Instructional Technology, Guidance Services, Health Services, Co-Curricular Activities, Interscholastic &amp; Athletic Programs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$3,382,013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95487"/>
                  </a:ext>
                </a:extLst>
              </a:tr>
              <a:tr h="39452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Transportation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Transportation Services for all students who reside in the District, Fuel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$958,750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881174"/>
                  </a:ext>
                </a:extLst>
              </a:tr>
              <a:tr h="111279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Employee Benefits, Debt Service, Special Education Summer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Retirement, Medical Insurance, Social Security, Workers Compensation, Unemployment Insurance, Principal and Interest on Bonds, District Share of Support for Special Education Summer Program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$5,641,419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626618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A09D0A-3664-474C-9516-442EC69F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677106"/>
              </p:ext>
            </p:extLst>
          </p:nvPr>
        </p:nvGraphicFramePr>
        <p:xfrm>
          <a:off x="9791700" y="5281721"/>
          <a:ext cx="2311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400">
                  <a:extLst>
                    <a:ext uri="{9D8B030D-6E8A-4147-A177-3AD203B41FA5}">
                      <a16:colId xmlns:a16="http://schemas.microsoft.com/office/drawing/2014/main" val="1801098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Total        $16,331,182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854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043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2703B3A-670B-49A0-97D0-9A7311948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786976"/>
              </p:ext>
            </p:extLst>
          </p:nvPr>
        </p:nvGraphicFramePr>
        <p:xfrm>
          <a:off x="0" y="0"/>
          <a:ext cx="1174383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404EAC2C-9293-4FB8-AB27-0956BACD65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30" y="5281721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845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358511"/>
            <a:ext cx="1066799" cy="142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01388" y="5597341"/>
            <a:ext cx="601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prstClr val="black"/>
                </a:solidFill>
                <a:latin typeface="Impact"/>
              </a:rPr>
              <a:t>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57201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Times New Roman"/>
              </a:rPr>
              <a:t>The spending plan, as presented, is the product of an extensive examination of previous years’ expenses, revenue reductions due to the COVID-19 emergency and the anticipated needs of our students in 2021-22.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Times New Roman"/>
              </a:rPr>
              <a:t>This spending plan is within the tax levy limit (tax cap) of 1.46%.</a:t>
            </a:r>
            <a:endParaRPr lang="en-US" sz="2000" b="1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268B7E-6154-48E9-863A-B9BC5A3FE0E3}"/>
              </a:ext>
            </a:extLst>
          </p:cNvPr>
          <p:cNvSpPr txBox="1"/>
          <p:nvPr/>
        </p:nvSpPr>
        <p:spPr>
          <a:xfrm>
            <a:off x="1752601" y="4692925"/>
            <a:ext cx="83280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Times New Roman"/>
              </a:rPr>
              <a:t>2020-2021 Fund Balance Revenue Expected - $1,100,000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Times New Roman"/>
              </a:rPr>
              <a:t>Purpose is to support staffing and in-person learning transition, closing   </a:t>
            </a:r>
          </a:p>
          <a:p>
            <a:r>
              <a:rPr lang="en-US" sz="2000" b="1" dirty="0">
                <a:solidFill>
                  <a:prstClr val="black"/>
                </a:solidFill>
                <a:latin typeface="Times New Roman"/>
              </a:rPr>
              <a:t>	gaps, and bring back electives.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35F8F3F-BBBC-4D30-8288-26DD035AC6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348679"/>
              </p:ext>
            </p:extLst>
          </p:nvPr>
        </p:nvGraphicFramePr>
        <p:xfrm>
          <a:off x="1828800" y="1780640"/>
          <a:ext cx="8686800" cy="2921003"/>
        </p:xfrm>
        <a:graphic>
          <a:graphicData uri="http://schemas.openxmlformats.org/drawingml/2006/table">
            <a:tbl>
              <a:tblPr/>
              <a:tblGrid>
                <a:gridCol w="6117465">
                  <a:extLst>
                    <a:ext uri="{9D8B030D-6E8A-4147-A177-3AD203B41FA5}">
                      <a16:colId xmlns:a16="http://schemas.microsoft.com/office/drawing/2014/main" val="1791785117"/>
                    </a:ext>
                  </a:extLst>
                </a:gridCol>
                <a:gridCol w="1361136">
                  <a:extLst>
                    <a:ext uri="{9D8B030D-6E8A-4147-A177-3AD203B41FA5}">
                      <a16:colId xmlns:a16="http://schemas.microsoft.com/office/drawing/2014/main" val="2214140507"/>
                    </a:ext>
                  </a:extLst>
                </a:gridCol>
                <a:gridCol w="1208199">
                  <a:extLst>
                    <a:ext uri="{9D8B030D-6E8A-4147-A177-3AD203B41FA5}">
                      <a16:colId xmlns:a16="http://schemas.microsoft.com/office/drawing/2014/main" val="3575679602"/>
                    </a:ext>
                  </a:extLst>
                </a:gridCol>
              </a:tblGrid>
              <a:tr h="6491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Spending Plan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Anticipated Revenues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970693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Recommend Expenses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16,331,182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4430011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Anticipated Revenues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15,147,746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252136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Appropriated Reserves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924424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Appropriated Fund Balance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1,033,436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075334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Projected Fund Balance From Current School Year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1,100,000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151734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Federal Special Aid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1,001,938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123701"/>
                  </a:ext>
                </a:extLst>
              </a:tr>
              <a:tr h="32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16,331,182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16,331,182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4470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982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653021-3438-47B9-BD93-93B71CA970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30" y="5281721"/>
            <a:ext cx="1127209" cy="15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00E34-BE18-462D-892C-B6B7435FEAB0}"/>
              </a:ext>
            </a:extLst>
          </p:cNvPr>
          <p:cNvSpPr txBox="1"/>
          <p:nvPr/>
        </p:nvSpPr>
        <p:spPr>
          <a:xfrm>
            <a:off x="2095500" y="5571671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0" i="0" u="none" strike="noStrike" baseline="0" dirty="0">
                <a:solidFill>
                  <a:srgbClr val="000000"/>
                </a:solidFill>
                <a:latin typeface="Impact" panose="020B0806030902050204" pitchFamily="34" charset="0"/>
              </a:rPr>
              <a:t>Summary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FFD0E4F-A284-4AA0-A9DE-F46A1D543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49"/>
            <a:ext cx="10515600" cy="5616552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The Spending Plan, as presented, is the product of an extensive examination of all previous years’ expenses and anticipated needs of our students in 2021-2022.</a:t>
            </a:r>
            <a:br>
              <a:rPr lang="en-US" sz="3200" dirty="0"/>
            </a:br>
            <a:r>
              <a:rPr lang="en-US" sz="3200" dirty="0"/>
              <a:t>Our goal is to re-allocate staffing positions decimated by the COVID-19 pandemic while providing our district ample electives for student success while closing achievement gaps.</a:t>
            </a:r>
            <a:br>
              <a:rPr lang="en-US" sz="3200" dirty="0"/>
            </a:br>
            <a:r>
              <a:rPr lang="en-US" sz="3200" dirty="0"/>
              <a:t>			</a:t>
            </a:r>
            <a:r>
              <a:rPr lang="en-US" sz="3200" b="1" dirty="0"/>
              <a:t>Recommend Expenses		$16,331,182</a:t>
            </a:r>
            <a:br>
              <a:rPr lang="en-US" sz="3200" b="1" dirty="0"/>
            </a:br>
            <a:r>
              <a:rPr lang="en-US" sz="3200" b="1" dirty="0"/>
              <a:t>			Anticipated Revenues		</a:t>
            </a:r>
            <a:r>
              <a:rPr lang="en-US" sz="3200" b="1" u="sng" dirty="0"/>
              <a:t>$15,147,746</a:t>
            </a:r>
            <a:br>
              <a:rPr lang="en-US" sz="3200" b="1" dirty="0"/>
            </a:br>
            <a:r>
              <a:rPr lang="en-US" sz="3200" b="1" dirty="0"/>
              <a:t>			Fund Balance Use		  	  $1,033,436</a:t>
            </a:r>
            <a:br>
              <a:rPr lang="en-US" sz="3200" b="1" dirty="0"/>
            </a:br>
            <a:r>
              <a:rPr lang="en-US" sz="3200" b="1" dirty="0"/>
              <a:t>			</a:t>
            </a:r>
            <a:r>
              <a:rPr lang="en-US" sz="3200" b="1" u="sng" dirty="0"/>
              <a:t>Appropriated Reserve Use               $150,000</a:t>
            </a:r>
            <a:br>
              <a:rPr lang="en-US" sz="3200" b="1" dirty="0"/>
            </a:br>
            <a:r>
              <a:rPr lang="en-US" sz="3200" b="1" dirty="0">
                <a:solidFill>
                  <a:srgbClr val="FF0000"/>
                </a:solidFill>
              </a:rPr>
              <a:t>Projected Fund Balance Return	   $1,100,000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Federal Special Aid		  	   $1,001,938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		</a:t>
            </a:r>
            <a:r>
              <a:rPr lang="en-US" sz="3200" b="1" dirty="0"/>
              <a:t>This Spending plan is within the tax cap</a:t>
            </a:r>
          </a:p>
        </p:txBody>
      </p:sp>
    </p:spTree>
    <p:extLst>
      <p:ext uri="{BB962C8B-B14F-4D97-AF65-F5344CB8AC3E}">
        <p14:creationId xmlns:p14="http://schemas.microsoft.com/office/powerpoint/2010/main" val="25717267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945</Words>
  <Application>Microsoft Office PowerPoint</Application>
  <PresentationFormat>Widescreen</PresentationFormat>
  <Paragraphs>197</Paragraphs>
  <Slides>10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Impact</vt:lpstr>
      <vt:lpstr>Times New Roman</vt:lpstr>
      <vt:lpstr>Office Theme</vt:lpstr>
      <vt:lpstr>NewsPrint</vt:lpstr>
      <vt:lpstr>Worksheet</vt:lpstr>
      <vt:lpstr>Germantown Central School</vt:lpstr>
      <vt:lpstr>Budget Calendar </vt:lpstr>
      <vt:lpstr>PowerPoint Presentation</vt:lpstr>
      <vt:lpstr>State Aid Revenue </vt:lpstr>
      <vt:lpstr>PowerPoint Presentation</vt:lpstr>
      <vt:lpstr>2021-2022 Estimated Revenue</vt:lpstr>
      <vt:lpstr>PowerPoint Presentation</vt:lpstr>
      <vt:lpstr>PowerPoint Presentation</vt:lpstr>
      <vt:lpstr>PowerPoint Presentation</vt:lpstr>
      <vt:lpstr>The Spending Plan, as presented, is the product of an extensive examination of all previous years’ expenses and anticipated needs of our students in 2021-2022. Our goal is to re-allocate staffing positions decimated by the COVID-19 pandemic while providing our district ample electives for student success while closing achievement gaps.    Recommend Expenses  $16,331,182    Anticipated Revenues  $15,147,746    Fund Balance Use       $1,033,436    Appropriated Reserve Use               $150,000 Projected Fund Balance Return    $1,100,000 Federal Special Aid        $1,001,938   This Spending plan is within the tax cap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Bragg, Benjamin</dc:creator>
  <cp:lastModifiedBy>Bragg, Benjamin</cp:lastModifiedBy>
  <cp:revision>13</cp:revision>
  <cp:lastPrinted>2021-04-15T22:01:15Z</cp:lastPrinted>
  <dcterms:created xsi:type="dcterms:W3CDTF">2021-04-15T20:45:07Z</dcterms:created>
  <dcterms:modified xsi:type="dcterms:W3CDTF">2021-04-19T17:06:56Z</dcterms:modified>
</cp:coreProperties>
</file>