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350" r:id="rId3"/>
    <p:sldId id="287" r:id="rId4"/>
    <p:sldId id="368" r:id="rId5"/>
    <p:sldId id="369" r:id="rId6"/>
    <p:sldId id="346" r:id="rId7"/>
    <p:sldId id="348" r:id="rId8"/>
    <p:sldId id="367" r:id="rId9"/>
    <p:sldId id="349" r:id="rId10"/>
    <p:sldId id="339" r:id="rId11"/>
    <p:sldId id="332" r:id="rId12"/>
    <p:sldId id="354" r:id="rId13"/>
    <p:sldId id="371" r:id="rId14"/>
    <p:sldId id="356" r:id="rId15"/>
    <p:sldId id="355" r:id="rId16"/>
    <p:sldId id="256" r:id="rId17"/>
    <p:sldId id="364" r:id="rId18"/>
    <p:sldId id="365" r:id="rId19"/>
    <p:sldId id="373" r:id="rId20"/>
    <p:sldId id="372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0A755A-DAD0-4945-8523-765A5F98E505}" v="15" dt="2021-04-29T15:15:26.4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>
        <p:scale>
          <a:sx n="92" d="100"/>
          <a:sy n="92" d="100"/>
        </p:scale>
        <p:origin x="76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gg, Benjamin" userId="2dfa2519-f1f9-4b98-8a8b-b6ea1c023ec7" providerId="ADAL" clId="{E80A755A-DAD0-4945-8523-765A5F98E505}"/>
    <pc:docChg chg="undo custSel addSld modSld sldOrd">
      <pc:chgData name="Bragg, Benjamin" userId="2dfa2519-f1f9-4b98-8a8b-b6ea1c023ec7" providerId="ADAL" clId="{E80A755A-DAD0-4945-8523-765A5F98E505}" dt="2021-04-29T15:15:26.499" v="374" actId="14100"/>
      <pc:docMkLst>
        <pc:docMk/>
      </pc:docMkLst>
      <pc:sldChg chg="modSp">
        <pc:chgData name="Bragg, Benjamin" userId="2dfa2519-f1f9-4b98-8a8b-b6ea1c023ec7" providerId="ADAL" clId="{E80A755A-DAD0-4945-8523-765A5F98E505}" dt="2021-04-29T15:15:26.499" v="374" actId="14100"/>
        <pc:sldMkLst>
          <pc:docMk/>
          <pc:sldMk cId="2615845418" sldId="256"/>
        </pc:sldMkLst>
        <pc:graphicFrameChg chg="mod">
          <ac:chgData name="Bragg, Benjamin" userId="2dfa2519-f1f9-4b98-8a8b-b6ea1c023ec7" providerId="ADAL" clId="{E80A755A-DAD0-4945-8523-765A5F98E505}" dt="2021-04-29T15:15:26.499" v="374" actId="14100"/>
          <ac:graphicFrameMkLst>
            <pc:docMk/>
            <pc:sldMk cId="2615845418" sldId="256"/>
            <ac:graphicFrameMk id="9" creationId="{02703B3A-670B-49A0-97D0-9A7311948ECB}"/>
          </ac:graphicFrameMkLst>
        </pc:graphicFrameChg>
      </pc:sldChg>
      <pc:sldChg chg="modSp mod">
        <pc:chgData name="Bragg, Benjamin" userId="2dfa2519-f1f9-4b98-8a8b-b6ea1c023ec7" providerId="ADAL" clId="{E80A755A-DAD0-4945-8523-765A5F98E505}" dt="2021-04-28T13:38:06.243" v="43" actId="33524"/>
        <pc:sldMkLst>
          <pc:docMk/>
          <pc:sldMk cId="2268976955" sldId="287"/>
        </pc:sldMkLst>
        <pc:spChg chg="mod">
          <ac:chgData name="Bragg, Benjamin" userId="2dfa2519-f1f9-4b98-8a8b-b6ea1c023ec7" providerId="ADAL" clId="{E80A755A-DAD0-4945-8523-765A5F98E505}" dt="2021-04-28T13:38:06.243" v="43" actId="33524"/>
          <ac:spMkLst>
            <pc:docMk/>
            <pc:sldMk cId="2268976955" sldId="287"/>
            <ac:spMk id="3" creationId="{00000000-0000-0000-0000-000000000000}"/>
          </ac:spMkLst>
        </pc:spChg>
      </pc:sldChg>
      <pc:sldChg chg="modSp mod">
        <pc:chgData name="Bragg, Benjamin" userId="2dfa2519-f1f9-4b98-8a8b-b6ea1c023ec7" providerId="ADAL" clId="{E80A755A-DAD0-4945-8523-765A5F98E505}" dt="2021-04-28T13:39:53.581" v="55" actId="14100"/>
        <pc:sldMkLst>
          <pc:docMk/>
          <pc:sldMk cId="2070558310" sldId="332"/>
        </pc:sldMkLst>
        <pc:graphicFrameChg chg="mod modGraphic">
          <ac:chgData name="Bragg, Benjamin" userId="2dfa2519-f1f9-4b98-8a8b-b6ea1c023ec7" providerId="ADAL" clId="{E80A755A-DAD0-4945-8523-765A5F98E505}" dt="2021-04-28T13:39:53.581" v="55" actId="14100"/>
          <ac:graphicFrameMkLst>
            <pc:docMk/>
            <pc:sldMk cId="2070558310" sldId="332"/>
            <ac:graphicFrameMk id="7" creationId="{A94C5DD7-D68A-4693-8A91-B8CFFF3BA0B8}"/>
          </ac:graphicFrameMkLst>
        </pc:graphicFrameChg>
      </pc:sldChg>
      <pc:sldChg chg="modSp mod">
        <pc:chgData name="Bragg, Benjamin" userId="2dfa2519-f1f9-4b98-8a8b-b6ea1c023ec7" providerId="ADAL" clId="{E80A755A-DAD0-4945-8523-765A5F98E505}" dt="2021-04-28T13:40:02.780" v="57" actId="14100"/>
        <pc:sldMkLst>
          <pc:docMk/>
          <pc:sldMk cId="2568868278" sldId="339"/>
        </pc:sldMkLst>
        <pc:graphicFrameChg chg="mod modGraphic">
          <ac:chgData name="Bragg, Benjamin" userId="2dfa2519-f1f9-4b98-8a8b-b6ea1c023ec7" providerId="ADAL" clId="{E80A755A-DAD0-4945-8523-765A5F98E505}" dt="2021-04-28T13:40:02.780" v="57" actId="14100"/>
          <ac:graphicFrameMkLst>
            <pc:docMk/>
            <pc:sldMk cId="2568868278" sldId="339"/>
            <ac:graphicFrameMk id="12" creationId="{00000000-0000-0000-0000-000000000000}"/>
          </ac:graphicFrameMkLst>
        </pc:graphicFrameChg>
      </pc:sldChg>
      <pc:sldChg chg="modSp mod">
        <pc:chgData name="Bragg, Benjamin" userId="2dfa2519-f1f9-4b98-8a8b-b6ea1c023ec7" providerId="ADAL" clId="{E80A755A-DAD0-4945-8523-765A5F98E505}" dt="2021-04-29T15:12:18.973" v="366" actId="20577"/>
        <pc:sldMkLst>
          <pc:docMk/>
          <pc:sldMk cId="808320396" sldId="350"/>
        </pc:sldMkLst>
        <pc:spChg chg="mod">
          <ac:chgData name="Bragg, Benjamin" userId="2dfa2519-f1f9-4b98-8a8b-b6ea1c023ec7" providerId="ADAL" clId="{E80A755A-DAD0-4945-8523-765A5F98E505}" dt="2021-04-29T15:12:18.973" v="366" actId="20577"/>
          <ac:spMkLst>
            <pc:docMk/>
            <pc:sldMk cId="808320396" sldId="350"/>
            <ac:spMk id="3" creationId="{00000000-0000-0000-0000-000000000000}"/>
          </ac:spMkLst>
        </pc:spChg>
      </pc:sldChg>
      <pc:sldChg chg="modSp mod">
        <pc:chgData name="Bragg, Benjamin" userId="2dfa2519-f1f9-4b98-8a8b-b6ea1c023ec7" providerId="ADAL" clId="{E80A755A-DAD0-4945-8523-765A5F98E505}" dt="2021-04-28T13:40:13.086" v="59" actId="14100"/>
        <pc:sldMkLst>
          <pc:docMk/>
          <pc:sldMk cId="2541052150" sldId="354"/>
        </pc:sldMkLst>
        <pc:graphicFrameChg chg="mod modGraphic">
          <ac:chgData name="Bragg, Benjamin" userId="2dfa2519-f1f9-4b98-8a8b-b6ea1c023ec7" providerId="ADAL" clId="{E80A755A-DAD0-4945-8523-765A5F98E505}" dt="2021-04-28T13:40:13.086" v="59" actId="14100"/>
          <ac:graphicFrameMkLst>
            <pc:docMk/>
            <pc:sldMk cId="2541052150" sldId="354"/>
            <ac:graphicFrameMk id="2" creationId="{680E2EE8-81B1-4343-8B00-EE6CCBA7DB13}"/>
          </ac:graphicFrameMkLst>
        </pc:graphicFrameChg>
      </pc:sldChg>
      <pc:sldChg chg="modSp mod">
        <pc:chgData name="Bragg, Benjamin" userId="2dfa2519-f1f9-4b98-8a8b-b6ea1c023ec7" providerId="ADAL" clId="{E80A755A-DAD0-4945-8523-765A5F98E505}" dt="2021-04-28T13:40:40.788" v="63" actId="14100"/>
        <pc:sldMkLst>
          <pc:docMk/>
          <pc:sldMk cId="1485950156" sldId="356"/>
        </pc:sldMkLst>
        <pc:graphicFrameChg chg="modGraphic">
          <ac:chgData name="Bragg, Benjamin" userId="2dfa2519-f1f9-4b98-8a8b-b6ea1c023ec7" providerId="ADAL" clId="{E80A755A-DAD0-4945-8523-765A5F98E505}" dt="2021-04-28T13:40:40.788" v="63" actId="14100"/>
          <ac:graphicFrameMkLst>
            <pc:docMk/>
            <pc:sldMk cId="1485950156" sldId="356"/>
            <ac:graphicFrameMk id="3" creationId="{0550856F-8A9E-45A8-BA69-C3990199E250}"/>
          </ac:graphicFrameMkLst>
        </pc:graphicFrameChg>
      </pc:sldChg>
      <pc:sldChg chg="delSp modSp mod">
        <pc:chgData name="Bragg, Benjamin" userId="2dfa2519-f1f9-4b98-8a8b-b6ea1c023ec7" providerId="ADAL" clId="{E80A755A-DAD0-4945-8523-765A5F98E505}" dt="2021-04-28T13:37:21.940" v="40" actId="6549"/>
        <pc:sldMkLst>
          <pc:docMk/>
          <pc:sldMk cId="3461982349" sldId="364"/>
        </pc:sldMkLst>
        <pc:graphicFrameChg chg="del mod modGraphic">
          <ac:chgData name="Bragg, Benjamin" userId="2dfa2519-f1f9-4b98-8a8b-b6ea1c023ec7" providerId="ADAL" clId="{E80A755A-DAD0-4945-8523-765A5F98E505}" dt="2021-04-28T13:36:45.255" v="30" actId="478"/>
          <ac:graphicFrameMkLst>
            <pc:docMk/>
            <pc:sldMk cId="3461982349" sldId="364"/>
            <ac:graphicFrameMk id="3" creationId="{8232BEFB-6F2A-47F1-B32B-D581A0B34EF1}"/>
          </ac:graphicFrameMkLst>
        </pc:graphicFrameChg>
        <pc:graphicFrameChg chg="modGraphic">
          <ac:chgData name="Bragg, Benjamin" userId="2dfa2519-f1f9-4b98-8a8b-b6ea1c023ec7" providerId="ADAL" clId="{E80A755A-DAD0-4945-8523-765A5F98E505}" dt="2021-04-28T13:37:21.940" v="40" actId="6549"/>
          <ac:graphicFrameMkLst>
            <pc:docMk/>
            <pc:sldMk cId="3461982349" sldId="364"/>
            <ac:graphicFrameMk id="10" creationId="{D35F8F3F-BBBC-4D30-8288-26DD035AC6BD}"/>
          </ac:graphicFrameMkLst>
        </pc:graphicFrameChg>
      </pc:sldChg>
      <pc:sldChg chg="modSp mod">
        <pc:chgData name="Bragg, Benjamin" userId="2dfa2519-f1f9-4b98-8a8b-b6ea1c023ec7" providerId="ADAL" clId="{E80A755A-DAD0-4945-8523-765A5F98E505}" dt="2021-04-28T13:38:27.988" v="46" actId="14100"/>
        <pc:sldMkLst>
          <pc:docMk/>
          <pc:sldMk cId="2857249062" sldId="368"/>
        </pc:sldMkLst>
        <pc:spChg chg="mod">
          <ac:chgData name="Bragg, Benjamin" userId="2dfa2519-f1f9-4b98-8a8b-b6ea1c023ec7" providerId="ADAL" clId="{E80A755A-DAD0-4945-8523-765A5F98E505}" dt="2021-04-28T13:38:27.988" v="46" actId="14100"/>
          <ac:spMkLst>
            <pc:docMk/>
            <pc:sldMk cId="2857249062" sldId="368"/>
            <ac:spMk id="3" creationId="{00000000-0000-0000-0000-000000000000}"/>
          </ac:spMkLst>
        </pc:spChg>
      </pc:sldChg>
      <pc:sldChg chg="modSp mod">
        <pc:chgData name="Bragg, Benjamin" userId="2dfa2519-f1f9-4b98-8a8b-b6ea1c023ec7" providerId="ADAL" clId="{E80A755A-DAD0-4945-8523-765A5F98E505}" dt="2021-04-29T15:13:09.586" v="372" actId="20577"/>
        <pc:sldMkLst>
          <pc:docMk/>
          <pc:sldMk cId="4118848355" sldId="369"/>
        </pc:sldMkLst>
        <pc:spChg chg="mod">
          <ac:chgData name="Bragg, Benjamin" userId="2dfa2519-f1f9-4b98-8a8b-b6ea1c023ec7" providerId="ADAL" clId="{E80A755A-DAD0-4945-8523-765A5F98E505}" dt="2021-04-29T15:13:09.586" v="372" actId="20577"/>
          <ac:spMkLst>
            <pc:docMk/>
            <pc:sldMk cId="4118848355" sldId="369"/>
            <ac:spMk id="3" creationId="{00000000-0000-0000-0000-000000000000}"/>
          </ac:spMkLst>
        </pc:spChg>
      </pc:sldChg>
      <pc:sldChg chg="modSp mod">
        <pc:chgData name="Bragg, Benjamin" userId="2dfa2519-f1f9-4b98-8a8b-b6ea1c023ec7" providerId="ADAL" clId="{E80A755A-DAD0-4945-8523-765A5F98E505}" dt="2021-04-29T15:14:55.130" v="373" actId="6549"/>
        <pc:sldMkLst>
          <pc:docMk/>
          <pc:sldMk cId="822716656" sldId="371"/>
        </pc:sldMkLst>
        <pc:graphicFrameChg chg="modGraphic">
          <ac:chgData name="Bragg, Benjamin" userId="2dfa2519-f1f9-4b98-8a8b-b6ea1c023ec7" providerId="ADAL" clId="{E80A755A-DAD0-4945-8523-765A5F98E505}" dt="2021-04-29T15:14:55.130" v="373" actId="6549"/>
          <ac:graphicFrameMkLst>
            <pc:docMk/>
            <pc:sldMk cId="822716656" sldId="371"/>
            <ac:graphicFrameMk id="3" creationId="{603CBA5B-C43F-42F0-BA06-8099D0A039BE}"/>
          </ac:graphicFrameMkLst>
        </pc:graphicFrameChg>
      </pc:sldChg>
      <pc:sldChg chg="addSp modSp new mod ord">
        <pc:chgData name="Bragg, Benjamin" userId="2dfa2519-f1f9-4b98-8a8b-b6ea1c023ec7" providerId="ADAL" clId="{E80A755A-DAD0-4945-8523-765A5F98E505}" dt="2021-04-29T15:08:52.703" v="328" actId="20577"/>
        <pc:sldMkLst>
          <pc:docMk/>
          <pc:sldMk cId="4229609818" sldId="373"/>
        </pc:sldMkLst>
        <pc:spChg chg="mod">
          <ac:chgData name="Bragg, Benjamin" userId="2dfa2519-f1f9-4b98-8a8b-b6ea1c023ec7" providerId="ADAL" clId="{E80A755A-DAD0-4945-8523-765A5F98E505}" dt="2021-04-29T15:07:22.291" v="296" actId="1076"/>
          <ac:spMkLst>
            <pc:docMk/>
            <pc:sldMk cId="4229609818" sldId="373"/>
            <ac:spMk id="2" creationId="{4570EE03-C539-4807-B93A-500929DD5203}"/>
          </ac:spMkLst>
        </pc:spChg>
        <pc:spChg chg="mod">
          <ac:chgData name="Bragg, Benjamin" userId="2dfa2519-f1f9-4b98-8a8b-b6ea1c023ec7" providerId="ADAL" clId="{E80A755A-DAD0-4945-8523-765A5F98E505}" dt="2021-04-29T15:08:52.703" v="328" actId="20577"/>
          <ac:spMkLst>
            <pc:docMk/>
            <pc:sldMk cId="4229609818" sldId="373"/>
            <ac:spMk id="3" creationId="{7089B2DC-3A57-4D29-A19F-542A4CB604FA}"/>
          </ac:spMkLst>
        </pc:spChg>
        <pc:picChg chg="add mod">
          <ac:chgData name="Bragg, Benjamin" userId="2dfa2519-f1f9-4b98-8a8b-b6ea1c023ec7" providerId="ADAL" clId="{E80A755A-DAD0-4945-8523-765A5F98E505}" dt="2021-04-29T15:07:13.240" v="295"/>
          <ac:picMkLst>
            <pc:docMk/>
            <pc:sldMk cId="4229609818" sldId="373"/>
            <ac:picMk id="4" creationId="{B4442925-7210-4901-9B4B-DC97528B1C8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83157040992193"/>
          <c:y val="8.5321509021058742E-2"/>
          <c:w val="0.45359442060085836"/>
          <c:h val="0.8770748320767850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2021-2022 Estimated Revenue</c:v>
                </c:pt>
              </c:strCache>
            </c:strRef>
          </c:tx>
          <c:explosion val="5"/>
          <c:dPt>
            <c:idx val="0"/>
            <c:bubble3D val="0"/>
            <c:explosion val="13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B2-4FC8-B879-E3B01FDF0FC6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C6-47EE-B517-5DDEFBAF16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1C6-47EE-B517-5DDEFBAF1626}"/>
              </c:ext>
            </c:extLst>
          </c:dPt>
          <c:dPt>
            <c:idx val="3"/>
            <c:bubble3D val="0"/>
            <c:explosion val="1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1C6-47EE-B517-5DDEFBAF16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FB2-4FC8-B879-E3B01FDF0FC6}"/>
              </c:ext>
            </c:extLst>
          </c:dPt>
          <c:dLbls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State Aid</c:v>
                </c:pt>
                <c:pt idx="1">
                  <c:v>Local Cost</c:v>
                </c:pt>
                <c:pt idx="2">
                  <c:v>Other Revenue</c:v>
                </c:pt>
                <c:pt idx="3">
                  <c:v>Fund Balance</c:v>
                </c:pt>
                <c:pt idx="4">
                  <c:v>Reserves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0.32</c:v>
                </c:pt>
                <c:pt idx="1">
                  <c:v>0.6</c:v>
                </c:pt>
                <c:pt idx="2">
                  <c:v>0.01</c:v>
                </c:pt>
                <c:pt idx="3">
                  <c:v>0.06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6-47EE-B517-5DDEFBAF162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7436047482701027"/>
          <c:y val="0.23333796510730276"/>
          <c:w val="0.20589020122484689"/>
          <c:h val="0.472588904328135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2021-22</a:t>
            </a:r>
            <a:r>
              <a:rPr lang="en-US" baseline="0" dirty="0"/>
              <a:t> Estimated Spending Plan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09F-4279-B65D-23516F4558E4}"/>
              </c:ext>
            </c:extLst>
          </c:dPt>
          <c:dPt>
            <c:idx val="1"/>
            <c:bubble3D val="0"/>
            <c:explosion val="12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09F-4279-B65D-23516F4558E4}"/>
              </c:ext>
            </c:extLst>
          </c:dPt>
          <c:dPt>
            <c:idx val="2"/>
            <c:bubble3D val="0"/>
            <c:explosion val="13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9F-4279-B65D-23516F4558E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9F-4279-B65D-23516F4558E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409F-4279-B65D-23516F4558E4}"/>
              </c:ext>
            </c:extLst>
          </c:dPt>
          <c:dPt>
            <c:idx val="5"/>
            <c:bubble3D val="0"/>
            <c:explosion val="1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9F-4279-B65D-23516F4558E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EA81F81-4189-46E2-AF9B-45E61BCD778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09F-4279-B65D-23516F4558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4F83241-614C-4848-AF5D-0F714E0A4C78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09F-4279-B65D-23516F4558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F14D61B-6F84-49E2-A375-050A89B6E9C7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9F-4279-B65D-23516F4558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E593686-2459-4E1E-9627-8E3409C419F7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09F-4279-B65D-23516F4558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477D864-FEAF-4E89-ADFE-3E7EE160FA6D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09F-4279-B65D-23516F4558E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E564170-65A7-424F-8D09-A0C17D7FFC93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9F-4279-B65D-23516F4558E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General Support</c:v>
                </c:pt>
                <c:pt idx="1">
                  <c:v>Operations</c:v>
                </c:pt>
                <c:pt idx="2">
                  <c:v>Teaching -Regular School</c:v>
                </c:pt>
                <c:pt idx="3">
                  <c:v>Special Ed, Library, Health Extra Curricular</c:v>
                </c:pt>
                <c:pt idx="4">
                  <c:v>Transportation</c:v>
                </c:pt>
                <c:pt idx="5">
                  <c:v>Benefits, Debt Service, SPED Summer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0.03</c:v>
                </c:pt>
                <c:pt idx="1">
                  <c:v>0.09</c:v>
                </c:pt>
                <c:pt idx="2">
                  <c:v>0.26</c:v>
                </c:pt>
                <c:pt idx="3">
                  <c:v>0.21</c:v>
                </c:pt>
                <c:pt idx="4">
                  <c:v>0.06</c:v>
                </c:pt>
                <c:pt idx="5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F-4279-B65D-23516F4558E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solidFill>
                  <a:schemeClr val="tx1"/>
                </a:solidFill>
              </a:ln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6E4FF1-2EAB-40EE-ACC5-DE5784ECE587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13F9FD-6FF8-402D-B450-1E5E1CE7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2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57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8887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566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5739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532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1164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CF56C6-AE66-4A33-BF48-59C51823398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518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16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6505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C31A5-4D5A-4F30-85DE-30EE0821F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47EB0-2630-407C-8B77-E9D397191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C035F-76AD-4D2F-9BFE-E6C2279B8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067A1-187B-4201-A0F7-7FCBFADC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56FDE-968D-4ED2-B982-ED3E90F0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F304-0532-481F-9443-4E343B430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4F910-BD07-4417-A1FB-9820D1B5C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191F2-481C-4B77-AA6D-5C8AEABC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F514-7687-47D2-9BFD-BE53107A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816B2-5F23-4633-BD9A-8FDDEE29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97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D30A8-BA07-4524-BF08-FCDBE8D3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EB69E-1109-4D5A-AADF-ED4A2934A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51C0C-9152-49DB-8D1D-845320BE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F8D9E-6EDD-4524-A120-DBA534BC3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416D4-CCE2-43FF-BBAA-6629AE884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6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7502B-BC75-47CE-A5CB-0E7F5102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95436-D21B-4C97-B300-0C228AFF1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02334B-555D-40D9-916D-5919E78BB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EB49F-8973-4DA3-A06B-DD116B335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12DD6-4B79-495A-BEBE-BB472BFC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E96D4-D5F9-4A1C-958A-12AA1D774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8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A358-BAD8-4537-A006-F5BE1B96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5735D-78CF-43F4-BBE6-2B4941B41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5E39DC-19AA-46FD-BE5E-84C1B113E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27019E-F807-4A41-B0ED-2AA28D0B9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2DA857-E53C-4A1F-BEA2-DE77D62CF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2FC224-3DBB-494A-B1CC-3902D22FC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33E55D-0474-4322-8BED-B2F61220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33C1D0-5D0C-4D95-BC7C-23EC2EAD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7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02CC0-8553-498D-A2F3-73CED0F2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B3D4B1-23B9-4EDB-A9F8-5B64A0B11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45246D-8EA9-4045-9794-305C2C77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0C3E4-DD4F-45C0-B8EA-4F7C1A4F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1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8499C3-613F-4F44-AC25-AFF5EECC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82379-BE98-4D08-9933-7CDCA502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7230E-85CA-44DD-97BD-1F6A2730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64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E062F-6C3B-4744-86A3-5F4A80F55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FBB3-A8A5-41A6-92F6-9CBD432C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ED263-B213-4679-831E-A1560D90A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8718B-22A5-43FC-88F7-14860562E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2A042-B9CE-480B-A131-19A5B7DE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71B33-BFCB-4C99-BB7E-B73B584D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5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F74C5-7A45-47A5-9AE8-7CCB742D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44F00-183E-4A29-9CA6-448BEF825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95B48-BDDE-4336-A572-55E3DADD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FF4D1-5F4B-45BA-9E84-4B820581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818527-B37C-4AE2-A020-E48A92715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FA129-05F5-4FC1-AD15-53D1C77AC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21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A269-94B0-44A0-A7D9-70B4554E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5A213F-CD5C-4413-95FB-6CAEAB5BA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A9821-4540-4C7F-AA15-57EF95A6D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CE777-A53E-4723-8A63-6F3C5D53A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7EFBA-428F-49B7-85C5-481B0155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2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C07387-292C-41D6-901A-975220C2C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505A4-7031-45E5-B55E-C18C1FD79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D46E-7E48-47C6-984E-2D61CDC54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4EF84-9463-42AB-8A02-DC98DCDA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8E8BB-8E6B-405B-95BB-ED7A9248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49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0288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88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61994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68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198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280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166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020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06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18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74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4EEAD-378D-4D33-9DA5-619D6D16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4A1D1-0438-4867-81AC-81CA80611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51951-5CB8-4925-8DE2-824EFDF4F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324C7-88FF-46BB-A3CC-943DB443DC3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818F8-DCA8-4944-8F0A-83D0696C7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DF804-A11D-4511-B0E0-9AF3E1D48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9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58FED72-CA02-4353-822C-BE4505ACE041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1099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200400"/>
            <a:ext cx="7543800" cy="1981200"/>
          </a:xfrm>
        </p:spPr>
        <p:txBody>
          <a:bodyPr>
            <a:normAutofit fontScale="90000"/>
          </a:bodyPr>
          <a:lstStyle/>
          <a:p>
            <a:r>
              <a:rPr lang="en-US" dirty="0"/>
              <a:t>Germantown Central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991436" cy="116378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2021-2022 Budget Hearing 				May 5, 2021</a:t>
            </a:r>
            <a:endParaRPr lang="en-US" dirty="0">
              <a:cs typeface="Times New Roman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"/>
            <a:ext cx="20891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2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410200"/>
            <a:ext cx="7620000" cy="838200"/>
          </a:xfrm>
        </p:spPr>
        <p:txBody>
          <a:bodyPr>
            <a:noAutofit/>
          </a:bodyPr>
          <a:lstStyle/>
          <a:p>
            <a:r>
              <a:rPr lang="en-US" sz="3000" dirty="0"/>
              <a:t>Budget Calendar 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300" y="311728"/>
            <a:ext cx="8915399" cy="5098472"/>
          </a:xfrm>
        </p:spPr>
        <p:txBody>
          <a:bodyPr vert="horz" lIns="91440" tIns="0" rIns="91440" bIns="0" numCol="1" rtlCol="0" anchor="ctr" anchorCtr="0">
            <a:noAutofit/>
          </a:bodyPr>
          <a:lstStyle/>
          <a:p>
            <a:pPr marL="0" indent="0">
              <a:buNone/>
            </a:pPr>
            <a:r>
              <a:rPr lang="en-US" sz="1600" b="1" u="sng" dirty="0"/>
              <a:t>November 2020-April 2021</a:t>
            </a:r>
            <a:r>
              <a:rPr lang="en-US" sz="1600" b="1" dirty="0"/>
              <a:t>:  </a:t>
            </a:r>
            <a:r>
              <a:rPr lang="en-US" sz="1600" dirty="0"/>
              <a:t>Leadership Team Meets to discuss budget for 2021-22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December 9, 2020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</a:rPr>
              <a:t>BOE Adoption of budget calendar</a:t>
            </a:r>
            <a:endParaRPr lang="en-US" sz="1600" dirty="0">
              <a:solidFill>
                <a:schemeClr val="tx1"/>
              </a:solidFill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February 10, 2021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</a:rPr>
              <a:t>Present 2020-21 preliminary budget forecast &amp; budget assumptions to the BOE.</a:t>
            </a:r>
          </a:p>
          <a:p>
            <a:pPr marL="0" indent="0">
              <a:buNone/>
            </a:pPr>
            <a:r>
              <a:rPr lang="en-US" sz="1600" b="1" u="sng" dirty="0"/>
              <a:t>March 1, 2021</a:t>
            </a:r>
            <a:r>
              <a:rPr lang="en-US" sz="1600" dirty="0"/>
              <a:t>: Submit 2020-21 calculation for tax levy limit to OSC, Tax &amp; Finance &amp; SED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March 30 – April 3, 2021</a:t>
            </a:r>
            <a:r>
              <a:rPr lang="en-US" sz="1600" b="1" dirty="0"/>
              <a:t>:  </a:t>
            </a:r>
            <a:r>
              <a:rPr lang="en-US" sz="1600" dirty="0"/>
              <a:t>Legal Notice of School Budget Hearing and Annual Budget Vote. 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April 21, 2021, Board of Education Meeting</a:t>
            </a:r>
            <a:r>
              <a:rPr lang="en-US" sz="1600" b="1" dirty="0"/>
              <a:t>:</a:t>
            </a:r>
            <a:r>
              <a:rPr lang="en-US" sz="1600" dirty="0"/>
              <a:t>  Board of Education considers adoption of finalized 2021-22 educational plan and budget. District submits property tax report card to SED within 24 hours of adoption.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April 19, 2021</a:t>
            </a:r>
            <a:r>
              <a:rPr lang="en-US" sz="1600" b="1" dirty="0"/>
              <a:t>: </a:t>
            </a:r>
            <a:r>
              <a:rPr lang="en-US" sz="1600" dirty="0"/>
              <a:t>Last Day to submit petitions for Board of Education candidates.</a:t>
            </a:r>
            <a:endParaRPr lang="en-US" sz="1600" b="1" u="sng" dirty="0"/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April 23, 2021</a:t>
            </a:r>
            <a:r>
              <a:rPr lang="en-US" sz="1600" dirty="0"/>
              <a:t>: Final date for budget adoption by the BOE, plan for voting with Columbia County Board of Elections. 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April 26, 2021</a:t>
            </a:r>
            <a:r>
              <a:rPr lang="en-US" sz="1600" dirty="0"/>
              <a:t>: Property tax report card must be submitted to SED within 24 hours of budget adoption, but no later than April 26, 2021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  <a:cs typeface="Times New Roman"/>
              </a:rPr>
              <a:t>April 28, 2021</a:t>
            </a:r>
            <a:r>
              <a:rPr lang="en-US" sz="1600" dirty="0">
                <a:solidFill>
                  <a:srgbClr val="FF0000"/>
                </a:solidFill>
                <a:cs typeface="Times New Roman"/>
              </a:rPr>
              <a:t>:  </a:t>
            </a:r>
            <a:r>
              <a:rPr lang="en-US" sz="1600" dirty="0">
                <a:cs typeface="Times New Roman"/>
              </a:rPr>
              <a:t>Special Board Meeting to discuss amended Tax Levy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April -May 18, 2021</a:t>
            </a:r>
            <a:r>
              <a:rPr lang="en-US" sz="1600" b="1" dirty="0"/>
              <a:t>:  </a:t>
            </a:r>
            <a:r>
              <a:rPr lang="en-US" sz="1600" dirty="0"/>
              <a:t>Budget available at the school, and public/free association libraries in the District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May 5, 2021</a:t>
            </a:r>
            <a:r>
              <a:rPr lang="en-US" sz="1600" b="1" dirty="0"/>
              <a:t>:</a:t>
            </a:r>
            <a:r>
              <a:rPr lang="en-US" sz="1600" dirty="0"/>
              <a:t> Budget Hearing</a:t>
            </a:r>
            <a:endParaRPr lang="en-US" sz="1600" dirty="0"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May 5-12, 2021</a:t>
            </a:r>
            <a:r>
              <a:rPr lang="en-US" sz="1600" b="1" dirty="0"/>
              <a:t>: </a:t>
            </a:r>
            <a:r>
              <a:rPr lang="en-US" sz="1600" dirty="0"/>
              <a:t>Budget Notices mailed to all residents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  <a:cs typeface="Times New Roman"/>
              </a:rPr>
              <a:t>May 18, 2021</a:t>
            </a:r>
            <a:r>
              <a:rPr lang="en-US" sz="1600" dirty="0">
                <a:cs typeface="Times New Roman"/>
              </a:rPr>
              <a:t>: Annual Meeting/Board Election/Budget Vote, 12:00 PM –9:00 PM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49" y="5399809"/>
            <a:ext cx="762001" cy="1016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97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410200"/>
            <a:ext cx="7620000" cy="8382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GCSD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871" y="441996"/>
            <a:ext cx="10004611" cy="4968204"/>
          </a:xfrm>
        </p:spPr>
        <p:txBody>
          <a:bodyPr vert="horz" lIns="91440" tIns="0" rIns="91440" bIns="0" numCol="1" rtlCol="0" anchor="ctr" anchorCtr="0">
            <a:noAutofit/>
          </a:bodyPr>
          <a:lstStyle/>
          <a:p>
            <a:pPr marL="0" indent="0" algn="ctr">
              <a:buNone/>
            </a:pPr>
            <a:r>
              <a:rPr lang="en-US" sz="3600" dirty="0">
                <a:latin typeface="Arial Black" panose="020B0A04020102020204" pitchFamily="34" charset="0"/>
                <a:cs typeface="Times New Roman"/>
              </a:rPr>
              <a:t>The Germantown School District is a comprehensive, rural public school district that provides opportunity, resources, environment, and instruction so that all students may be productive, successful, independent, responsible and contributing members of our global society.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49" y="5399809"/>
            <a:ext cx="762001" cy="1016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7249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410200"/>
            <a:ext cx="7620000" cy="8382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District Mission &amp; Focus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424" y="441996"/>
            <a:ext cx="10223127" cy="4968204"/>
          </a:xfrm>
        </p:spPr>
        <p:txBody>
          <a:bodyPr vert="horz" lIns="91440" tIns="0" rIns="91440" bIns="0" numCol="1" rtlCol="0" anchor="ctr" anchorCtr="0">
            <a:noAutofit/>
          </a:bodyPr>
          <a:lstStyle/>
          <a:p>
            <a:pPr marL="0" indent="0">
              <a:buNone/>
            </a:pPr>
            <a:r>
              <a:rPr lang="en-US" sz="3200" b="1" u="sng" dirty="0">
                <a:cs typeface="Times New Roman"/>
              </a:rPr>
              <a:t>Mission:</a:t>
            </a:r>
            <a:r>
              <a:rPr lang="en-US" sz="3200" b="1" dirty="0">
                <a:cs typeface="Times New Roman"/>
              </a:rPr>
              <a:t> </a:t>
            </a:r>
            <a:r>
              <a:rPr lang="en-US" sz="3200" dirty="0">
                <a:cs typeface="Times New Roman"/>
              </a:rPr>
              <a:t>Improve Student Achievement,</a:t>
            </a:r>
          </a:p>
          <a:p>
            <a:pPr marL="0" indent="0">
              <a:buNone/>
            </a:pPr>
            <a:r>
              <a:rPr lang="en-US" sz="3200" dirty="0">
                <a:cs typeface="Times New Roman"/>
              </a:rPr>
              <a:t>Graduate All Students &amp; Promote Student</a:t>
            </a:r>
          </a:p>
          <a:p>
            <a:pPr marL="0" indent="0">
              <a:buNone/>
            </a:pPr>
            <a:r>
              <a:rPr lang="en-US" sz="3200" dirty="0">
                <a:cs typeface="Times New Roman"/>
              </a:rPr>
              <a:t>Social/Emotional Wellness</a:t>
            </a:r>
          </a:p>
          <a:p>
            <a:pPr marL="0" indent="0">
              <a:buNone/>
            </a:pPr>
            <a:r>
              <a:rPr lang="en-US" sz="3200" b="1" u="sng" dirty="0">
                <a:cs typeface="Times New Roman"/>
              </a:rPr>
              <a:t>Focus Areas:</a:t>
            </a:r>
          </a:p>
          <a:p>
            <a:pPr marL="0" indent="0">
              <a:buNone/>
            </a:pPr>
            <a:r>
              <a:rPr lang="en-US" sz="3200" dirty="0">
                <a:cs typeface="Times New Roman"/>
              </a:rPr>
              <a:t>Academic Intervention Services ~ Response to Intervention</a:t>
            </a:r>
          </a:p>
          <a:p>
            <a:pPr marL="0" indent="0">
              <a:buNone/>
            </a:pPr>
            <a:r>
              <a:rPr lang="en-US" sz="3200" dirty="0">
                <a:cs typeface="Times New Roman"/>
              </a:rPr>
              <a:t>Instructional Technology</a:t>
            </a:r>
          </a:p>
          <a:p>
            <a:pPr marL="0" indent="0">
              <a:buNone/>
            </a:pPr>
            <a:r>
              <a:rPr lang="en-US" sz="3200" dirty="0">
                <a:cs typeface="Times New Roman"/>
              </a:rPr>
              <a:t>Data Driven Instruction</a:t>
            </a:r>
          </a:p>
          <a:p>
            <a:pPr marL="0" indent="0">
              <a:buNone/>
            </a:pPr>
            <a:r>
              <a:rPr lang="en-US" sz="3200" dirty="0">
                <a:cs typeface="Times New Roman"/>
              </a:rPr>
              <a:t>Re-allocation of staff and programs from Covid-19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49" y="5399809"/>
            <a:ext cx="762001" cy="1016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884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095" y="5384664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ABFB112-6D7D-4BB0-B46B-8C2E16EABE9B}"/>
              </a:ext>
            </a:extLst>
          </p:cNvPr>
          <p:cNvSpPr txBox="1">
            <a:spLocks/>
          </p:cNvSpPr>
          <p:nvPr/>
        </p:nvSpPr>
        <p:spPr>
          <a:xfrm>
            <a:off x="2743200" y="5791201"/>
            <a:ext cx="5486400" cy="6096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t>Final Tax Levy Limit Calculation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92C188C-950A-4D76-81E2-FB607D1673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609030"/>
              </p:ext>
            </p:extLst>
          </p:nvPr>
        </p:nvGraphicFramePr>
        <p:xfrm>
          <a:off x="1524000" y="457200"/>
          <a:ext cx="9067800" cy="5029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181901" imgH="5676959" progId="Excel.Sheet.12">
                  <p:embed/>
                </p:oleObj>
              </mc:Choice>
              <mc:Fallback>
                <p:oleObj name="Worksheet" r:id="rId4" imgW="7181901" imgH="5676959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92C188C-950A-4D76-81E2-FB607D1673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0" y="457200"/>
                        <a:ext cx="9067800" cy="5029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3154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990" y="6096000"/>
            <a:ext cx="7396042" cy="7620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State Aid Revenue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E96555-1F73-485D-AE5D-DA76780A9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624732"/>
              </p:ext>
            </p:extLst>
          </p:nvPr>
        </p:nvGraphicFramePr>
        <p:xfrm>
          <a:off x="180109" y="-13252"/>
          <a:ext cx="11887199" cy="5701404"/>
        </p:xfrm>
        <a:graphic>
          <a:graphicData uri="http://schemas.openxmlformats.org/drawingml/2006/table">
            <a:tbl>
              <a:tblPr/>
              <a:tblGrid>
                <a:gridCol w="3454082">
                  <a:extLst>
                    <a:ext uri="{9D8B030D-6E8A-4147-A177-3AD203B41FA5}">
                      <a16:colId xmlns:a16="http://schemas.microsoft.com/office/drawing/2014/main" val="2054510541"/>
                    </a:ext>
                  </a:extLst>
                </a:gridCol>
                <a:gridCol w="2229713">
                  <a:extLst>
                    <a:ext uri="{9D8B030D-6E8A-4147-A177-3AD203B41FA5}">
                      <a16:colId xmlns:a16="http://schemas.microsoft.com/office/drawing/2014/main" val="1350534366"/>
                    </a:ext>
                  </a:extLst>
                </a:gridCol>
                <a:gridCol w="1722960">
                  <a:extLst>
                    <a:ext uri="{9D8B030D-6E8A-4147-A177-3AD203B41FA5}">
                      <a16:colId xmlns:a16="http://schemas.microsoft.com/office/drawing/2014/main" val="27484155"/>
                    </a:ext>
                  </a:extLst>
                </a:gridCol>
                <a:gridCol w="1485699">
                  <a:extLst>
                    <a:ext uri="{9D8B030D-6E8A-4147-A177-3AD203B41FA5}">
                      <a16:colId xmlns:a16="http://schemas.microsoft.com/office/drawing/2014/main" val="408005533"/>
                    </a:ext>
                  </a:extLst>
                </a:gridCol>
                <a:gridCol w="1597198">
                  <a:extLst>
                    <a:ext uri="{9D8B030D-6E8A-4147-A177-3AD203B41FA5}">
                      <a16:colId xmlns:a16="http://schemas.microsoft.com/office/drawing/2014/main" val="2941292251"/>
                    </a:ext>
                  </a:extLst>
                </a:gridCol>
                <a:gridCol w="1397547">
                  <a:extLst>
                    <a:ext uri="{9D8B030D-6E8A-4147-A177-3AD203B41FA5}">
                      <a16:colId xmlns:a16="http://schemas.microsoft.com/office/drawing/2014/main" val="1966478788"/>
                    </a:ext>
                  </a:extLst>
                </a:gridCol>
              </a:tblGrid>
              <a:tr h="9627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20-21 Budget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21-22 State Budget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Reason for Adjustment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21-22 State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262007"/>
                  </a:ext>
                </a:extLst>
              </a:tr>
              <a:tr h="5339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Foundation Aid (20% withheld 2020, Returned 2021)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$3,675,640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$3,794,409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$118,769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Additional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$3,794,409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207202"/>
                  </a:ext>
                </a:extLst>
              </a:tr>
              <a:tr h="351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Aid Adjustment/State/Fed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-$86,975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-$1,001,938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Special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-$1,001,938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377997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985802"/>
                  </a:ext>
                </a:extLst>
              </a:tr>
              <a:tr h="336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$233,804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$425,352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$191,548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 Project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$425,352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535623"/>
                  </a:ext>
                </a:extLst>
              </a:tr>
              <a:tr h="5339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Access Cost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$234,387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$17,070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$217,317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Less outside Placements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$17,070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603088"/>
                  </a:ext>
                </a:extLst>
              </a:tr>
              <a:tr h="275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BOCES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$333,186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$332,688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$1,001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$332,688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007340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Transportation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$356,601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$372,185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$15,584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$372,185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68698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Textbooks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$39,761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$29,533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$10,228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$29,533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608255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Computer Hardware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$3,154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$3,102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$52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$3,102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553298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Tax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835115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State/Software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$10,466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$10,396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$10,466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48164"/>
                  </a:ext>
                </a:extLst>
              </a:tr>
              <a:tr h="38151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$4,944,838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$5,127,872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$5,127,872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641280"/>
                  </a:ext>
                </a:extLst>
              </a:tr>
              <a:tr h="276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UPK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984674"/>
                  </a:ext>
                </a:extLst>
              </a:tr>
              <a:tr h="31793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after Special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$5,324,838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$5,507,872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$5,507,872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651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22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52" y="5435331"/>
            <a:ext cx="1066799" cy="142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45720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Local/Other Revenue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29AF1C3B-2C63-4DE5-8423-F0D6262D8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34440"/>
              </p:ext>
            </p:extLst>
          </p:nvPr>
        </p:nvGraphicFramePr>
        <p:xfrm>
          <a:off x="1828800" y="1534914"/>
          <a:ext cx="8128000" cy="2636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9849694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92099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Interest and Penalties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6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Interest on Deposits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$45,000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546471"/>
                  </a:ext>
                </a:extLst>
              </a:tr>
              <a:tr h="41152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BOCES Refund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57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Medicaid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$45,000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07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Refund Prior Exp.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$85,000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63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Donations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$2,000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08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$227,000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38898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FA79162-8028-41F0-8700-9019A5263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806993"/>
              </p:ext>
            </p:extLst>
          </p:nvPr>
        </p:nvGraphicFramePr>
        <p:xfrm>
          <a:off x="1910814" y="1072247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47452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Other Revenue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947134"/>
                  </a:ext>
                </a:extLst>
              </a:tr>
            </a:tbl>
          </a:graphicData>
        </a:graphic>
      </p:graphicFrame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521361A1-DDBF-47F6-BD48-5470EA0B9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310529"/>
              </p:ext>
            </p:extLst>
          </p:nvPr>
        </p:nvGraphicFramePr>
        <p:xfrm>
          <a:off x="1828800" y="428115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746528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Local Revenue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83412"/>
                  </a:ext>
                </a:extLst>
              </a:tr>
            </a:tbl>
          </a:graphicData>
        </a:graphic>
      </p:graphicFrame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E9810C40-4E20-4A5E-AE2B-AB5A1BFA3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019471"/>
              </p:ext>
            </p:extLst>
          </p:nvPr>
        </p:nvGraphicFramePr>
        <p:xfrm>
          <a:off x="1828800" y="4707186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05311339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6580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Real Property Tax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$9,202,817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22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STAR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$528,465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$9,731,282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03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765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90F6A-B7FA-4FEC-85B5-A4B8E356D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5919527"/>
            <a:ext cx="9042400" cy="1013346"/>
          </a:xfrm>
        </p:spPr>
        <p:txBody>
          <a:bodyPr/>
          <a:lstStyle/>
          <a:p>
            <a:r>
              <a:rPr lang="en-US" dirty="0"/>
              <a:t>2021-2022 Estimated Revenue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B9A5D01-D2AF-4991-A375-E67155631C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250933"/>
              </p:ext>
            </p:extLst>
          </p:nvPr>
        </p:nvGraphicFramePr>
        <p:xfrm>
          <a:off x="-95827" y="173182"/>
          <a:ext cx="11836400" cy="6121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6263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717" y="4648201"/>
            <a:ext cx="1174923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00400" y="4876800"/>
            <a:ext cx="6629400" cy="1363452"/>
          </a:xfrm>
          <a:noFill/>
        </p:spPr>
        <p:txBody>
          <a:bodyPr>
            <a:noAutofit/>
          </a:bodyPr>
          <a:lstStyle/>
          <a:p>
            <a:r>
              <a:rPr lang="en-US" sz="4000" dirty="0"/>
              <a:t>Board of Education,  District Office, Legal Expenses, BOCES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887493"/>
              </p:ext>
            </p:extLst>
          </p:nvPr>
        </p:nvGraphicFramePr>
        <p:xfrm>
          <a:off x="1048870" y="609600"/>
          <a:ext cx="9977719" cy="374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0537">
                  <a:extLst>
                    <a:ext uri="{9D8B030D-6E8A-4147-A177-3AD203B41FA5}">
                      <a16:colId xmlns:a16="http://schemas.microsoft.com/office/drawing/2014/main" val="3724284547"/>
                    </a:ext>
                  </a:extLst>
                </a:gridCol>
                <a:gridCol w="27662">
                  <a:extLst>
                    <a:ext uri="{9D8B030D-6E8A-4147-A177-3AD203B41FA5}">
                      <a16:colId xmlns:a16="http://schemas.microsoft.com/office/drawing/2014/main" val="1092207434"/>
                    </a:ext>
                  </a:extLst>
                </a:gridCol>
                <a:gridCol w="1315904">
                  <a:extLst>
                    <a:ext uri="{9D8B030D-6E8A-4147-A177-3AD203B41FA5}">
                      <a16:colId xmlns:a16="http://schemas.microsoft.com/office/drawing/2014/main" val="61571388"/>
                    </a:ext>
                  </a:extLst>
                </a:gridCol>
                <a:gridCol w="1315904">
                  <a:extLst>
                    <a:ext uri="{9D8B030D-6E8A-4147-A177-3AD203B41FA5}">
                      <a16:colId xmlns:a16="http://schemas.microsoft.com/office/drawing/2014/main" val="2938425987"/>
                    </a:ext>
                  </a:extLst>
                </a:gridCol>
                <a:gridCol w="1315904">
                  <a:extLst>
                    <a:ext uri="{9D8B030D-6E8A-4147-A177-3AD203B41FA5}">
                      <a16:colId xmlns:a16="http://schemas.microsoft.com/office/drawing/2014/main" val="3546996670"/>
                    </a:ext>
                  </a:extLst>
                </a:gridCol>
                <a:gridCol w="1315904">
                  <a:extLst>
                    <a:ext uri="{9D8B030D-6E8A-4147-A177-3AD203B41FA5}">
                      <a16:colId xmlns:a16="http://schemas.microsoft.com/office/drawing/2014/main" val="3847509118"/>
                    </a:ext>
                  </a:extLst>
                </a:gridCol>
                <a:gridCol w="1315904">
                  <a:extLst>
                    <a:ext uri="{9D8B030D-6E8A-4147-A177-3AD203B41FA5}">
                      <a16:colId xmlns:a16="http://schemas.microsoft.com/office/drawing/2014/main" val="2660041327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ACCOUNT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2017-18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2018-19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2019-20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20/21 Budget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21/22 Proposed Budget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12694847"/>
                  </a:ext>
                </a:extLst>
              </a:tr>
              <a:tr h="6096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10....BOARD OF EDUCATION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4,146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5,765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10,100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9,500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9,500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9614709"/>
                  </a:ext>
                </a:extLst>
              </a:tr>
              <a:tr h="6858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12....CENTRAL ADMINISTRATION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222,902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230,093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240,700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237,600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204,200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1013067"/>
                  </a:ext>
                </a:extLst>
              </a:tr>
              <a:tr h="8077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13....FINANCE (BUSINESS ADMIN)</a:t>
                      </a:r>
                    </a:p>
                    <a:p>
                      <a:pPr algn="l" fontAlgn="ctr"/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217,917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264,714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262,800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275,000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264,916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14028113"/>
                  </a:ext>
                </a:extLst>
              </a:tr>
              <a:tr h="8077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14....STAFF (LEGAL &amp; BOCES)</a:t>
                      </a:r>
                    </a:p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48,453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109,684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124,600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87,900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92,542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8839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886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616" y="4805074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781300" y="4770437"/>
            <a:ext cx="6629400" cy="1219200"/>
          </a:xfrm>
          <a:noFill/>
        </p:spPr>
        <p:txBody>
          <a:bodyPr>
            <a:normAutofit fontScale="90000"/>
          </a:bodyPr>
          <a:lstStyle/>
          <a:p>
            <a:r>
              <a:rPr lang="en-US" sz="4000" dirty="0"/>
              <a:t>Operations, Maintenance, Central Data Processing, Special Items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4C5DD7-D68A-4693-8A91-B8CFFF3BA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177867"/>
              </p:ext>
            </p:extLst>
          </p:nvPr>
        </p:nvGraphicFramePr>
        <p:xfrm>
          <a:off x="1142999" y="457201"/>
          <a:ext cx="9897035" cy="4347873"/>
        </p:xfrm>
        <a:graphic>
          <a:graphicData uri="http://schemas.openxmlformats.org/drawingml/2006/table">
            <a:tbl>
              <a:tblPr/>
              <a:tblGrid>
                <a:gridCol w="4340805">
                  <a:extLst>
                    <a:ext uri="{9D8B030D-6E8A-4147-A177-3AD203B41FA5}">
                      <a16:colId xmlns:a16="http://schemas.microsoft.com/office/drawing/2014/main" val="2149340021"/>
                    </a:ext>
                  </a:extLst>
                </a:gridCol>
                <a:gridCol w="1212997">
                  <a:extLst>
                    <a:ext uri="{9D8B030D-6E8A-4147-A177-3AD203B41FA5}">
                      <a16:colId xmlns:a16="http://schemas.microsoft.com/office/drawing/2014/main" val="2631564195"/>
                    </a:ext>
                  </a:extLst>
                </a:gridCol>
                <a:gridCol w="1051101">
                  <a:extLst>
                    <a:ext uri="{9D8B030D-6E8A-4147-A177-3AD203B41FA5}">
                      <a16:colId xmlns:a16="http://schemas.microsoft.com/office/drawing/2014/main" val="135251116"/>
                    </a:ext>
                  </a:extLst>
                </a:gridCol>
                <a:gridCol w="1090767">
                  <a:extLst>
                    <a:ext uri="{9D8B030D-6E8A-4147-A177-3AD203B41FA5}">
                      <a16:colId xmlns:a16="http://schemas.microsoft.com/office/drawing/2014/main" val="426369452"/>
                    </a:ext>
                  </a:extLst>
                </a:gridCol>
                <a:gridCol w="1130431">
                  <a:extLst>
                    <a:ext uri="{9D8B030D-6E8A-4147-A177-3AD203B41FA5}">
                      <a16:colId xmlns:a16="http://schemas.microsoft.com/office/drawing/2014/main" val="3294026115"/>
                    </a:ext>
                  </a:extLst>
                </a:gridCol>
                <a:gridCol w="1070934">
                  <a:extLst>
                    <a:ext uri="{9D8B030D-6E8A-4147-A177-3AD203B41FA5}">
                      <a16:colId xmlns:a16="http://schemas.microsoft.com/office/drawing/2014/main" val="1209784816"/>
                    </a:ext>
                  </a:extLst>
                </a:gridCol>
              </a:tblGrid>
              <a:tr h="672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172376"/>
                  </a:ext>
                </a:extLst>
              </a:tr>
              <a:tr h="695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1620…Operation of Plant-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493,999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550,823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675,200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687,200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769,746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319310"/>
                  </a:ext>
                </a:extLst>
              </a:tr>
              <a:tr h="7037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1621…Maintenance of Plant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270,260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371,036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363,447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995701"/>
                  </a:ext>
                </a:extLst>
              </a:tr>
              <a:tr h="695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1622…Security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070786"/>
                  </a:ext>
                </a:extLst>
              </a:tr>
              <a:tr h="7115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1680… Central Data Processing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73,639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73,873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76585"/>
                  </a:ext>
                </a:extLst>
              </a:tr>
              <a:tr h="7115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19... Special Items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121,431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126,198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201,610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175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55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1" y="5380170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2807216" y="5615472"/>
            <a:ext cx="6031985" cy="615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t>Teaching &amp; BOCES Programs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80E2EE8-81B1-4343-8B00-EE6CCBA7D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67479"/>
              </p:ext>
            </p:extLst>
          </p:nvPr>
        </p:nvGraphicFramePr>
        <p:xfrm>
          <a:off x="1089211" y="457200"/>
          <a:ext cx="9977717" cy="4578392"/>
        </p:xfrm>
        <a:graphic>
          <a:graphicData uri="http://schemas.openxmlformats.org/drawingml/2006/table">
            <a:tbl>
              <a:tblPr/>
              <a:tblGrid>
                <a:gridCol w="3665087">
                  <a:extLst>
                    <a:ext uri="{9D8B030D-6E8A-4147-A177-3AD203B41FA5}">
                      <a16:colId xmlns:a16="http://schemas.microsoft.com/office/drawing/2014/main" val="2687203873"/>
                    </a:ext>
                  </a:extLst>
                </a:gridCol>
                <a:gridCol w="1475679">
                  <a:extLst>
                    <a:ext uri="{9D8B030D-6E8A-4147-A177-3AD203B41FA5}">
                      <a16:colId xmlns:a16="http://schemas.microsoft.com/office/drawing/2014/main" val="471023976"/>
                    </a:ext>
                  </a:extLst>
                </a:gridCol>
                <a:gridCol w="1229733">
                  <a:extLst>
                    <a:ext uri="{9D8B030D-6E8A-4147-A177-3AD203B41FA5}">
                      <a16:colId xmlns:a16="http://schemas.microsoft.com/office/drawing/2014/main" val="452793771"/>
                    </a:ext>
                  </a:extLst>
                </a:gridCol>
                <a:gridCol w="1285141">
                  <a:extLst>
                    <a:ext uri="{9D8B030D-6E8A-4147-A177-3AD203B41FA5}">
                      <a16:colId xmlns:a16="http://schemas.microsoft.com/office/drawing/2014/main" val="1533395650"/>
                    </a:ext>
                  </a:extLst>
                </a:gridCol>
                <a:gridCol w="1192417">
                  <a:extLst>
                    <a:ext uri="{9D8B030D-6E8A-4147-A177-3AD203B41FA5}">
                      <a16:colId xmlns:a16="http://schemas.microsoft.com/office/drawing/2014/main" val="3041542085"/>
                    </a:ext>
                  </a:extLst>
                </a:gridCol>
                <a:gridCol w="1129660">
                  <a:extLst>
                    <a:ext uri="{9D8B030D-6E8A-4147-A177-3AD203B41FA5}">
                      <a16:colId xmlns:a16="http://schemas.microsoft.com/office/drawing/2014/main" val="50132873"/>
                    </a:ext>
                  </a:extLst>
                </a:gridCol>
              </a:tblGrid>
              <a:tr h="8428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688699"/>
                  </a:ext>
                </a:extLst>
              </a:tr>
              <a:tr h="8264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2020…Supervision-Regular School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341,106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330,291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351,836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030268"/>
                  </a:ext>
                </a:extLst>
              </a:tr>
              <a:tr h="8357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2060 -70… Research, Planning &amp; Evaluation </a:t>
                      </a: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Inservice Training (Combined)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108,343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106,100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90,266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053418"/>
                  </a:ext>
                </a:extLst>
              </a:tr>
              <a:tr h="8264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2110… Teaching-Regular School </a:t>
                      </a: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(Including Summer Programs)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3,600,793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3,537,578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4,074,800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3,702,225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3,811,188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2788620"/>
                  </a:ext>
                </a:extLst>
              </a:tr>
              <a:tr h="5887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2250… Programs-Students W/Disabilities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1,577,920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2,000,665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2,308,920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2,017,371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2,406,782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809916"/>
                  </a:ext>
                </a:extLst>
              </a:tr>
              <a:tr h="658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2280… BOCES Occ. Ed. Services-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292,329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259,619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264,700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9466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05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930" y="5294929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2738253" y="5307794"/>
            <a:ext cx="7615857" cy="9406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26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t>Library, Technology, Guidance, Health Services, Social Worker, Extra-Curricular, Athletics, Transportation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3CBA5B-C43F-42F0-BA06-8099D0A039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625156"/>
              </p:ext>
            </p:extLst>
          </p:nvPr>
        </p:nvGraphicFramePr>
        <p:xfrm>
          <a:off x="1075765" y="381001"/>
          <a:ext cx="10004610" cy="4800599"/>
        </p:xfrm>
        <a:graphic>
          <a:graphicData uri="http://schemas.openxmlformats.org/drawingml/2006/table">
            <a:tbl>
              <a:tblPr/>
              <a:tblGrid>
                <a:gridCol w="4107608">
                  <a:extLst>
                    <a:ext uri="{9D8B030D-6E8A-4147-A177-3AD203B41FA5}">
                      <a16:colId xmlns:a16="http://schemas.microsoft.com/office/drawing/2014/main" val="1256836706"/>
                    </a:ext>
                  </a:extLst>
                </a:gridCol>
                <a:gridCol w="1317414">
                  <a:extLst>
                    <a:ext uri="{9D8B030D-6E8A-4147-A177-3AD203B41FA5}">
                      <a16:colId xmlns:a16="http://schemas.microsoft.com/office/drawing/2014/main" val="3344812577"/>
                    </a:ext>
                  </a:extLst>
                </a:gridCol>
                <a:gridCol w="1108303">
                  <a:extLst>
                    <a:ext uri="{9D8B030D-6E8A-4147-A177-3AD203B41FA5}">
                      <a16:colId xmlns:a16="http://schemas.microsoft.com/office/drawing/2014/main" val="425925362"/>
                    </a:ext>
                  </a:extLst>
                </a:gridCol>
                <a:gridCol w="1150124">
                  <a:extLst>
                    <a:ext uri="{9D8B030D-6E8A-4147-A177-3AD203B41FA5}">
                      <a16:colId xmlns:a16="http://schemas.microsoft.com/office/drawing/2014/main" val="3632379046"/>
                    </a:ext>
                  </a:extLst>
                </a:gridCol>
                <a:gridCol w="1191948">
                  <a:extLst>
                    <a:ext uri="{9D8B030D-6E8A-4147-A177-3AD203B41FA5}">
                      <a16:colId xmlns:a16="http://schemas.microsoft.com/office/drawing/2014/main" val="82647109"/>
                    </a:ext>
                  </a:extLst>
                </a:gridCol>
                <a:gridCol w="1129213">
                  <a:extLst>
                    <a:ext uri="{9D8B030D-6E8A-4147-A177-3AD203B41FA5}">
                      <a16:colId xmlns:a16="http://schemas.microsoft.com/office/drawing/2014/main" val="1324081509"/>
                    </a:ext>
                  </a:extLst>
                </a:gridCol>
              </a:tblGrid>
              <a:tr h="8459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771646"/>
                  </a:ext>
                </a:extLst>
              </a:tr>
              <a:tr h="84596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2610…School Library&amp; Audiovisual 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50,198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58,750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57,563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325642"/>
                  </a:ext>
                </a:extLst>
              </a:tr>
              <a:tr h="5916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2630…Instructional Technology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240,246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199,324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434292"/>
                  </a:ext>
                </a:extLst>
              </a:tr>
              <a:tr h="5146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2810…Guidance-Reg School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137,026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125,122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127,100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614341"/>
                  </a:ext>
                </a:extLst>
              </a:tr>
              <a:tr h="566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2815…Health SVCS-Reg School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85,164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93,229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94,300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850053"/>
                  </a:ext>
                </a:extLst>
              </a:tr>
              <a:tr h="366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2825…Social Work Reg Sch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59,437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61,300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65,700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258884"/>
                  </a:ext>
                </a:extLst>
              </a:tr>
              <a:tr h="566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2850…Co-Curricular Activities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51,402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64,450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67,898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263940"/>
                  </a:ext>
                </a:extLst>
              </a:tr>
              <a:tr h="5033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2855…Interschool Athletics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149,172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144,870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159,978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972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716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992" y="5156839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2738253" y="5156839"/>
            <a:ext cx="7091548" cy="10915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t>RETIREMENT, EMPLOYEE BENEFITS, DEBT SERVICE, TRANSFER TO OTHER FUNDS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50856F-8A9E-45A8-BA69-C3990199E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464903"/>
              </p:ext>
            </p:extLst>
          </p:nvPr>
        </p:nvGraphicFramePr>
        <p:xfrm>
          <a:off x="1062318" y="457200"/>
          <a:ext cx="9991164" cy="4471125"/>
        </p:xfrm>
        <a:graphic>
          <a:graphicData uri="http://schemas.openxmlformats.org/drawingml/2006/table">
            <a:tbl>
              <a:tblPr/>
              <a:tblGrid>
                <a:gridCol w="3998809">
                  <a:extLst>
                    <a:ext uri="{9D8B030D-6E8A-4147-A177-3AD203B41FA5}">
                      <a16:colId xmlns:a16="http://schemas.microsoft.com/office/drawing/2014/main" val="2846354619"/>
                    </a:ext>
                  </a:extLst>
                </a:gridCol>
                <a:gridCol w="1243675">
                  <a:extLst>
                    <a:ext uri="{9D8B030D-6E8A-4147-A177-3AD203B41FA5}">
                      <a16:colId xmlns:a16="http://schemas.microsoft.com/office/drawing/2014/main" val="3467001517"/>
                    </a:ext>
                  </a:extLst>
                </a:gridCol>
                <a:gridCol w="1108026">
                  <a:extLst>
                    <a:ext uri="{9D8B030D-6E8A-4147-A177-3AD203B41FA5}">
                      <a16:colId xmlns:a16="http://schemas.microsoft.com/office/drawing/2014/main" val="433368659"/>
                    </a:ext>
                  </a:extLst>
                </a:gridCol>
                <a:gridCol w="1108026">
                  <a:extLst>
                    <a:ext uri="{9D8B030D-6E8A-4147-A177-3AD203B41FA5}">
                      <a16:colId xmlns:a16="http://schemas.microsoft.com/office/drawing/2014/main" val="80397833"/>
                    </a:ext>
                  </a:extLst>
                </a:gridCol>
                <a:gridCol w="1187170">
                  <a:extLst>
                    <a:ext uri="{9D8B030D-6E8A-4147-A177-3AD203B41FA5}">
                      <a16:colId xmlns:a16="http://schemas.microsoft.com/office/drawing/2014/main" val="2160891034"/>
                    </a:ext>
                  </a:extLst>
                </a:gridCol>
                <a:gridCol w="1345458">
                  <a:extLst>
                    <a:ext uri="{9D8B030D-6E8A-4147-A177-3AD203B41FA5}">
                      <a16:colId xmlns:a16="http://schemas.microsoft.com/office/drawing/2014/main" val="977772694"/>
                    </a:ext>
                  </a:extLst>
                </a:gridCol>
              </a:tblGrid>
              <a:tr h="7606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496506"/>
                  </a:ext>
                </a:extLst>
              </a:tr>
              <a:tr h="4758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A55…District Transportation Services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820,904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585,809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891,850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926,950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958,750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677416"/>
                  </a:ext>
                </a:extLst>
              </a:tr>
              <a:tr h="451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9010.. State Retirement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110,704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81,229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173,852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091637"/>
                  </a:ext>
                </a:extLst>
              </a:tr>
              <a:tr h="318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9020…Teachers' Retirement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472,317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601,711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558,748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822799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9030…Social Security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441,629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354,985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543,000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518,262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82904"/>
                  </a:ext>
                </a:extLst>
              </a:tr>
              <a:tr h="3095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9040…Workers' Comp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34,612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39,577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329541"/>
                  </a:ext>
                </a:extLst>
              </a:tr>
              <a:tr h="3537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9050…Unemployment Ins.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2,828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15388"/>
                  </a:ext>
                </a:extLst>
              </a:tr>
              <a:tr h="513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9060…Hospital, Medical &amp; Dental Insurance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2,477,025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2,951,953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3,069,800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3,359,900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3,715,322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92020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9089…Retirement Sick Pay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508677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A9711…Debt Service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898,940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465,823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575,298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834,050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854,200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52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A9901…Transfer to other Funds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121,300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105,948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36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950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0" y="5281721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2738253" y="5778500"/>
            <a:ext cx="7615857" cy="5596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26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t>Spending Plan</a:t>
            </a: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2FAA026A-2B45-4883-B3B0-6129DE70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626579"/>
              </p:ext>
            </p:extLst>
          </p:nvPr>
        </p:nvGraphicFramePr>
        <p:xfrm>
          <a:off x="0" y="234001"/>
          <a:ext cx="12103100" cy="5231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510">
                  <a:extLst>
                    <a:ext uri="{9D8B030D-6E8A-4147-A177-3AD203B41FA5}">
                      <a16:colId xmlns:a16="http://schemas.microsoft.com/office/drawing/2014/main" val="570054584"/>
                    </a:ext>
                  </a:extLst>
                </a:gridCol>
                <a:gridCol w="7543479">
                  <a:extLst>
                    <a:ext uri="{9D8B030D-6E8A-4147-A177-3AD203B41FA5}">
                      <a16:colId xmlns:a16="http://schemas.microsoft.com/office/drawing/2014/main" val="4237785033"/>
                    </a:ext>
                  </a:extLst>
                </a:gridCol>
                <a:gridCol w="2328111">
                  <a:extLst>
                    <a:ext uri="{9D8B030D-6E8A-4147-A177-3AD203B41FA5}">
                      <a16:colId xmlns:a16="http://schemas.microsoft.com/office/drawing/2014/main" val="1340723046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Proposed 2021-22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206076"/>
                  </a:ext>
                </a:extLst>
              </a:tr>
              <a:tr h="65042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General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Board of Education, District Central Administration, Business Office, Finance, Legal Services, BOCES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$571,158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789956"/>
                  </a:ext>
                </a:extLst>
              </a:tr>
              <a:tr h="39097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Operations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Operation of Plant, Maintenance of Plant, Insurance, BOCES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$1,504,603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410986"/>
                  </a:ext>
                </a:extLst>
              </a:tr>
              <a:tr h="92918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Teaching-Regular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Principals, Teachers, Support Personnel, Professional Development, Special Programs for Students (Outside of GCSD), Textbooks, Supplies, Equipment, BOCES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$4,273,239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264159"/>
                  </a:ext>
                </a:extLst>
              </a:tr>
              <a:tr h="12079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Special Ed., Occ Ed., Tech, Guidance, Library, Health, Extra-Curricular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Programs/Staff for students with disabilities, BOCES Occupational Education programs, Regular Education Summer Programs, School Library, Instructional Technology, Guidance Services, Health Services, Co-Curricular Activities, Interscholastic &amp; Athletic Programs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$3,382,013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95487"/>
                  </a:ext>
                </a:extLst>
              </a:tr>
              <a:tr h="39452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Transportation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Transportation Services for all students who reside in the District, Fuel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$958,750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881174"/>
                  </a:ext>
                </a:extLst>
              </a:tr>
              <a:tr h="111279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Employee Benefits, Debt Service, Special Education Summer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Retirement, Medical Insurance, Social Security, Workers Compensation, Unemployment Insurance, Principal and Interest on Bonds, District Share of Support for Special Education Summer Program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$5,641,419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626618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A09D0A-3664-474C-9516-442EC69F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677106"/>
              </p:ext>
            </p:extLst>
          </p:nvPr>
        </p:nvGraphicFramePr>
        <p:xfrm>
          <a:off x="9791700" y="5281721"/>
          <a:ext cx="2311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400">
                  <a:extLst>
                    <a:ext uri="{9D8B030D-6E8A-4147-A177-3AD203B41FA5}">
                      <a16:colId xmlns:a16="http://schemas.microsoft.com/office/drawing/2014/main" val="1801098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Total        $16,331,182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854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043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2703B3A-670B-49A0-97D0-9A7311948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0296490"/>
              </p:ext>
            </p:extLst>
          </p:nvPr>
        </p:nvGraphicFramePr>
        <p:xfrm>
          <a:off x="-1" y="0"/>
          <a:ext cx="1214350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404EAC2C-9293-4FB8-AB27-0956BACD65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0" y="5281721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845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358511"/>
            <a:ext cx="1066799" cy="142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01388" y="5597341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prstClr val="black"/>
                </a:solidFill>
                <a:latin typeface="Impact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57201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Times New Roman"/>
              </a:rPr>
              <a:t>The spending plan, as presented, is the product of an extensive examination of previous years’ expenses, revenue reductions due to the COVID-19 emergency and the anticipated needs of our students in 2021-22.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Times New Roman"/>
              </a:rPr>
              <a:t>This spending plan is within the tax levy limit (tax cap) of .82%.</a:t>
            </a:r>
            <a:endParaRPr lang="en-US" sz="2000" b="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68B7E-6154-48E9-863A-B9BC5A3FE0E3}"/>
              </a:ext>
            </a:extLst>
          </p:cNvPr>
          <p:cNvSpPr txBox="1"/>
          <p:nvPr/>
        </p:nvSpPr>
        <p:spPr>
          <a:xfrm>
            <a:off x="1647245" y="4804609"/>
            <a:ext cx="8328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Times New Roman"/>
              </a:rPr>
              <a:t>2020-2021 Fund Balance Revenue Expected - $1,100,000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Times New Roman"/>
              </a:rPr>
              <a:t>Purpose is to support staffing and in-person learning transition, closing   </a:t>
            </a:r>
          </a:p>
          <a:p>
            <a:r>
              <a:rPr lang="en-US" sz="2000" b="1" dirty="0">
                <a:solidFill>
                  <a:prstClr val="black"/>
                </a:solidFill>
                <a:latin typeface="Times New Roman"/>
              </a:rPr>
              <a:t>	gaps, and bring back electives.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35F8F3F-BBBC-4D30-8288-26DD035AC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984806"/>
              </p:ext>
            </p:extLst>
          </p:nvPr>
        </p:nvGraphicFramePr>
        <p:xfrm>
          <a:off x="955964" y="1771922"/>
          <a:ext cx="9734448" cy="3042533"/>
        </p:xfrm>
        <a:graphic>
          <a:graphicData uri="http://schemas.openxmlformats.org/drawingml/2006/table">
            <a:tbl>
              <a:tblPr/>
              <a:tblGrid>
                <a:gridCol w="6117465">
                  <a:extLst>
                    <a:ext uri="{9D8B030D-6E8A-4147-A177-3AD203B41FA5}">
                      <a16:colId xmlns:a16="http://schemas.microsoft.com/office/drawing/2014/main" val="1791785117"/>
                    </a:ext>
                  </a:extLst>
                </a:gridCol>
                <a:gridCol w="1361136">
                  <a:extLst>
                    <a:ext uri="{9D8B030D-6E8A-4147-A177-3AD203B41FA5}">
                      <a16:colId xmlns:a16="http://schemas.microsoft.com/office/drawing/2014/main" val="2214140507"/>
                    </a:ext>
                  </a:extLst>
                </a:gridCol>
                <a:gridCol w="2255847">
                  <a:extLst>
                    <a:ext uri="{9D8B030D-6E8A-4147-A177-3AD203B41FA5}">
                      <a16:colId xmlns:a16="http://schemas.microsoft.com/office/drawing/2014/main" val="3575679602"/>
                    </a:ext>
                  </a:extLst>
                </a:gridCol>
              </a:tblGrid>
              <a:tr h="6491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Spending Plan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Anticipated Revenues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970693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Recommend Expenses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16,331,182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430011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Anticipated Revenues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15,086,154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252136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Appropriated Reserves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2442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Appropriated Fund Balance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1,095,028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07533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Projected Fund Balance From Current School Year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1,100,000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15173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Federal Special Aid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1,001,938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123701"/>
                  </a:ext>
                </a:extLst>
              </a:tr>
              <a:tr h="4460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16,331,182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16,331,182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470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982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653021-3438-47B9-BD93-93B71CA970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0" y="5281721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00E34-BE18-462D-892C-B6B7435FEAB0}"/>
              </a:ext>
            </a:extLst>
          </p:cNvPr>
          <p:cNvSpPr txBox="1"/>
          <p:nvPr/>
        </p:nvSpPr>
        <p:spPr>
          <a:xfrm>
            <a:off x="2095500" y="557167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0" i="0" u="none" strike="noStrike" baseline="0" dirty="0">
                <a:solidFill>
                  <a:srgbClr val="000000"/>
                </a:solidFill>
                <a:latin typeface="Impact" panose="020B0806030902050204" pitchFamily="34" charset="0"/>
              </a:rPr>
              <a:t>Summary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FD0E4F-A284-4AA0-A9DE-F46A1D54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49"/>
            <a:ext cx="10515600" cy="561655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The Spending Plan, as presented, is the product of an extensive examination of all previous years’ expenses and anticipated needs of our students in 2021-2022.</a:t>
            </a:r>
            <a:br>
              <a:rPr lang="en-US" sz="3200" dirty="0"/>
            </a:br>
            <a:r>
              <a:rPr lang="en-US" sz="3200" dirty="0"/>
              <a:t>Our goal is to re-allocate staffing positions decimated by the COVID-19 pandemic while providing our district ample electives for student success while closing achievement gaps.</a:t>
            </a:r>
            <a:br>
              <a:rPr lang="en-US" sz="3200" dirty="0"/>
            </a:br>
            <a:r>
              <a:rPr lang="en-US" sz="3200" dirty="0"/>
              <a:t>			</a:t>
            </a:r>
            <a:r>
              <a:rPr lang="en-US" sz="3200" b="1" dirty="0"/>
              <a:t>Recommend Expenses		$16,331,182</a:t>
            </a:r>
            <a:br>
              <a:rPr lang="en-US" sz="3200" b="1" dirty="0"/>
            </a:br>
            <a:r>
              <a:rPr lang="en-US" sz="3200" b="1" dirty="0"/>
              <a:t>			Anticipated Revenues		</a:t>
            </a:r>
            <a:r>
              <a:rPr lang="en-US" sz="3200" b="1" u="sng" dirty="0"/>
              <a:t>$15,086,154</a:t>
            </a:r>
            <a:br>
              <a:rPr lang="en-US" sz="3200" b="1" dirty="0"/>
            </a:br>
            <a:r>
              <a:rPr lang="en-US" sz="3200" b="1" dirty="0"/>
              <a:t>			Fund Balance Use		  	  $1,095,028</a:t>
            </a:r>
            <a:br>
              <a:rPr lang="en-US" sz="3200" b="1" dirty="0"/>
            </a:br>
            <a:r>
              <a:rPr lang="en-US" sz="3200" b="1" dirty="0"/>
              <a:t>			</a:t>
            </a:r>
            <a:r>
              <a:rPr lang="en-US" sz="3200" b="1" u="sng" dirty="0"/>
              <a:t>Appropriated Reserve Use               $150,000</a:t>
            </a:r>
            <a:br>
              <a:rPr lang="en-US" sz="3200" b="1" dirty="0"/>
            </a:br>
            <a:r>
              <a:rPr lang="en-US" sz="3200" b="1" dirty="0">
                <a:solidFill>
                  <a:srgbClr val="FF0000"/>
                </a:solidFill>
              </a:rPr>
              <a:t>Projected Fund Balance Return	   $1,100,000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Federal Special Aid		  	   $1,001,938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		</a:t>
            </a:r>
            <a:r>
              <a:rPr lang="en-US" sz="3200" b="1" dirty="0"/>
              <a:t>This Spending plan is within the tax cap</a:t>
            </a:r>
          </a:p>
        </p:txBody>
      </p:sp>
    </p:spTree>
    <p:extLst>
      <p:ext uri="{BB962C8B-B14F-4D97-AF65-F5344CB8AC3E}">
        <p14:creationId xmlns:p14="http://schemas.microsoft.com/office/powerpoint/2010/main" val="257172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EE03-C539-4807-B93A-500929DD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721" y="5163963"/>
            <a:ext cx="9042400" cy="990600"/>
          </a:xfrm>
        </p:spPr>
        <p:txBody>
          <a:bodyPr>
            <a:normAutofit/>
          </a:bodyPr>
          <a:lstStyle/>
          <a:p>
            <a:r>
              <a:rPr lang="en-US" sz="4000" dirty="0"/>
              <a:t>Budget Vote Location/Time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9B2DC-3A57-4D29-A19F-542A4CB60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728" y="443345"/>
            <a:ext cx="10058400" cy="48560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</a:rPr>
              <a:t>Budget Vote</a:t>
            </a:r>
          </a:p>
          <a:p>
            <a:pPr marL="0" indent="0">
              <a:buNone/>
            </a:pPr>
            <a:r>
              <a:rPr lang="en-US" sz="3600" i="1" dirty="0">
                <a:solidFill>
                  <a:schemeClr val="tx1"/>
                </a:solidFill>
              </a:rPr>
              <a:t>Date:</a:t>
            </a:r>
            <a:r>
              <a:rPr lang="en-US" sz="4800" b="1" dirty="0">
                <a:solidFill>
                  <a:srgbClr val="FF0000"/>
                </a:solidFill>
              </a:rPr>
              <a:t>			</a:t>
            </a:r>
            <a:r>
              <a:rPr lang="en-US" sz="3600" dirty="0">
                <a:solidFill>
                  <a:schemeClr val="tx1"/>
                </a:solidFill>
              </a:rPr>
              <a:t>May 18, 2021</a:t>
            </a:r>
          </a:p>
          <a:p>
            <a:pPr marL="0" indent="0">
              <a:buNone/>
            </a:pPr>
            <a:r>
              <a:rPr lang="en-US" sz="3600" i="1" dirty="0">
                <a:solidFill>
                  <a:schemeClr val="tx1"/>
                </a:solidFill>
              </a:rPr>
              <a:t>Time:</a:t>
            </a:r>
            <a:r>
              <a:rPr lang="en-US" sz="3600" dirty="0">
                <a:solidFill>
                  <a:schemeClr val="tx1"/>
                </a:solidFill>
              </a:rPr>
              <a:t>			12:00 pm - 9:00 pm</a:t>
            </a:r>
          </a:p>
          <a:p>
            <a:pPr marL="0" indent="0">
              <a:buNone/>
            </a:pPr>
            <a:r>
              <a:rPr lang="en-US" sz="3600" i="1" dirty="0">
                <a:solidFill>
                  <a:schemeClr val="tx1"/>
                </a:solidFill>
              </a:rPr>
              <a:t>Location:</a:t>
            </a:r>
            <a:r>
              <a:rPr lang="en-US" sz="3600" dirty="0">
                <a:solidFill>
                  <a:schemeClr val="tx1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		Kellner Community Activities Center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		50 Palatine Park Road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		Germantown, New York 12526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42925-7210-4901-9B4B-DC97528B1C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2" y="4907648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609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8005C-8023-49B1-94AE-95E9398BD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sz="4000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BB3AB-FDE4-4EAF-AEB2-53D393F1F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D9EED2-3189-480C-BCD1-3C7C4F865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2" y="4907648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27366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1570</Words>
  <Application>Microsoft Office PowerPoint</Application>
  <PresentationFormat>Widescreen</PresentationFormat>
  <Paragraphs>437</Paragraphs>
  <Slides>19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Impact</vt:lpstr>
      <vt:lpstr>Times New Roman</vt:lpstr>
      <vt:lpstr>Office Theme</vt:lpstr>
      <vt:lpstr>NewsPrint</vt:lpstr>
      <vt:lpstr>Worksheet</vt:lpstr>
      <vt:lpstr>Germantown Central School</vt:lpstr>
      <vt:lpstr>Budget Calendar </vt:lpstr>
      <vt:lpstr>GCSD Vision</vt:lpstr>
      <vt:lpstr>District Mission &amp; Focus Areas</vt:lpstr>
      <vt:lpstr>PowerPoint Presentation</vt:lpstr>
      <vt:lpstr>State Aid Revenue </vt:lpstr>
      <vt:lpstr>PowerPoint Presentation</vt:lpstr>
      <vt:lpstr>2021-2022 Estimated Revenue</vt:lpstr>
      <vt:lpstr>Board of Education,  District Office, Legal Expenses, BOCES</vt:lpstr>
      <vt:lpstr>Operations, Maintenance, Central Data Processing, Special Items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Spending Plan, as presented, is the product of an extensive examination of all previous years’ expenses and anticipated needs of our students in 2021-2022. Our goal is to re-allocate staffing positions decimated by the COVID-19 pandemic while providing our district ample electives for student success while closing achievement gaps.    Recommend Expenses  $16,331,182    Anticipated Revenues  $15,086,154    Fund Balance Use       $1,095,028    Appropriated Reserve Use               $150,000 Projected Fund Balance Return    $1,100,000 Federal Special Aid        $1,001,938   This Spending plan is within the tax cap</vt:lpstr>
      <vt:lpstr>Budget Vote Location/Time</vt:lpstr>
      <vt:lpstr>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Bragg, Benjamin</dc:creator>
  <cp:lastModifiedBy>Bragg, Benjamin</cp:lastModifiedBy>
  <cp:revision>21</cp:revision>
  <cp:lastPrinted>2021-04-15T22:01:15Z</cp:lastPrinted>
  <dcterms:created xsi:type="dcterms:W3CDTF">2021-04-15T20:45:07Z</dcterms:created>
  <dcterms:modified xsi:type="dcterms:W3CDTF">2021-04-29T15:15:48Z</dcterms:modified>
</cp:coreProperties>
</file>