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handoutMasterIdLst>
    <p:handoutMasterId r:id="rId44"/>
  </p:handoutMasterIdLst>
  <p:sldIdLst>
    <p:sldId id="369" r:id="rId2"/>
    <p:sldId id="296" r:id="rId3"/>
    <p:sldId id="260" r:id="rId4"/>
    <p:sldId id="380" r:id="rId5"/>
    <p:sldId id="381" r:id="rId6"/>
    <p:sldId id="317" r:id="rId7"/>
    <p:sldId id="318" r:id="rId8"/>
    <p:sldId id="320" r:id="rId9"/>
    <p:sldId id="321" r:id="rId10"/>
    <p:sldId id="319" r:id="rId11"/>
    <p:sldId id="340" r:id="rId12"/>
    <p:sldId id="295" r:id="rId13"/>
    <p:sldId id="382" r:id="rId14"/>
    <p:sldId id="298" r:id="rId15"/>
    <p:sldId id="322" r:id="rId16"/>
    <p:sldId id="323" r:id="rId17"/>
    <p:sldId id="341" r:id="rId18"/>
    <p:sldId id="342" r:id="rId19"/>
    <p:sldId id="346" r:id="rId20"/>
    <p:sldId id="335" r:id="rId21"/>
    <p:sldId id="328" r:id="rId22"/>
    <p:sldId id="348" r:id="rId23"/>
    <p:sldId id="331" r:id="rId24"/>
    <p:sldId id="334" r:id="rId25"/>
    <p:sldId id="336" r:id="rId26"/>
    <p:sldId id="370" r:id="rId27"/>
    <p:sldId id="332" r:id="rId28"/>
    <p:sldId id="281" r:id="rId29"/>
    <p:sldId id="303" r:id="rId30"/>
    <p:sldId id="359" r:id="rId31"/>
    <p:sldId id="361" r:id="rId32"/>
    <p:sldId id="307" r:id="rId33"/>
    <p:sldId id="360" r:id="rId34"/>
    <p:sldId id="308" r:id="rId35"/>
    <p:sldId id="364" r:id="rId36"/>
    <p:sldId id="337" r:id="rId37"/>
    <p:sldId id="338" r:id="rId38"/>
    <p:sldId id="365" r:id="rId39"/>
    <p:sldId id="366" r:id="rId40"/>
    <p:sldId id="383" r:id="rId41"/>
    <p:sldId id="379" r:id="rId42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4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vertBarState="maximized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368" y="11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41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0ED140-5F0E-4461-B248-BD72D10D70FB}" type="datetimeFigureOut">
              <a:rPr lang="en-US" smtClean="0"/>
              <a:t>10/26/2016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41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DDB44C-9282-4529-8FE8-0DA491970D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6691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BE9E4D-BE6C-47CA-8F08-1FED3F901D6C}" type="datetimeFigureOut">
              <a:rPr lang="en-US" smtClean="0"/>
              <a:t>10/26/2016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0F8832-B788-4B36-81CC-86D6EF4296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5140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3BE829FB-AC73-474B-8A6F-6545C0E0A5C0}" type="slidenum">
              <a:rPr lang="en-US" smtClean="0"/>
              <a:pPr eaLnBrk="1" hangingPunct="1"/>
              <a:t>1</a:t>
            </a:fld>
            <a:endParaRPr lang="en-US"/>
          </a:p>
        </p:txBody>
      </p:sp>
      <p:sp>
        <p:nvSpPr>
          <p:cNvPr id="28677" name="Date Placeholder 4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9BF58-93E7-4F04-8A6A-2A898742F8DF}" type="datetimeFigureOut">
              <a:rPr lang="en-US" smtClean="0"/>
              <a:t>10/26/2016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326DA-6872-46DF-90E6-DF9C267AA6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361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9BF58-93E7-4F04-8A6A-2A898742F8DF}" type="datetimeFigureOut">
              <a:rPr lang="en-US" smtClean="0"/>
              <a:t>10/26/2016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326DA-6872-46DF-90E6-DF9C267AA6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847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9BF58-93E7-4F04-8A6A-2A898742F8DF}" type="datetimeFigureOut">
              <a:rPr lang="en-US" smtClean="0"/>
              <a:t>10/26/2016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326DA-6872-46DF-90E6-DF9C267AA6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1411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9BF58-93E7-4F04-8A6A-2A898742F8DF}" type="datetimeFigureOut">
              <a:rPr lang="en-US" smtClean="0"/>
              <a:t>10/26/2016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326DA-6872-46DF-90E6-DF9C267AA6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314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9BF58-93E7-4F04-8A6A-2A898742F8DF}" type="datetimeFigureOut">
              <a:rPr lang="en-US" smtClean="0"/>
              <a:t>10/26/2016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326DA-6872-46DF-90E6-DF9C267AA6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72188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9BF58-93E7-4F04-8A6A-2A898742F8DF}" type="datetimeFigureOut">
              <a:rPr lang="en-US" smtClean="0"/>
              <a:t>10/26/2016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326DA-6872-46DF-90E6-DF9C267AA6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3194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9BF58-93E7-4F04-8A6A-2A898742F8DF}" type="datetimeFigureOut">
              <a:rPr lang="en-US" smtClean="0"/>
              <a:t>10/26/2016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326DA-6872-46DF-90E6-DF9C267AA6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6816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9BF58-93E7-4F04-8A6A-2A898742F8DF}" type="datetimeFigureOut">
              <a:rPr lang="en-US" smtClean="0"/>
              <a:t>10/26/2016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326DA-6872-46DF-90E6-DF9C267AA6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0005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9BF58-93E7-4F04-8A6A-2A898742F8DF}" type="datetimeFigureOut">
              <a:rPr lang="en-US" smtClean="0"/>
              <a:t>10/26/2016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326DA-6872-46DF-90E6-DF9C267AA6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4380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9BF58-93E7-4F04-8A6A-2A898742F8DF}" type="datetimeFigureOut">
              <a:rPr lang="en-US" smtClean="0"/>
              <a:t>10/26/2016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326DA-6872-46DF-90E6-DF9C267AA6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609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9BF58-93E7-4F04-8A6A-2A898742F8DF}" type="datetimeFigureOut">
              <a:rPr lang="en-US" smtClean="0"/>
              <a:t>10/26/2016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326DA-6872-46DF-90E6-DF9C267AA6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00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D9BF58-93E7-4F04-8A6A-2A898742F8DF}" type="datetimeFigureOut">
              <a:rPr lang="en-US" smtClean="0"/>
              <a:t>10/26/2016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C326DA-6872-46DF-90E6-DF9C267AA6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9791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9.e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7"/>
          <p:cNvSpPr>
            <a:spLocks noChangeArrowheads="1"/>
          </p:cNvSpPr>
          <p:nvPr/>
        </p:nvSpPr>
        <p:spPr bwMode="auto">
          <a:xfrm>
            <a:off x="5778500" y="866775"/>
            <a:ext cx="33528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lnSpc>
                <a:spcPct val="80000"/>
              </a:lnSpc>
            </a:pPr>
            <a:r>
              <a:rPr lang="en-US" sz="4000" dirty="0">
                <a:latin typeface="+mj-lt"/>
              </a:rPr>
              <a:t>Framingham Public Schools</a:t>
            </a:r>
            <a:endParaRPr lang="en-US" dirty="0">
              <a:latin typeface="+mj-lt"/>
            </a:endParaRPr>
          </a:p>
        </p:txBody>
      </p:sp>
      <p:sp>
        <p:nvSpPr>
          <p:cNvPr id="2052" name="Text Box 20"/>
          <p:cNvSpPr txBox="1">
            <a:spLocks noChangeArrowheads="1"/>
          </p:cNvSpPr>
          <p:nvPr/>
        </p:nvSpPr>
        <p:spPr bwMode="auto">
          <a:xfrm>
            <a:off x="5778500" y="2635250"/>
            <a:ext cx="3053144" cy="178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200" b="1" dirty="0">
                <a:solidFill>
                  <a:srgbClr val="99CC00"/>
                </a:solidFill>
                <a:latin typeface="Arial Narrow" pitchFamily="34" charset="0"/>
              </a:rPr>
              <a:t>Fuller / Farley</a:t>
            </a:r>
          </a:p>
          <a:p>
            <a:pPr eaLnBrk="1" hangingPunct="1"/>
            <a:r>
              <a:rPr lang="en-US" sz="2200" b="1" dirty="0">
                <a:solidFill>
                  <a:srgbClr val="99CC00"/>
                </a:solidFill>
                <a:latin typeface="Arial Narrow" pitchFamily="34" charset="0"/>
              </a:rPr>
              <a:t>Pre-Feasibility Study</a:t>
            </a:r>
          </a:p>
          <a:p>
            <a:pPr eaLnBrk="1" hangingPunct="1"/>
            <a:r>
              <a:rPr lang="en-US" sz="2200" b="1" dirty="0">
                <a:solidFill>
                  <a:srgbClr val="99CC00"/>
                </a:solidFill>
                <a:latin typeface="Arial Narrow" pitchFamily="34" charset="0"/>
              </a:rPr>
              <a:t>Overview</a:t>
            </a:r>
          </a:p>
          <a:p>
            <a:pPr eaLnBrk="1" hangingPunct="1"/>
            <a:endParaRPr lang="en-US" sz="2200" b="1" dirty="0">
              <a:solidFill>
                <a:srgbClr val="99CC00"/>
              </a:solidFill>
              <a:latin typeface="Arial Narrow" pitchFamily="34" charset="0"/>
            </a:endParaRPr>
          </a:p>
          <a:p>
            <a:pPr eaLnBrk="1" hangingPunct="1"/>
            <a:r>
              <a:rPr lang="en-US" sz="2200" b="1" dirty="0">
                <a:solidFill>
                  <a:srgbClr val="99CC00"/>
                </a:solidFill>
                <a:latin typeface="Arial Narrow" pitchFamily="34" charset="0"/>
              </a:rPr>
              <a:t>Thursday, October 6, 2016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2088499"/>
            <a:ext cx="5499652" cy="268100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914400" y="3191470"/>
            <a:ext cx="1143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Fuller Middle School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114800" y="2962870"/>
            <a:ext cx="1219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Farley  Middle School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4596130" y="5208484"/>
            <a:ext cx="3862070" cy="737656"/>
            <a:chOff x="2830830" y="5208484"/>
            <a:chExt cx="3862070" cy="737656"/>
          </a:xfrm>
        </p:grpSpPr>
        <p:pic>
          <p:nvPicPr>
            <p:cNvPr id="1026" name="Picture 2" descr="M:\Images\_MISC\Logos_BH+A\bh+a_black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78500" y="5208484"/>
              <a:ext cx="914400" cy="4937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5" name="Text Box 7"/>
            <p:cNvSpPr txBox="1">
              <a:spLocks noChangeArrowheads="1"/>
            </p:cNvSpPr>
            <p:nvPr/>
          </p:nvSpPr>
          <p:spPr bwMode="auto">
            <a:xfrm>
              <a:off x="2830830" y="5715000"/>
              <a:ext cx="3798570" cy="2311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algn="r">
                <a:spcBef>
                  <a:spcPts val="0"/>
                </a:spcBef>
                <a:spcAft>
                  <a:spcPts val="0"/>
                </a:spcAft>
              </a:pPr>
              <a:r>
                <a:rPr lang="en-US" sz="900" b="1" spc="200" dirty="0">
                  <a:effectLst/>
                  <a:latin typeface="Times New Roman"/>
                  <a:ea typeface="Times New Roman"/>
                  <a:cs typeface="Times New Roman"/>
                </a:rPr>
                <a:t>BARGMANN HENDRIE </a:t>
              </a:r>
              <a:r>
                <a:rPr lang="en-US" sz="1000" b="1" spc="200" dirty="0">
                  <a:effectLst/>
                  <a:latin typeface="Times New Roman"/>
                  <a:ea typeface="Times New Roman"/>
                  <a:cs typeface="Times New Roman"/>
                </a:rPr>
                <a:t>+</a:t>
              </a:r>
              <a:r>
                <a:rPr lang="en-US" sz="900" b="1" spc="200" dirty="0">
                  <a:effectLst/>
                  <a:latin typeface="Times New Roman"/>
                  <a:ea typeface="Times New Roman"/>
                  <a:cs typeface="Times New Roman"/>
                </a:rPr>
                <a:t> ARCHETYPE, INC</a:t>
              </a:r>
              <a:r>
                <a:rPr lang="en-US" sz="900" b="1" spc="200" dirty="0">
                  <a:solidFill>
                    <a:srgbClr val="5F5F5F"/>
                  </a:solidFill>
                  <a:effectLst/>
                  <a:latin typeface="Times New Roman"/>
                  <a:ea typeface="Times New Roman"/>
                  <a:cs typeface="Times New Roman"/>
                </a:rPr>
                <a:t>.</a:t>
              </a:r>
              <a:endParaRPr lang="en-US" sz="1000" dirty="0">
                <a:effectLst/>
                <a:latin typeface="Arial"/>
                <a:ea typeface="Times New Roman"/>
                <a:cs typeface="Times New Roman"/>
              </a:endParaRPr>
            </a:p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1000" dirty="0">
                  <a:effectLst/>
                  <a:latin typeface="Arial"/>
                  <a:ea typeface="Times New Roman"/>
                  <a:cs typeface="Times New Roman"/>
                </a:rPr>
                <a:t> 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7988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4732272" y="0"/>
            <a:ext cx="4397551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4000" dirty="0">
                <a:solidFill>
                  <a:srgbClr val="92D050"/>
                </a:solidFill>
                <a:latin typeface="+mj-lt"/>
              </a:rPr>
              <a:t>Pre-Feasibility Study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18977" y="1106299"/>
            <a:ext cx="836782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5029200" algn="l"/>
              </a:tabLst>
            </a:pPr>
            <a:endParaRPr lang="en-US" sz="1000" dirty="0">
              <a:latin typeface="Arial Narrow" pitchFamily="34" charset="0"/>
            </a:endParaRPr>
          </a:p>
          <a:p>
            <a:pPr>
              <a:tabLst>
                <a:tab pos="5029200" algn="l"/>
              </a:tabLst>
            </a:pPr>
            <a:endParaRPr lang="en-US" sz="2800" dirty="0">
              <a:latin typeface="Arial Narrow" pitchFamily="34" charset="0"/>
            </a:endParaRPr>
          </a:p>
          <a:p>
            <a:pPr>
              <a:tabLst>
                <a:tab pos="5029200" algn="l"/>
              </a:tabLst>
            </a:pPr>
            <a:r>
              <a:rPr lang="en-US" sz="2800" dirty="0">
                <a:latin typeface="Arial Narrow" pitchFamily="34" charset="0"/>
              </a:rPr>
              <a:t>	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18977" y="1106299"/>
            <a:ext cx="8672623" cy="5663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itchFamily="34" charset="0"/>
              <a:buChar char="•"/>
              <a:tabLst>
                <a:tab pos="5029200" algn="l"/>
              </a:tabLst>
            </a:pPr>
            <a:r>
              <a:rPr lang="en-US" sz="2800" b="1" dirty="0">
                <a:latin typeface="Arial Narrow" pitchFamily="34" charset="0"/>
              </a:rPr>
              <a:t>Assess Fuller and Farley Building Conditions</a:t>
            </a:r>
          </a:p>
          <a:p>
            <a:pPr>
              <a:tabLst>
                <a:tab pos="5029200" algn="l"/>
              </a:tabLst>
            </a:pPr>
            <a:r>
              <a:rPr lang="en-US" sz="2400" dirty="0">
                <a:latin typeface="Arial Narrow" pitchFamily="34" charset="0"/>
              </a:rPr>
              <a:t>            Conditions Assessments and Recommendations</a:t>
            </a:r>
          </a:p>
          <a:p>
            <a:pPr>
              <a:tabLst>
                <a:tab pos="5029200" algn="l"/>
              </a:tabLst>
            </a:pPr>
            <a:r>
              <a:rPr lang="en-US" sz="2400" dirty="0">
                <a:latin typeface="Arial Narrow" pitchFamily="34" charset="0"/>
              </a:rPr>
              <a:t>             Repairs v. Comprehensive Renovation </a:t>
            </a:r>
            <a:r>
              <a:rPr lang="en-US" sz="2800" dirty="0">
                <a:latin typeface="Arial Narrow" pitchFamily="34" charset="0"/>
              </a:rPr>
              <a:t>	</a:t>
            </a:r>
          </a:p>
          <a:p>
            <a:pPr>
              <a:tabLst>
                <a:tab pos="5029200" algn="l"/>
              </a:tabLst>
            </a:pPr>
            <a:r>
              <a:rPr lang="en-US" sz="2800" dirty="0">
                <a:latin typeface="Arial Narrow" pitchFamily="34" charset="0"/>
              </a:rPr>
              <a:t>           </a:t>
            </a:r>
            <a:r>
              <a:rPr lang="en-US" sz="2400" dirty="0">
                <a:latin typeface="Arial Narrow" pitchFamily="34" charset="0"/>
              </a:rPr>
              <a:t>Required Code and Accessibility Upgrades</a:t>
            </a:r>
          </a:p>
          <a:p>
            <a:pPr>
              <a:tabLst>
                <a:tab pos="5029200" algn="l"/>
              </a:tabLst>
            </a:pPr>
            <a:r>
              <a:rPr lang="en-US" sz="2400" dirty="0">
                <a:latin typeface="Arial Narrow" pitchFamily="34" charset="0"/>
              </a:rPr>
              <a:t>             Site Issues</a:t>
            </a:r>
          </a:p>
          <a:p>
            <a:pPr>
              <a:tabLst>
                <a:tab pos="5029200" algn="l"/>
              </a:tabLst>
            </a:pPr>
            <a:endParaRPr lang="en-US" sz="2800" dirty="0">
              <a:latin typeface="Arial Narrow" pitchFamily="34" charset="0"/>
            </a:endParaRPr>
          </a:p>
          <a:p>
            <a:pPr marL="457200" indent="-457200">
              <a:buFont typeface="Arial" pitchFamily="34" charset="0"/>
              <a:buChar char="•"/>
              <a:tabLst>
                <a:tab pos="5029200" algn="l"/>
              </a:tabLst>
            </a:pPr>
            <a:r>
              <a:rPr lang="en-US" sz="2800" b="1" dirty="0">
                <a:latin typeface="Arial Narrow" pitchFamily="34" charset="0"/>
              </a:rPr>
              <a:t>Evaluate Options for Renovation / New Construction</a:t>
            </a:r>
          </a:p>
          <a:p>
            <a:pPr lvl="1">
              <a:tabLst>
                <a:tab pos="5029200" algn="l"/>
              </a:tabLst>
            </a:pPr>
            <a:r>
              <a:rPr lang="en-US" sz="2800" dirty="0">
                <a:latin typeface="Arial Narrow" pitchFamily="34" charset="0"/>
              </a:rPr>
              <a:t>      </a:t>
            </a:r>
            <a:r>
              <a:rPr lang="en-US" sz="2400" dirty="0">
                <a:latin typeface="Arial Narrow" pitchFamily="34" charset="0"/>
              </a:rPr>
              <a:t>Renovation / Hybrid / New Construction</a:t>
            </a:r>
          </a:p>
          <a:p>
            <a:pPr lvl="1">
              <a:tabLst>
                <a:tab pos="5029200" algn="l"/>
              </a:tabLst>
            </a:pPr>
            <a:endParaRPr lang="en-US" sz="2800" dirty="0">
              <a:latin typeface="Arial Narrow" pitchFamily="34" charset="0"/>
            </a:endParaRPr>
          </a:p>
          <a:p>
            <a:pPr marL="457200" indent="-457200">
              <a:buFont typeface="Arial" pitchFamily="34" charset="0"/>
              <a:buChar char="•"/>
              <a:tabLst>
                <a:tab pos="5029200" algn="l"/>
              </a:tabLst>
            </a:pPr>
            <a:r>
              <a:rPr lang="en-US" sz="2800" b="1" dirty="0">
                <a:latin typeface="Arial Narrow" pitchFamily="34" charset="0"/>
              </a:rPr>
              <a:t>Assist with MSBA Process</a:t>
            </a:r>
          </a:p>
          <a:p>
            <a:pPr>
              <a:tabLst>
                <a:tab pos="5029200" algn="l"/>
              </a:tabLst>
            </a:pPr>
            <a:r>
              <a:rPr lang="en-US" sz="2800" b="1" dirty="0">
                <a:latin typeface="Arial Narrow" pitchFamily="34" charset="0"/>
              </a:rPr>
              <a:t>            </a:t>
            </a:r>
            <a:r>
              <a:rPr lang="en-US" sz="2400" dirty="0">
                <a:latin typeface="Arial Narrow" pitchFamily="34" charset="0"/>
              </a:rPr>
              <a:t>Identify requirements and process</a:t>
            </a:r>
          </a:p>
          <a:p>
            <a:pPr>
              <a:tabLst>
                <a:tab pos="5029200" algn="l"/>
              </a:tabLst>
            </a:pPr>
            <a:r>
              <a:rPr lang="en-US" sz="2400" dirty="0">
                <a:latin typeface="Arial Narrow" pitchFamily="34" charset="0"/>
              </a:rPr>
              <a:t>              Help prepare relevant information</a:t>
            </a:r>
          </a:p>
          <a:p>
            <a:pPr marL="457200" indent="-457200">
              <a:buFont typeface="Arial" pitchFamily="34" charset="0"/>
              <a:buChar char="•"/>
              <a:tabLst>
                <a:tab pos="5029200" algn="l"/>
              </a:tabLst>
            </a:pPr>
            <a:endParaRPr lang="en-US" sz="1000" dirty="0">
              <a:latin typeface="Arial Narrow" pitchFamily="34" charset="0"/>
            </a:endParaRPr>
          </a:p>
          <a:p>
            <a:pPr>
              <a:tabLst>
                <a:tab pos="5029200" algn="l"/>
              </a:tabLst>
            </a:pPr>
            <a:r>
              <a:rPr lang="en-US" sz="2800" dirty="0">
                <a:latin typeface="Arial Narrow" pitchFamily="34" charset="0"/>
              </a:rPr>
              <a:t>		</a:t>
            </a:r>
          </a:p>
        </p:txBody>
      </p:sp>
    </p:spTree>
    <p:extLst>
      <p:ext uri="{BB962C8B-B14F-4D97-AF65-F5344CB8AC3E}">
        <p14:creationId xmlns:p14="http://schemas.microsoft.com/office/powerpoint/2010/main" val="1426211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5976396" y="0"/>
            <a:ext cx="3153427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4000" dirty="0">
                <a:solidFill>
                  <a:srgbClr val="92D050"/>
                </a:solidFill>
              </a:rPr>
              <a:t>Fuller Building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219200"/>
            <a:ext cx="7315200" cy="441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5643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838200"/>
          </a:xfrm>
        </p:spPr>
        <p:txBody>
          <a:bodyPr>
            <a:normAutofit/>
          </a:bodyPr>
          <a:lstStyle/>
          <a:p>
            <a:pPr algn="r"/>
            <a:r>
              <a:rPr lang="en-US" sz="4000" dirty="0">
                <a:solidFill>
                  <a:srgbClr val="92D050"/>
                </a:solidFill>
              </a:rPr>
              <a:t>Fuller Middle School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 fontScale="92500"/>
          </a:bodyPr>
          <a:lstStyle/>
          <a:p>
            <a:r>
              <a:rPr lang="en-US" dirty="0"/>
              <a:t>Built in 1958</a:t>
            </a:r>
          </a:p>
          <a:p>
            <a:r>
              <a:rPr lang="en-US" dirty="0"/>
              <a:t>Formerly Framingham South High School</a:t>
            </a:r>
          </a:p>
          <a:p>
            <a:r>
              <a:rPr lang="en-US" dirty="0"/>
              <a:t>Single Story, 196,000 SF Building</a:t>
            </a:r>
          </a:p>
          <a:p>
            <a:pPr lvl="1"/>
            <a:r>
              <a:rPr lang="en-US" dirty="0"/>
              <a:t>Cast-in-place concrete structure on pile foundation</a:t>
            </a:r>
          </a:p>
          <a:p>
            <a:r>
              <a:rPr lang="en-US" dirty="0"/>
              <a:t>Fuller MS uses ~160,000 SF		447 Students</a:t>
            </a:r>
          </a:p>
          <a:p>
            <a:r>
              <a:rPr lang="en-US" dirty="0"/>
              <a:t>Non-school uses ~36,000 SF</a:t>
            </a:r>
          </a:p>
          <a:p>
            <a:pPr lvl="1"/>
            <a:r>
              <a:rPr lang="en-US" dirty="0"/>
              <a:t>Buildings &amp; Grounds</a:t>
            </a:r>
          </a:p>
          <a:p>
            <a:pPr lvl="1"/>
            <a:r>
              <a:rPr lang="en-US" dirty="0"/>
              <a:t>Framingham Public Access TV</a:t>
            </a:r>
          </a:p>
          <a:p>
            <a:pPr lvl="1"/>
            <a:r>
              <a:rPr lang="en-US" dirty="0"/>
              <a:t>ACCEPT Transportation</a:t>
            </a:r>
          </a:p>
          <a:p>
            <a:pPr lvl="1"/>
            <a:r>
              <a:rPr lang="en-US" dirty="0"/>
              <a:t>ESL Program Offices</a:t>
            </a:r>
          </a:p>
        </p:txBody>
      </p:sp>
    </p:spTree>
    <p:extLst>
      <p:ext uri="{BB962C8B-B14F-4D97-AF65-F5344CB8AC3E}">
        <p14:creationId xmlns:p14="http://schemas.microsoft.com/office/powerpoint/2010/main" val="3471770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999" y="838200"/>
            <a:ext cx="7100047" cy="5486400"/>
          </a:xfrm>
          <a:prstGeom prst="rect">
            <a:avLst/>
          </a:prstGeom>
        </p:spPr>
      </p:pic>
      <p:sp>
        <p:nvSpPr>
          <p:cNvPr id="15" name="Text Box 3"/>
          <p:cNvSpPr txBox="1">
            <a:spLocks noChangeArrowheads="1"/>
          </p:cNvSpPr>
          <p:nvPr/>
        </p:nvSpPr>
        <p:spPr bwMode="auto">
          <a:xfrm>
            <a:off x="605630" y="0"/>
            <a:ext cx="8524193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4000" dirty="0">
                <a:solidFill>
                  <a:srgbClr val="92D050"/>
                </a:solidFill>
              </a:rPr>
              <a:t>Existing 196,000 SF Fuller Middle School</a:t>
            </a:r>
          </a:p>
          <a:p>
            <a:pPr algn="r"/>
            <a:endParaRPr lang="en-US" sz="4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41208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5976396" y="0"/>
            <a:ext cx="3153427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4000" dirty="0">
                <a:solidFill>
                  <a:srgbClr val="92D050"/>
                </a:solidFill>
              </a:rPr>
              <a:t>Fuller Building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1142998"/>
            <a:ext cx="3250870" cy="243815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18976" y="914400"/>
            <a:ext cx="5015024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itchFamily="34" charset="0"/>
              <a:buChar char="•"/>
              <a:tabLst>
                <a:tab pos="5029200" algn="l"/>
              </a:tabLst>
            </a:pPr>
            <a:r>
              <a:rPr lang="en-US" sz="2800" dirty="0">
                <a:latin typeface="Arial Narrow" pitchFamily="34" charset="0"/>
              </a:rPr>
              <a:t>Roof has organic growth, poor drainage and ongoing leaks</a:t>
            </a:r>
          </a:p>
          <a:p>
            <a:pPr>
              <a:tabLst>
                <a:tab pos="5029200" algn="l"/>
              </a:tabLst>
            </a:pPr>
            <a:endParaRPr lang="en-US" sz="2800" dirty="0">
              <a:latin typeface="Arial Narrow" pitchFamily="34" charset="0"/>
            </a:endParaRPr>
          </a:p>
          <a:p>
            <a:pPr marL="457200" indent="-457200">
              <a:buFont typeface="Arial" pitchFamily="34" charset="0"/>
              <a:buChar char="•"/>
              <a:tabLst>
                <a:tab pos="5029200" algn="l"/>
              </a:tabLst>
            </a:pPr>
            <a:r>
              <a:rPr lang="en-US" sz="2800" dirty="0">
                <a:latin typeface="Arial Narrow" pitchFamily="34" charset="0"/>
              </a:rPr>
              <a:t>Roof warranty expires in 2014</a:t>
            </a:r>
          </a:p>
          <a:p>
            <a:pPr>
              <a:tabLst>
                <a:tab pos="5029200" algn="l"/>
              </a:tabLst>
            </a:pPr>
            <a:endParaRPr lang="en-US" sz="2800" dirty="0">
              <a:latin typeface="Arial Narrow" pitchFamily="34" charset="0"/>
            </a:endParaRPr>
          </a:p>
          <a:p>
            <a:pPr marL="457200" indent="-457200">
              <a:buFont typeface="Arial" pitchFamily="34" charset="0"/>
              <a:buChar char="•"/>
              <a:tabLst>
                <a:tab pos="5029200" algn="l"/>
              </a:tabLst>
            </a:pPr>
            <a:r>
              <a:rPr lang="en-US" sz="2800" dirty="0">
                <a:latin typeface="Arial Narrow" pitchFamily="34" charset="0"/>
              </a:rPr>
              <a:t>Moisture has affected roof structure and interior spaces</a:t>
            </a:r>
          </a:p>
          <a:p>
            <a:pPr lvl="2">
              <a:tabLst>
                <a:tab pos="5029200" algn="l"/>
              </a:tabLst>
            </a:pPr>
            <a:r>
              <a:rPr lang="en-US" sz="2800" dirty="0">
                <a:latin typeface="Arial Narrow" pitchFamily="34" charset="0"/>
              </a:rPr>
              <a:t>Users complain of odors</a:t>
            </a:r>
          </a:p>
          <a:p>
            <a:pPr marL="457200" indent="-457200">
              <a:buFont typeface="Arial" pitchFamily="34" charset="0"/>
              <a:buChar char="•"/>
              <a:tabLst>
                <a:tab pos="5029200" algn="l"/>
              </a:tabLst>
            </a:pPr>
            <a:endParaRPr lang="en-US" sz="2800" dirty="0">
              <a:latin typeface="Arial Narrow" pitchFamily="34" charset="0"/>
            </a:endParaRPr>
          </a:p>
          <a:p>
            <a:pPr marL="457200" indent="-457200">
              <a:buFont typeface="Arial" pitchFamily="34" charset="0"/>
              <a:buChar char="•"/>
              <a:tabLst>
                <a:tab pos="5029200" algn="l"/>
              </a:tabLst>
            </a:pPr>
            <a:r>
              <a:rPr lang="en-US" sz="2800" dirty="0">
                <a:latin typeface="Arial Narrow" pitchFamily="34" charset="0"/>
              </a:rPr>
              <a:t>$4M estimated cost for roofing replacement</a:t>
            </a:r>
          </a:p>
          <a:p>
            <a:pPr lvl="2">
              <a:tabLst>
                <a:tab pos="5029200" algn="l"/>
              </a:tabLst>
            </a:pPr>
            <a:r>
              <a:rPr lang="en-US" sz="2800" dirty="0">
                <a:latin typeface="Arial Narrow" pitchFamily="34" charset="0"/>
              </a:rPr>
              <a:t>30% structural roof deck replacement additional</a:t>
            </a:r>
          </a:p>
          <a:p>
            <a:pPr>
              <a:tabLst>
                <a:tab pos="5029200" algn="l"/>
              </a:tabLst>
            </a:pPr>
            <a:r>
              <a:rPr lang="en-US" sz="2800" dirty="0">
                <a:latin typeface="Arial Narrow" pitchFamily="34" charset="0"/>
              </a:rPr>
              <a:t>		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9870" y="3948545"/>
            <a:ext cx="3251200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5186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5976396" y="0"/>
            <a:ext cx="3153427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4000" dirty="0">
                <a:solidFill>
                  <a:srgbClr val="92D050"/>
                </a:solidFill>
              </a:rPr>
              <a:t>Fuller Building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18977" y="914400"/>
            <a:ext cx="3872023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itchFamily="34" charset="0"/>
              <a:buChar char="•"/>
              <a:tabLst>
                <a:tab pos="5029200" algn="l"/>
              </a:tabLst>
            </a:pPr>
            <a:r>
              <a:rPr lang="en-US" sz="2800" dirty="0">
                <a:latin typeface="Arial Narrow" pitchFamily="34" charset="0"/>
              </a:rPr>
              <a:t>Building is on concrete pile foundation</a:t>
            </a:r>
          </a:p>
          <a:p>
            <a:pPr marL="457200" indent="-457200">
              <a:buFont typeface="Arial" pitchFamily="34" charset="0"/>
              <a:buChar char="•"/>
              <a:tabLst>
                <a:tab pos="5029200" algn="l"/>
              </a:tabLst>
            </a:pPr>
            <a:endParaRPr lang="en-US" sz="2800" dirty="0">
              <a:latin typeface="Arial Narrow" pitchFamily="34" charset="0"/>
            </a:endParaRPr>
          </a:p>
          <a:p>
            <a:pPr marL="457200" indent="-457200">
              <a:buFont typeface="Arial" pitchFamily="34" charset="0"/>
              <a:buChar char="•"/>
              <a:tabLst>
                <a:tab pos="5029200" algn="l"/>
              </a:tabLst>
            </a:pPr>
            <a:r>
              <a:rPr lang="en-US" sz="2800" dirty="0">
                <a:latin typeface="Arial Narrow" pitchFamily="34" charset="0"/>
              </a:rPr>
              <a:t>Crawl space below first floor is used to route MEP systems piping</a:t>
            </a:r>
          </a:p>
          <a:p>
            <a:pPr marL="457200" indent="-457200">
              <a:buFont typeface="Arial" pitchFamily="34" charset="0"/>
              <a:buChar char="•"/>
              <a:tabLst>
                <a:tab pos="5029200" algn="l"/>
              </a:tabLst>
            </a:pPr>
            <a:endParaRPr lang="en-US" sz="2800" dirty="0">
              <a:latin typeface="Arial Narrow" pitchFamily="34" charset="0"/>
            </a:endParaRPr>
          </a:p>
          <a:p>
            <a:pPr marL="457200" indent="-457200">
              <a:buFont typeface="Arial" pitchFamily="34" charset="0"/>
              <a:buChar char="•"/>
              <a:tabLst>
                <a:tab pos="5029200" algn="l"/>
              </a:tabLst>
            </a:pPr>
            <a:r>
              <a:rPr lang="en-US" sz="2800" dirty="0">
                <a:latin typeface="Arial Narrow" pitchFamily="34" charset="0"/>
              </a:rPr>
              <a:t>Floor slab has rusted reinforcing and </a:t>
            </a:r>
            <a:r>
              <a:rPr lang="en-US" sz="2800" dirty="0" err="1">
                <a:latin typeface="Arial Narrow" pitchFamily="34" charset="0"/>
              </a:rPr>
              <a:t>spalled</a:t>
            </a:r>
            <a:r>
              <a:rPr lang="en-US" sz="2800" dirty="0">
                <a:latin typeface="Arial Narrow" pitchFamily="34" charset="0"/>
              </a:rPr>
              <a:t> concrete.</a:t>
            </a:r>
          </a:p>
          <a:p>
            <a:pPr marL="457200" indent="-457200">
              <a:buFont typeface="Arial" pitchFamily="34" charset="0"/>
              <a:buChar char="•"/>
              <a:tabLst>
                <a:tab pos="5029200" algn="l"/>
              </a:tabLst>
            </a:pPr>
            <a:endParaRPr lang="en-US" sz="2800" dirty="0">
              <a:latin typeface="Arial Narrow" pitchFamily="34" charset="0"/>
            </a:endParaRPr>
          </a:p>
          <a:p>
            <a:pPr marL="457200" indent="-457200">
              <a:buFont typeface="Arial" pitchFamily="34" charset="0"/>
              <a:buChar char="•"/>
              <a:tabLst>
                <a:tab pos="5029200" algn="l"/>
              </a:tabLst>
            </a:pPr>
            <a:r>
              <a:rPr lang="en-US" sz="2800" dirty="0">
                <a:latin typeface="Arial Narrow" pitchFamily="34" charset="0"/>
              </a:rPr>
              <a:t>Repairs &amp; insulation required	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1799580"/>
            <a:ext cx="4267200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5581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5976396" y="0"/>
            <a:ext cx="3153427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4000" dirty="0">
                <a:solidFill>
                  <a:srgbClr val="92D050"/>
                </a:solidFill>
              </a:rPr>
              <a:t>Fuller Building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18977" y="914400"/>
            <a:ext cx="3719623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itchFamily="34" charset="0"/>
              <a:buChar char="•"/>
              <a:tabLst>
                <a:tab pos="5029200" algn="l"/>
              </a:tabLst>
            </a:pPr>
            <a:r>
              <a:rPr lang="en-US" sz="2800" dirty="0">
                <a:latin typeface="Arial Narrow" pitchFamily="34" charset="0"/>
              </a:rPr>
              <a:t>Original 1950’s aluminum windows are deteriorating.</a:t>
            </a:r>
          </a:p>
          <a:p>
            <a:pPr>
              <a:tabLst>
                <a:tab pos="5029200" algn="l"/>
              </a:tabLst>
            </a:pPr>
            <a:endParaRPr lang="en-US" sz="2800" dirty="0">
              <a:latin typeface="Arial Narrow" pitchFamily="34" charset="0"/>
            </a:endParaRPr>
          </a:p>
          <a:p>
            <a:pPr marL="457200" indent="-457200">
              <a:buFont typeface="Arial" pitchFamily="34" charset="0"/>
              <a:buChar char="•"/>
              <a:tabLst>
                <a:tab pos="5029200" algn="l"/>
              </a:tabLst>
            </a:pPr>
            <a:r>
              <a:rPr lang="en-US" sz="2800" dirty="0">
                <a:latin typeface="Arial Narrow" pitchFamily="34" charset="0"/>
              </a:rPr>
              <a:t>Heat-loss and solar-gain through single glazing increases energy consumption</a:t>
            </a:r>
          </a:p>
          <a:p>
            <a:pPr marL="457200" indent="-457200">
              <a:buFont typeface="Arial" pitchFamily="34" charset="0"/>
              <a:buChar char="•"/>
              <a:tabLst>
                <a:tab pos="5029200" algn="l"/>
              </a:tabLst>
            </a:pPr>
            <a:endParaRPr lang="en-US" sz="2800" dirty="0">
              <a:latin typeface="Arial Narrow" pitchFamily="34" charset="0"/>
            </a:endParaRPr>
          </a:p>
          <a:p>
            <a:pPr marL="457200" indent="-457200">
              <a:buFont typeface="Arial" pitchFamily="34" charset="0"/>
              <a:buChar char="•"/>
              <a:tabLst>
                <a:tab pos="5029200" algn="l"/>
              </a:tabLst>
            </a:pPr>
            <a:r>
              <a:rPr lang="en-US" sz="2800" dirty="0">
                <a:latin typeface="Arial Narrow" pitchFamily="34" charset="0"/>
              </a:rPr>
              <a:t>Renovation would require full window replacement</a:t>
            </a:r>
          </a:p>
          <a:p>
            <a:pPr>
              <a:tabLst>
                <a:tab pos="5029200" algn="l"/>
              </a:tabLst>
            </a:pPr>
            <a:r>
              <a:rPr lang="en-US" sz="2800" dirty="0">
                <a:latin typeface="Arial Narrow" pitchFamily="34" charset="0"/>
              </a:rPr>
              <a:t>		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924296"/>
            <a:ext cx="3505200" cy="26289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6158" y="4000005"/>
            <a:ext cx="3479800" cy="2609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313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5976396" y="0"/>
            <a:ext cx="3153427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4000" dirty="0">
                <a:solidFill>
                  <a:srgbClr val="92D050"/>
                </a:solidFill>
              </a:rPr>
              <a:t>Fuller Building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18977" y="914400"/>
            <a:ext cx="5015023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5029200" algn="l"/>
              </a:tabLst>
            </a:pPr>
            <a:endParaRPr lang="en-US" sz="2800" dirty="0">
              <a:latin typeface="Arial Narrow" pitchFamily="34" charset="0"/>
            </a:endParaRPr>
          </a:p>
          <a:p>
            <a:pPr marL="457200" indent="-457200">
              <a:buFont typeface="Arial" pitchFamily="34" charset="0"/>
              <a:buChar char="•"/>
              <a:tabLst>
                <a:tab pos="5029200" algn="l"/>
              </a:tabLst>
            </a:pPr>
            <a:r>
              <a:rPr lang="en-US" sz="2800" dirty="0">
                <a:latin typeface="Arial Narrow" pitchFamily="34" charset="0"/>
              </a:rPr>
              <a:t>Masonry cracks allow moisture to enter the building</a:t>
            </a:r>
          </a:p>
          <a:p>
            <a:pPr marL="457200" indent="-457200">
              <a:buFont typeface="Arial" pitchFamily="34" charset="0"/>
              <a:buChar char="•"/>
              <a:tabLst>
                <a:tab pos="5029200" algn="l"/>
              </a:tabLst>
            </a:pPr>
            <a:endParaRPr lang="en-US" sz="2800" dirty="0">
              <a:latin typeface="Arial Narrow" pitchFamily="34" charset="0"/>
            </a:endParaRPr>
          </a:p>
          <a:p>
            <a:pPr marL="457200" indent="-457200">
              <a:buFont typeface="Arial" pitchFamily="34" charset="0"/>
              <a:buChar char="•"/>
              <a:tabLst>
                <a:tab pos="5029200" algn="l"/>
              </a:tabLst>
            </a:pPr>
            <a:r>
              <a:rPr lang="en-US" sz="2800" dirty="0">
                <a:latin typeface="Arial Narrow" pitchFamily="34" charset="0"/>
              </a:rPr>
              <a:t>Inadequate masonry expansion joints exacerbate deterioration</a:t>
            </a:r>
          </a:p>
          <a:p>
            <a:pPr marL="457200" indent="-457200">
              <a:buFont typeface="Arial" pitchFamily="34" charset="0"/>
              <a:buChar char="•"/>
              <a:tabLst>
                <a:tab pos="5029200" algn="l"/>
              </a:tabLst>
            </a:pPr>
            <a:endParaRPr lang="en-US" sz="2800" dirty="0">
              <a:latin typeface="Arial Narrow" pitchFamily="34" charset="0"/>
            </a:endParaRPr>
          </a:p>
          <a:p>
            <a:pPr marL="457200" indent="-457200">
              <a:buFont typeface="Arial" pitchFamily="34" charset="0"/>
              <a:buChar char="•"/>
              <a:tabLst>
                <a:tab pos="5029200" algn="l"/>
              </a:tabLst>
            </a:pPr>
            <a:r>
              <a:rPr lang="en-US" sz="2800" dirty="0">
                <a:latin typeface="Arial Narrow" pitchFamily="34" charset="0"/>
              </a:rPr>
              <a:t>Water infiltration has caused concrete </a:t>
            </a:r>
            <a:r>
              <a:rPr lang="en-US" sz="2800" dirty="0" err="1">
                <a:latin typeface="Arial Narrow" pitchFamily="34" charset="0"/>
              </a:rPr>
              <a:t>spalling</a:t>
            </a:r>
            <a:r>
              <a:rPr lang="en-US" sz="2800" dirty="0">
                <a:latin typeface="Arial Narrow" pitchFamily="34" charset="0"/>
              </a:rPr>
              <a:t> and brick deterioration</a:t>
            </a:r>
          </a:p>
          <a:p>
            <a:pPr>
              <a:tabLst>
                <a:tab pos="5029200" algn="l"/>
              </a:tabLst>
            </a:pPr>
            <a:r>
              <a:rPr lang="en-US" sz="2800" dirty="0">
                <a:latin typeface="Arial Narrow" pitchFamily="34" charset="0"/>
              </a:rPr>
              <a:t>		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199" y="914400"/>
            <a:ext cx="2544783" cy="339304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1383" y="4724400"/>
            <a:ext cx="2514600" cy="1885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7836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5976396" y="0"/>
            <a:ext cx="3153427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4000" dirty="0">
                <a:solidFill>
                  <a:srgbClr val="92D050"/>
                </a:solidFill>
              </a:rPr>
              <a:t>Fuller Building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18977" y="914400"/>
            <a:ext cx="3719623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itchFamily="34" charset="0"/>
              <a:buChar char="•"/>
              <a:tabLst>
                <a:tab pos="5029200" algn="l"/>
              </a:tabLst>
            </a:pPr>
            <a:r>
              <a:rPr lang="en-US" sz="2800" dirty="0">
                <a:latin typeface="Arial Narrow" pitchFamily="34" charset="0"/>
              </a:rPr>
              <a:t>Doors, hardware, and other components do not meet MAAB and ADA accessibility requirements</a:t>
            </a:r>
          </a:p>
          <a:p>
            <a:pPr marL="457200" indent="-457200">
              <a:buFont typeface="Arial" pitchFamily="34" charset="0"/>
              <a:buChar char="•"/>
              <a:tabLst>
                <a:tab pos="5029200" algn="l"/>
              </a:tabLst>
            </a:pPr>
            <a:endParaRPr lang="en-US" sz="2800" dirty="0">
              <a:latin typeface="Arial Narrow" pitchFamily="34" charset="0"/>
            </a:endParaRPr>
          </a:p>
          <a:p>
            <a:pPr marL="457200" indent="-457200">
              <a:buFont typeface="Arial" pitchFamily="34" charset="0"/>
              <a:buChar char="•"/>
              <a:tabLst>
                <a:tab pos="5029200" algn="l"/>
              </a:tabLst>
            </a:pPr>
            <a:r>
              <a:rPr lang="en-US" sz="2800" dirty="0">
                <a:latin typeface="Arial Narrow" pitchFamily="34" charset="0"/>
              </a:rPr>
              <a:t>Built-in casework is not accessible</a:t>
            </a:r>
          </a:p>
          <a:p>
            <a:pPr marL="457200" indent="-457200">
              <a:buFont typeface="Arial" pitchFamily="34" charset="0"/>
              <a:buChar char="•"/>
              <a:tabLst>
                <a:tab pos="5029200" algn="l"/>
              </a:tabLst>
            </a:pPr>
            <a:endParaRPr lang="en-US" sz="2800" dirty="0">
              <a:latin typeface="Arial Narrow" pitchFamily="34" charset="0"/>
            </a:endParaRPr>
          </a:p>
          <a:p>
            <a:pPr marL="457200" indent="-457200">
              <a:buFont typeface="Arial" pitchFamily="34" charset="0"/>
              <a:buChar char="•"/>
              <a:tabLst>
                <a:tab pos="5029200" algn="l"/>
              </a:tabLst>
            </a:pPr>
            <a:r>
              <a:rPr lang="en-US" sz="2800" dirty="0">
                <a:latin typeface="Arial Narrow" pitchFamily="34" charset="0"/>
              </a:rPr>
              <a:t>Full renovation would require building to meet MAAB accessibility requirements		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1234" y="943859"/>
            <a:ext cx="2568366" cy="342448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1234" y="4572000"/>
            <a:ext cx="2577275" cy="1932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1401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5976396" y="0"/>
            <a:ext cx="3153427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4000" dirty="0">
                <a:solidFill>
                  <a:srgbClr val="92D050"/>
                </a:solidFill>
              </a:rPr>
              <a:t>Fuller Building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18977" y="1106299"/>
            <a:ext cx="836782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5029200" algn="l"/>
              </a:tabLst>
            </a:pPr>
            <a:endParaRPr lang="en-US" sz="1000" dirty="0">
              <a:latin typeface="Arial Narrow" pitchFamily="34" charset="0"/>
            </a:endParaRPr>
          </a:p>
          <a:p>
            <a:pPr>
              <a:tabLst>
                <a:tab pos="5029200" algn="l"/>
              </a:tabLst>
            </a:pPr>
            <a:endParaRPr lang="en-US" sz="2800" dirty="0">
              <a:latin typeface="Arial Narrow" pitchFamily="34" charset="0"/>
            </a:endParaRPr>
          </a:p>
          <a:p>
            <a:pPr>
              <a:tabLst>
                <a:tab pos="5029200" algn="l"/>
              </a:tabLst>
            </a:pPr>
            <a:r>
              <a:rPr lang="en-US" sz="2800" dirty="0">
                <a:latin typeface="Arial Narrow" pitchFamily="34" charset="0"/>
              </a:rPr>
              <a:t>	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18977" y="914400"/>
            <a:ext cx="881084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5029200" algn="l"/>
              </a:tabLst>
            </a:pPr>
            <a:r>
              <a:rPr lang="en-US" sz="2800" b="1" dirty="0">
                <a:latin typeface="Arial Narrow" pitchFamily="34" charset="0"/>
              </a:rPr>
              <a:t>Conclusions:</a:t>
            </a:r>
          </a:p>
          <a:p>
            <a:pPr>
              <a:tabLst>
                <a:tab pos="5029200" algn="l"/>
              </a:tabLst>
            </a:pPr>
            <a:endParaRPr lang="en-US" sz="2800" b="1" dirty="0">
              <a:latin typeface="Arial Narrow" pitchFamily="34" charset="0"/>
            </a:endParaRPr>
          </a:p>
          <a:p>
            <a:pPr marL="457200" indent="-457200">
              <a:buFont typeface="Arial" pitchFamily="34" charset="0"/>
              <a:buChar char="•"/>
              <a:tabLst>
                <a:tab pos="5029200" algn="l"/>
              </a:tabLst>
            </a:pPr>
            <a:r>
              <a:rPr lang="en-US" sz="2800" dirty="0">
                <a:latin typeface="Arial Narrow" pitchFamily="34" charset="0"/>
              </a:rPr>
              <a:t>Building systems are at the end of useful life</a:t>
            </a:r>
          </a:p>
          <a:p>
            <a:pPr marL="457200" indent="-457200">
              <a:buFont typeface="Arial" pitchFamily="34" charset="0"/>
              <a:buChar char="•"/>
              <a:tabLst>
                <a:tab pos="5029200" algn="l"/>
              </a:tabLst>
            </a:pPr>
            <a:r>
              <a:rPr lang="en-US" sz="2800" dirty="0">
                <a:latin typeface="Arial Narrow" pitchFamily="34" charset="0"/>
              </a:rPr>
              <a:t>Systems will be increasingly costly to maintain</a:t>
            </a:r>
          </a:p>
          <a:p>
            <a:pPr lvl="2">
              <a:tabLst>
                <a:tab pos="5029200" algn="l"/>
              </a:tabLst>
            </a:pPr>
            <a:r>
              <a:rPr lang="en-US" sz="2800" dirty="0">
                <a:latin typeface="Arial Narrow" pitchFamily="34" charset="0"/>
              </a:rPr>
              <a:t>Repairs more frequent and extensive</a:t>
            </a:r>
          </a:p>
          <a:p>
            <a:pPr marL="457200" indent="-457200">
              <a:buFont typeface="Arial" pitchFamily="34" charset="0"/>
              <a:buChar char="•"/>
              <a:tabLst>
                <a:tab pos="5029200" algn="l"/>
              </a:tabLst>
            </a:pPr>
            <a:r>
              <a:rPr lang="en-US" sz="2800" dirty="0">
                <a:latin typeface="Arial Narrow" pitchFamily="34" charset="0"/>
              </a:rPr>
              <a:t>Code compliance will require costly work		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18977" y="3733800"/>
            <a:ext cx="8810846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5029200" algn="l"/>
              </a:tabLst>
            </a:pPr>
            <a:r>
              <a:rPr lang="en-US" sz="2800" b="1" dirty="0">
                <a:latin typeface="Arial Narrow" pitchFamily="34" charset="0"/>
              </a:rPr>
              <a:t>5-year Capital Requirements could exceed $10 Million</a:t>
            </a:r>
          </a:p>
          <a:p>
            <a:pPr lvl="1">
              <a:tabLst>
                <a:tab pos="5486400" algn="l"/>
              </a:tabLst>
            </a:pPr>
            <a:r>
              <a:rPr lang="en-US" sz="2200" dirty="0">
                <a:latin typeface="Arial Narrow" pitchFamily="34" charset="0"/>
              </a:rPr>
              <a:t>Concrete &amp; Masonry	$2,750,000</a:t>
            </a:r>
          </a:p>
          <a:p>
            <a:pPr lvl="1">
              <a:tabLst>
                <a:tab pos="5486400" algn="l"/>
              </a:tabLst>
            </a:pPr>
            <a:r>
              <a:rPr lang="en-US" sz="2200" dirty="0">
                <a:latin typeface="Arial Narrow" pitchFamily="34" charset="0"/>
              </a:rPr>
              <a:t>Roofing	$4,000,000</a:t>
            </a:r>
          </a:p>
          <a:p>
            <a:pPr lvl="1">
              <a:tabLst>
                <a:tab pos="5486400" algn="l"/>
              </a:tabLst>
            </a:pPr>
            <a:r>
              <a:rPr lang="en-US" sz="2200" dirty="0">
                <a:latin typeface="Arial Narrow" pitchFamily="34" charset="0"/>
              </a:rPr>
              <a:t>Furnishings	$   800,000</a:t>
            </a:r>
          </a:p>
          <a:p>
            <a:pPr lvl="1">
              <a:tabLst>
                <a:tab pos="5486400" algn="l"/>
              </a:tabLst>
            </a:pPr>
            <a:r>
              <a:rPr lang="en-US" sz="2200" dirty="0">
                <a:latin typeface="Arial Narrow" pitchFamily="34" charset="0"/>
              </a:rPr>
              <a:t>Fire Suppression	$1,000,000</a:t>
            </a:r>
          </a:p>
          <a:p>
            <a:pPr lvl="1">
              <a:tabLst>
                <a:tab pos="5486400" algn="l"/>
              </a:tabLst>
            </a:pPr>
            <a:r>
              <a:rPr lang="en-US" sz="2200" dirty="0">
                <a:latin typeface="Arial Narrow" pitchFamily="34" charset="0"/>
              </a:rPr>
              <a:t>HVAC	$   650,000</a:t>
            </a:r>
          </a:p>
          <a:p>
            <a:pPr lvl="1">
              <a:tabLst>
                <a:tab pos="5486400" algn="l"/>
              </a:tabLst>
            </a:pPr>
            <a:r>
              <a:rPr lang="en-US" sz="2200" dirty="0">
                <a:latin typeface="Arial Narrow" pitchFamily="34" charset="0"/>
              </a:rPr>
              <a:t>Electrical	$   200,000</a:t>
            </a:r>
          </a:p>
          <a:p>
            <a:pPr lvl="1">
              <a:tabLst>
                <a:tab pos="5486400" algn="l"/>
              </a:tabLst>
            </a:pPr>
            <a:r>
              <a:rPr lang="en-US" sz="2200" dirty="0">
                <a:latin typeface="Arial Narrow" pitchFamily="34" charset="0"/>
              </a:rPr>
              <a:t>Utilities &amp; Site Improvements	$   850,000</a:t>
            </a:r>
            <a:r>
              <a:rPr lang="en-US" sz="2400" dirty="0">
                <a:latin typeface="Arial Narrow" pitchFamily="34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6126709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5902080" y="0"/>
            <a:ext cx="3227743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4000" dirty="0">
                <a:solidFill>
                  <a:srgbClr val="92D050"/>
                </a:solidFill>
              </a:rPr>
              <a:t>Farley Building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685800"/>
            <a:ext cx="73152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1246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838200"/>
          </a:xfrm>
        </p:spPr>
        <p:txBody>
          <a:bodyPr>
            <a:normAutofit/>
          </a:bodyPr>
          <a:lstStyle/>
          <a:p>
            <a:pPr algn="r"/>
            <a:r>
              <a:rPr lang="en-US" sz="4000" dirty="0">
                <a:solidFill>
                  <a:srgbClr val="92D050"/>
                </a:solidFill>
              </a:rPr>
              <a:t>Farley Building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686800" cy="5135563"/>
          </a:xfrm>
        </p:spPr>
        <p:txBody>
          <a:bodyPr>
            <a:normAutofit/>
          </a:bodyPr>
          <a:lstStyle/>
          <a:p>
            <a:r>
              <a:rPr lang="en-US" dirty="0"/>
              <a:t>Built in 1973 as Junior High School</a:t>
            </a:r>
          </a:p>
          <a:p>
            <a:pPr lvl="1"/>
            <a:r>
              <a:rPr lang="en-US" dirty="0"/>
              <a:t>Identical layout to </a:t>
            </a:r>
            <a:r>
              <a:rPr lang="en-US" dirty="0" err="1"/>
              <a:t>Barbieri</a:t>
            </a:r>
            <a:r>
              <a:rPr lang="en-US" dirty="0"/>
              <a:t> and Cameron (before 2000 renovation)</a:t>
            </a:r>
          </a:p>
          <a:p>
            <a:endParaRPr lang="en-US" dirty="0"/>
          </a:p>
          <a:p>
            <a:r>
              <a:rPr lang="en-US" dirty="0"/>
              <a:t>Currently leased to Mass Bay Community College</a:t>
            </a:r>
          </a:p>
          <a:p>
            <a:endParaRPr lang="en-US" dirty="0"/>
          </a:p>
          <a:p>
            <a:r>
              <a:rPr lang="en-US" dirty="0"/>
              <a:t>2-story, 114,000 SF Building with split-levels</a:t>
            </a:r>
          </a:p>
          <a:p>
            <a:endParaRPr lang="en-US" dirty="0"/>
          </a:p>
          <a:p>
            <a:r>
              <a:rPr lang="en-US" dirty="0"/>
              <a:t>10,000 SF Pool area is unused</a:t>
            </a:r>
          </a:p>
        </p:txBody>
      </p:sp>
    </p:spTree>
    <p:extLst>
      <p:ext uri="{BB962C8B-B14F-4D97-AF65-F5344CB8AC3E}">
        <p14:creationId xmlns:p14="http://schemas.microsoft.com/office/powerpoint/2010/main" val="28708150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5902080" y="0"/>
            <a:ext cx="3227743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4000" dirty="0">
                <a:solidFill>
                  <a:srgbClr val="92D050"/>
                </a:solidFill>
              </a:rPr>
              <a:t>Farley Building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18977" y="914400"/>
            <a:ext cx="3719623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itchFamily="34" charset="0"/>
              <a:buChar char="•"/>
              <a:tabLst>
                <a:tab pos="5029200" algn="l"/>
              </a:tabLst>
            </a:pPr>
            <a:r>
              <a:rPr lang="en-US" sz="2800" dirty="0">
                <a:latin typeface="Arial Narrow" pitchFamily="34" charset="0"/>
              </a:rPr>
              <a:t>Roof above pool wing requires replacement</a:t>
            </a:r>
          </a:p>
          <a:p>
            <a:pPr>
              <a:tabLst>
                <a:tab pos="5029200" algn="l"/>
              </a:tabLst>
            </a:pPr>
            <a:endParaRPr lang="en-US" sz="2800" dirty="0">
              <a:latin typeface="Arial Narrow" pitchFamily="34" charset="0"/>
            </a:endParaRPr>
          </a:p>
          <a:p>
            <a:pPr marL="457200" indent="-457200">
              <a:buFont typeface="Arial" pitchFamily="34" charset="0"/>
              <a:buChar char="•"/>
              <a:tabLst>
                <a:tab pos="5029200" algn="l"/>
              </a:tabLst>
            </a:pPr>
            <a:r>
              <a:rPr lang="en-US" sz="2800" dirty="0">
                <a:latin typeface="Arial Narrow" pitchFamily="34" charset="0"/>
              </a:rPr>
              <a:t>Exterior wood panels are rotted and require replacement</a:t>
            </a:r>
          </a:p>
          <a:p>
            <a:pPr>
              <a:tabLst>
                <a:tab pos="5029200" algn="l"/>
              </a:tabLst>
            </a:pPr>
            <a:endParaRPr lang="en-US" sz="2800" dirty="0">
              <a:latin typeface="Arial Narrow" pitchFamily="34" charset="0"/>
            </a:endParaRPr>
          </a:p>
          <a:p>
            <a:pPr marL="457200" indent="-457200">
              <a:buFont typeface="Arial" pitchFamily="34" charset="0"/>
              <a:buChar char="•"/>
              <a:tabLst>
                <a:tab pos="5029200" algn="l"/>
              </a:tabLst>
            </a:pPr>
            <a:r>
              <a:rPr lang="en-US" sz="2800" dirty="0">
                <a:latin typeface="Arial Narrow" pitchFamily="34" charset="0"/>
              </a:rPr>
              <a:t>Windows are generally serviceable</a:t>
            </a:r>
          </a:p>
          <a:p>
            <a:pPr>
              <a:tabLst>
                <a:tab pos="5029200" algn="l"/>
              </a:tabLst>
            </a:pPr>
            <a:endParaRPr lang="en-US" sz="2800" dirty="0">
              <a:latin typeface="Arial Narrow" pitchFamily="34" charset="0"/>
            </a:endParaRPr>
          </a:p>
          <a:p>
            <a:pPr marL="457200" indent="-457200">
              <a:buFont typeface="Arial" pitchFamily="34" charset="0"/>
              <a:buChar char="•"/>
              <a:tabLst>
                <a:tab pos="5029200" algn="l"/>
              </a:tabLst>
            </a:pPr>
            <a:r>
              <a:rPr lang="en-US" sz="2800" dirty="0">
                <a:latin typeface="Arial Narrow" pitchFamily="34" charset="0"/>
              </a:rPr>
              <a:t>Masonry is in good condition	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0" y="864466"/>
            <a:ext cx="2550310" cy="340041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0" y="4447958"/>
            <a:ext cx="2550310" cy="1912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0058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5902080" y="0"/>
            <a:ext cx="3227743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4000" dirty="0">
                <a:solidFill>
                  <a:srgbClr val="92D050"/>
                </a:solidFill>
              </a:rPr>
              <a:t>Farley Building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18977" y="914400"/>
            <a:ext cx="3719623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itchFamily="34" charset="0"/>
              <a:buChar char="•"/>
              <a:tabLst>
                <a:tab pos="5029200" algn="l"/>
              </a:tabLst>
            </a:pPr>
            <a:r>
              <a:rPr lang="en-US" sz="2800" dirty="0">
                <a:latin typeface="Arial Narrow" pitchFamily="34" charset="0"/>
              </a:rPr>
              <a:t>Some accessibility compliance work has been done at toilet rooms</a:t>
            </a:r>
          </a:p>
          <a:p>
            <a:pPr>
              <a:tabLst>
                <a:tab pos="5029200" algn="l"/>
              </a:tabLst>
            </a:pPr>
            <a:endParaRPr lang="en-US" sz="2800" dirty="0">
              <a:latin typeface="Arial Narrow" pitchFamily="34" charset="0"/>
            </a:endParaRPr>
          </a:p>
          <a:p>
            <a:pPr marL="457200" indent="-457200">
              <a:buFont typeface="Arial" pitchFamily="34" charset="0"/>
              <a:buChar char="•"/>
              <a:tabLst>
                <a:tab pos="5029200" algn="l"/>
              </a:tabLst>
            </a:pPr>
            <a:r>
              <a:rPr lang="en-US" sz="2800" dirty="0">
                <a:latin typeface="Arial Narrow" pitchFamily="34" charset="0"/>
              </a:rPr>
              <a:t>Clearances at doors are difficult to achieve with existing partitions</a:t>
            </a:r>
          </a:p>
          <a:p>
            <a:pPr marL="457200" indent="-457200">
              <a:buFont typeface="Arial" pitchFamily="34" charset="0"/>
              <a:buChar char="•"/>
              <a:tabLst>
                <a:tab pos="5029200" algn="l"/>
              </a:tabLst>
            </a:pPr>
            <a:endParaRPr lang="en-US" sz="2800" dirty="0">
              <a:latin typeface="Arial Narrow" pitchFamily="34" charset="0"/>
            </a:endParaRPr>
          </a:p>
          <a:p>
            <a:pPr marL="457200" indent="-457200">
              <a:buFont typeface="Arial" pitchFamily="34" charset="0"/>
              <a:buChar char="•"/>
              <a:tabLst>
                <a:tab pos="5029200" algn="l"/>
              </a:tabLst>
            </a:pPr>
            <a:r>
              <a:rPr lang="en-US" sz="2800" dirty="0">
                <a:latin typeface="Arial Narrow" pitchFamily="34" charset="0"/>
              </a:rPr>
              <a:t>Guardrails are non-compliant and require retrofit	</a:t>
            </a:r>
          </a:p>
          <a:p>
            <a:pPr>
              <a:tabLst>
                <a:tab pos="5029200" algn="l"/>
              </a:tabLst>
            </a:pPr>
            <a:endParaRPr lang="en-US" sz="2800" dirty="0">
              <a:latin typeface="Arial Narrow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8525" y="1066800"/>
            <a:ext cx="1826538" cy="243538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1438" y="1066800"/>
            <a:ext cx="1826538" cy="243538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8525" y="3700001"/>
            <a:ext cx="3844216" cy="2883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2709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5902080" y="0"/>
            <a:ext cx="3227743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4000" dirty="0">
                <a:solidFill>
                  <a:srgbClr val="92D050"/>
                </a:solidFill>
              </a:rPr>
              <a:t>Farley Building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18977" y="914400"/>
            <a:ext cx="3186223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itchFamily="34" charset="0"/>
              <a:buChar char="•"/>
              <a:tabLst>
                <a:tab pos="5029200" algn="l"/>
              </a:tabLst>
            </a:pPr>
            <a:r>
              <a:rPr lang="en-US" sz="2800" dirty="0">
                <a:latin typeface="Arial Narrow" pitchFamily="34" charset="0"/>
              </a:rPr>
              <a:t>The abandoned swimming pool leaks groundwater into pool</a:t>
            </a:r>
          </a:p>
          <a:p>
            <a:pPr marL="457200" indent="-457200">
              <a:buFont typeface="Arial" pitchFamily="34" charset="0"/>
              <a:buChar char="•"/>
              <a:tabLst>
                <a:tab pos="5029200" algn="l"/>
              </a:tabLst>
            </a:pPr>
            <a:endParaRPr lang="en-US" sz="2800" dirty="0">
              <a:latin typeface="Arial Narrow" pitchFamily="34" charset="0"/>
            </a:endParaRPr>
          </a:p>
          <a:p>
            <a:pPr marL="457200" indent="-457200">
              <a:buFont typeface="Arial" pitchFamily="34" charset="0"/>
              <a:buChar char="•"/>
              <a:tabLst>
                <a:tab pos="5029200" algn="l"/>
              </a:tabLst>
            </a:pPr>
            <a:r>
              <a:rPr lang="en-US" sz="2800" dirty="0">
                <a:latin typeface="Arial Narrow" pitchFamily="34" charset="0"/>
              </a:rPr>
              <a:t>10,000 SF requires full renovation into non-pool usable space</a:t>
            </a:r>
          </a:p>
          <a:p>
            <a:pPr marL="457200" indent="-457200">
              <a:buFont typeface="Arial" pitchFamily="34" charset="0"/>
              <a:buChar char="•"/>
              <a:tabLst>
                <a:tab pos="5029200" algn="l"/>
              </a:tabLst>
            </a:pPr>
            <a:endParaRPr lang="en-US" sz="2800" dirty="0">
              <a:latin typeface="Arial Narrow" pitchFamily="34" charset="0"/>
            </a:endParaRPr>
          </a:p>
          <a:p>
            <a:pPr lvl="2">
              <a:tabLst>
                <a:tab pos="5029200" algn="l"/>
              </a:tabLst>
            </a:pPr>
            <a:r>
              <a:rPr lang="en-US" sz="2200" dirty="0">
                <a:latin typeface="Arial Narrow" pitchFamily="34" charset="0"/>
              </a:rPr>
              <a:t>Kitchen</a:t>
            </a:r>
          </a:p>
          <a:p>
            <a:pPr lvl="2">
              <a:tabLst>
                <a:tab pos="5029200" algn="l"/>
              </a:tabLst>
            </a:pPr>
            <a:r>
              <a:rPr lang="en-US" sz="2200" dirty="0">
                <a:latin typeface="Arial Narrow" pitchFamily="34" charset="0"/>
              </a:rPr>
              <a:t>Cafeteria</a:t>
            </a:r>
            <a:r>
              <a:rPr lang="en-US" sz="2800" dirty="0">
                <a:latin typeface="Arial Narrow" pitchFamily="34" charset="0"/>
              </a:rPr>
              <a:t>	</a:t>
            </a:r>
          </a:p>
          <a:p>
            <a:pPr>
              <a:tabLst>
                <a:tab pos="5029200" algn="l"/>
              </a:tabLst>
            </a:pPr>
            <a:endParaRPr lang="en-US" sz="2800" dirty="0">
              <a:latin typeface="Arial Narrow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1104900"/>
            <a:ext cx="4114800" cy="308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5977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5902080" y="0"/>
            <a:ext cx="3227743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4000" dirty="0">
                <a:solidFill>
                  <a:srgbClr val="92D050"/>
                </a:solidFill>
              </a:rPr>
              <a:t>Farley Building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18977" y="1106299"/>
            <a:ext cx="836782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5029200" algn="l"/>
              </a:tabLst>
            </a:pPr>
            <a:endParaRPr lang="en-US" sz="1000" dirty="0">
              <a:latin typeface="Arial Narrow" pitchFamily="34" charset="0"/>
            </a:endParaRPr>
          </a:p>
          <a:p>
            <a:pPr>
              <a:tabLst>
                <a:tab pos="5029200" algn="l"/>
              </a:tabLst>
            </a:pPr>
            <a:endParaRPr lang="en-US" sz="2800" dirty="0">
              <a:latin typeface="Arial Narrow" pitchFamily="34" charset="0"/>
            </a:endParaRPr>
          </a:p>
          <a:p>
            <a:pPr>
              <a:tabLst>
                <a:tab pos="5029200" algn="l"/>
              </a:tabLst>
            </a:pPr>
            <a:r>
              <a:rPr lang="en-US" sz="2800" dirty="0">
                <a:latin typeface="Arial Narrow" pitchFamily="34" charset="0"/>
              </a:rPr>
              <a:t>	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18977" y="838200"/>
            <a:ext cx="881084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5029200" algn="l"/>
              </a:tabLst>
            </a:pPr>
            <a:r>
              <a:rPr lang="en-US" sz="2800" b="1" dirty="0">
                <a:latin typeface="Arial Narrow" pitchFamily="34" charset="0"/>
              </a:rPr>
              <a:t>Conclusions:</a:t>
            </a:r>
          </a:p>
          <a:p>
            <a:pPr>
              <a:tabLst>
                <a:tab pos="5029200" algn="l"/>
              </a:tabLst>
            </a:pPr>
            <a:endParaRPr lang="en-US" sz="2800" b="1" dirty="0">
              <a:latin typeface="Arial Narrow" pitchFamily="34" charset="0"/>
            </a:endParaRPr>
          </a:p>
          <a:p>
            <a:pPr marL="457200" indent="-457200">
              <a:buFont typeface="Arial" pitchFamily="34" charset="0"/>
              <a:buChar char="•"/>
              <a:tabLst>
                <a:tab pos="5029200" algn="l"/>
              </a:tabLst>
            </a:pPr>
            <a:r>
              <a:rPr lang="en-US" sz="2800" dirty="0">
                <a:latin typeface="Arial Narrow" pitchFamily="34" charset="0"/>
              </a:rPr>
              <a:t>Building is in reasonably sound condition</a:t>
            </a:r>
          </a:p>
          <a:p>
            <a:pPr marL="457200" indent="-457200">
              <a:buFont typeface="Arial" pitchFamily="34" charset="0"/>
              <a:buChar char="•"/>
              <a:tabLst>
                <a:tab pos="5029200" algn="l"/>
              </a:tabLst>
            </a:pPr>
            <a:r>
              <a:rPr lang="en-US" sz="2800" dirty="0">
                <a:latin typeface="Arial Narrow" pitchFamily="34" charset="0"/>
              </a:rPr>
              <a:t>Work will be required to update and maintain building</a:t>
            </a:r>
          </a:p>
          <a:p>
            <a:pPr marL="457200" indent="-457200">
              <a:buFont typeface="Arial" pitchFamily="34" charset="0"/>
              <a:buChar char="•"/>
              <a:tabLst>
                <a:tab pos="5029200" algn="l"/>
              </a:tabLst>
            </a:pPr>
            <a:r>
              <a:rPr lang="en-US" sz="2800" dirty="0">
                <a:latin typeface="Arial Narrow" pitchFamily="34" charset="0"/>
              </a:rPr>
              <a:t>Pool, accessibility upgrades and life safety are significant capital projects	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18977" y="3581400"/>
            <a:ext cx="8810846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5029200" algn="l"/>
              </a:tabLst>
            </a:pPr>
            <a:r>
              <a:rPr lang="en-US" sz="2800" b="1" dirty="0">
                <a:latin typeface="Arial Narrow" pitchFamily="34" charset="0"/>
              </a:rPr>
              <a:t>5-year Capital Requirements approach $5 Million</a:t>
            </a:r>
          </a:p>
          <a:p>
            <a:pPr lvl="1">
              <a:tabLst>
                <a:tab pos="5486400" algn="l"/>
              </a:tabLst>
            </a:pPr>
            <a:r>
              <a:rPr lang="en-US" sz="2200" dirty="0">
                <a:latin typeface="Arial Narrow" pitchFamily="34" charset="0"/>
              </a:rPr>
              <a:t>Superstructure &amp; Exterior Envelope	$1,600,000</a:t>
            </a:r>
          </a:p>
          <a:p>
            <a:pPr lvl="1">
              <a:tabLst>
                <a:tab pos="5486400" algn="l"/>
              </a:tabLst>
            </a:pPr>
            <a:r>
              <a:rPr lang="en-US" sz="2200" dirty="0">
                <a:latin typeface="Arial Narrow" pitchFamily="34" charset="0"/>
              </a:rPr>
              <a:t>Roofing	$   200,000</a:t>
            </a:r>
          </a:p>
          <a:p>
            <a:pPr lvl="1">
              <a:tabLst>
                <a:tab pos="5486400" algn="l"/>
              </a:tabLst>
            </a:pPr>
            <a:r>
              <a:rPr lang="en-US" sz="2200" dirty="0">
                <a:latin typeface="Arial Narrow" pitchFamily="34" charset="0"/>
              </a:rPr>
              <a:t>Interior Construction (kitchen, cafeteria, MAAB)	$1,500,000</a:t>
            </a:r>
          </a:p>
          <a:p>
            <a:pPr lvl="1">
              <a:tabLst>
                <a:tab pos="5486400" algn="l"/>
              </a:tabLst>
            </a:pPr>
            <a:r>
              <a:rPr lang="en-US" sz="2200" dirty="0">
                <a:latin typeface="Arial Narrow" pitchFamily="34" charset="0"/>
              </a:rPr>
              <a:t>Fire Suppression	$   600,000</a:t>
            </a:r>
          </a:p>
          <a:p>
            <a:pPr lvl="1">
              <a:tabLst>
                <a:tab pos="5486400" algn="l"/>
              </a:tabLst>
            </a:pPr>
            <a:r>
              <a:rPr lang="en-US" sz="2200" dirty="0">
                <a:latin typeface="Arial Narrow" pitchFamily="34" charset="0"/>
              </a:rPr>
              <a:t>Plumbing	$   750,000</a:t>
            </a:r>
          </a:p>
          <a:p>
            <a:pPr lvl="1">
              <a:tabLst>
                <a:tab pos="5486400" algn="l"/>
              </a:tabLst>
            </a:pPr>
            <a:r>
              <a:rPr lang="en-US" sz="2200" dirty="0">
                <a:latin typeface="Arial Narrow" pitchFamily="34" charset="0"/>
              </a:rPr>
              <a:t>Electrical	$   350,000</a:t>
            </a:r>
          </a:p>
          <a:p>
            <a:pPr lvl="1">
              <a:tabLst>
                <a:tab pos="5486400" algn="l"/>
              </a:tabLst>
            </a:pPr>
            <a:r>
              <a:rPr lang="en-US" sz="2200" dirty="0">
                <a:latin typeface="Arial Narrow" pitchFamily="34" charset="0"/>
              </a:rPr>
              <a:t>Utilities &amp; Site Improvements	$     50,000</a:t>
            </a:r>
            <a:r>
              <a:rPr lang="en-US" sz="2400" dirty="0">
                <a:latin typeface="Arial Narrow" pitchFamily="34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0442929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3906405" y="0"/>
            <a:ext cx="5223418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4000" dirty="0">
                <a:solidFill>
                  <a:srgbClr val="92D050"/>
                </a:solidFill>
              </a:rPr>
              <a:t>Redevelopment Options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18977" y="762000"/>
            <a:ext cx="8672623" cy="6278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itchFamily="34" charset="0"/>
              <a:buChar char="•"/>
              <a:tabLst>
                <a:tab pos="5029200" algn="l"/>
              </a:tabLst>
            </a:pPr>
            <a:r>
              <a:rPr lang="en-US" sz="2800" b="1" dirty="0">
                <a:latin typeface="Arial Narrow" pitchFamily="34" charset="0"/>
              </a:rPr>
              <a:t>Site Constraints</a:t>
            </a:r>
            <a:endParaRPr lang="en-US" sz="2400" dirty="0">
              <a:latin typeface="Arial Narrow" pitchFamily="34" charset="0"/>
            </a:endParaRPr>
          </a:p>
          <a:p>
            <a:pPr>
              <a:tabLst>
                <a:tab pos="5029200" algn="l"/>
              </a:tabLst>
            </a:pPr>
            <a:endParaRPr lang="en-US" sz="2800" dirty="0">
              <a:latin typeface="Arial Narrow" pitchFamily="34" charset="0"/>
            </a:endParaRPr>
          </a:p>
          <a:p>
            <a:pPr marL="457200" indent="-457200">
              <a:buFont typeface="Arial" pitchFamily="34" charset="0"/>
              <a:buChar char="•"/>
              <a:tabLst>
                <a:tab pos="4121150" algn="l"/>
                <a:tab pos="5949950" algn="l"/>
              </a:tabLst>
            </a:pPr>
            <a:r>
              <a:rPr lang="en-US" sz="2800" b="1" dirty="0">
                <a:latin typeface="Arial Narrow" pitchFamily="34" charset="0"/>
              </a:rPr>
              <a:t>Fuller Middle School 	120,000 SF	~700 Students</a:t>
            </a:r>
          </a:p>
          <a:p>
            <a:pPr lvl="2">
              <a:tabLst>
                <a:tab pos="5029200" algn="l"/>
              </a:tabLst>
            </a:pPr>
            <a:r>
              <a:rPr lang="en-US" sz="2000" b="1" dirty="0">
                <a:latin typeface="Arial Narrow" pitchFamily="34" charset="0"/>
              </a:rPr>
              <a:t>100% Renovation</a:t>
            </a:r>
          </a:p>
          <a:p>
            <a:pPr lvl="2">
              <a:tabLst>
                <a:tab pos="5029200" algn="l"/>
              </a:tabLst>
            </a:pPr>
            <a:r>
              <a:rPr lang="en-US" sz="2000" b="1" dirty="0">
                <a:latin typeface="Arial Narrow" pitchFamily="34" charset="0"/>
              </a:rPr>
              <a:t>100% New</a:t>
            </a:r>
          </a:p>
          <a:p>
            <a:pPr lvl="2">
              <a:tabLst>
                <a:tab pos="5029200" algn="l"/>
              </a:tabLst>
            </a:pPr>
            <a:r>
              <a:rPr lang="en-US" sz="2000" b="1" dirty="0">
                <a:latin typeface="Arial Narrow" pitchFamily="34" charset="0"/>
              </a:rPr>
              <a:t>Hybrid – Renovate core; new classrooms</a:t>
            </a:r>
          </a:p>
          <a:p>
            <a:pPr>
              <a:tabLst>
                <a:tab pos="5029200" algn="l"/>
              </a:tabLst>
            </a:pPr>
            <a:endParaRPr lang="en-US" sz="2800" b="1" dirty="0">
              <a:latin typeface="Arial Narrow" pitchFamily="34" charset="0"/>
            </a:endParaRPr>
          </a:p>
          <a:p>
            <a:pPr marL="457200" indent="-457200">
              <a:buFont typeface="Arial" pitchFamily="34" charset="0"/>
              <a:buChar char="•"/>
              <a:tabLst>
                <a:tab pos="4121150" algn="l"/>
                <a:tab pos="5949950" algn="l"/>
              </a:tabLst>
            </a:pPr>
            <a:r>
              <a:rPr lang="en-US" sz="2800" b="1" dirty="0">
                <a:latin typeface="Arial Narrow" pitchFamily="34" charset="0"/>
              </a:rPr>
              <a:t>Farley Middle School	120,000 SF	~700 Students</a:t>
            </a:r>
          </a:p>
          <a:p>
            <a:pPr lvl="2">
              <a:tabLst>
                <a:tab pos="5029200" algn="l"/>
              </a:tabLst>
            </a:pPr>
            <a:r>
              <a:rPr lang="en-US" sz="2000" b="1" dirty="0">
                <a:latin typeface="Arial Narrow" pitchFamily="34" charset="0"/>
              </a:rPr>
              <a:t>100% Renovation</a:t>
            </a:r>
          </a:p>
          <a:p>
            <a:pPr lvl="2">
              <a:tabLst>
                <a:tab pos="5029200" algn="l"/>
              </a:tabLst>
            </a:pPr>
            <a:r>
              <a:rPr lang="en-US" sz="2000" b="1" dirty="0">
                <a:latin typeface="Arial Narrow" pitchFamily="34" charset="0"/>
              </a:rPr>
              <a:t>100% New</a:t>
            </a:r>
          </a:p>
          <a:p>
            <a:pPr lvl="2">
              <a:tabLst>
                <a:tab pos="5029200" algn="l"/>
              </a:tabLst>
            </a:pPr>
            <a:r>
              <a:rPr lang="en-US" sz="2000" b="1" dirty="0">
                <a:latin typeface="Arial Narrow" pitchFamily="34" charset="0"/>
              </a:rPr>
              <a:t>Hybrid – Renovate core; new classrooms</a:t>
            </a:r>
          </a:p>
          <a:p>
            <a:pPr marL="457200" indent="-457200">
              <a:buFont typeface="Arial" pitchFamily="34" charset="0"/>
              <a:buChar char="•"/>
              <a:tabLst>
                <a:tab pos="5029200" algn="l"/>
              </a:tabLst>
            </a:pPr>
            <a:endParaRPr lang="en-US" sz="2800" b="1" dirty="0">
              <a:latin typeface="Arial Narrow" pitchFamily="34" charset="0"/>
            </a:endParaRPr>
          </a:p>
          <a:p>
            <a:pPr marL="457200" indent="-457200">
              <a:buFont typeface="Arial" pitchFamily="34" charset="0"/>
              <a:buChar char="•"/>
              <a:tabLst>
                <a:tab pos="4121150" algn="l"/>
                <a:tab pos="5949950" algn="l"/>
              </a:tabLst>
            </a:pPr>
            <a:r>
              <a:rPr lang="en-US" sz="2800" b="1" dirty="0">
                <a:latin typeface="Arial Narrow" pitchFamily="34" charset="0"/>
              </a:rPr>
              <a:t>K-8 Options	196,000 SF	~1,250 Students</a:t>
            </a:r>
          </a:p>
          <a:p>
            <a:pPr lvl="2">
              <a:tabLst>
                <a:tab pos="5029200" algn="l"/>
              </a:tabLst>
            </a:pPr>
            <a:r>
              <a:rPr lang="en-US" sz="2000" b="1" dirty="0">
                <a:latin typeface="Arial Narrow" pitchFamily="34" charset="0"/>
              </a:rPr>
              <a:t>Single School</a:t>
            </a:r>
          </a:p>
          <a:p>
            <a:pPr lvl="2">
              <a:tabLst>
                <a:tab pos="5029200" algn="l"/>
              </a:tabLst>
            </a:pPr>
            <a:r>
              <a:rPr lang="en-US" sz="2000" b="1" dirty="0">
                <a:latin typeface="Arial Narrow" pitchFamily="34" charset="0"/>
              </a:rPr>
              <a:t>Farley Middle School with Fuller Elementary School</a:t>
            </a:r>
            <a:endParaRPr lang="en-US" sz="2000" dirty="0">
              <a:latin typeface="Arial Narrow" pitchFamily="34" charset="0"/>
            </a:endParaRPr>
          </a:p>
          <a:p>
            <a:pPr marL="914400" lvl="1" indent="-457200">
              <a:buFont typeface="Arial" pitchFamily="34" charset="0"/>
              <a:buChar char="•"/>
              <a:tabLst>
                <a:tab pos="5029200" algn="l"/>
              </a:tabLst>
            </a:pPr>
            <a:endParaRPr lang="en-US" sz="1000" dirty="0">
              <a:latin typeface="Arial Narrow" pitchFamily="34" charset="0"/>
            </a:endParaRPr>
          </a:p>
          <a:p>
            <a:pPr>
              <a:tabLst>
                <a:tab pos="5029200" algn="l"/>
              </a:tabLst>
            </a:pPr>
            <a:r>
              <a:rPr lang="en-US" sz="2800" dirty="0">
                <a:latin typeface="Arial Narrow" pitchFamily="34" charset="0"/>
              </a:rPr>
              <a:t>		</a:t>
            </a:r>
          </a:p>
        </p:txBody>
      </p:sp>
    </p:spTree>
    <p:extLst>
      <p:ext uri="{BB962C8B-B14F-4D97-AF65-F5344CB8AC3E}">
        <p14:creationId xmlns:p14="http://schemas.microsoft.com/office/powerpoint/2010/main" val="22421494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5707989" y="0"/>
            <a:ext cx="3421834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4000" dirty="0">
                <a:solidFill>
                  <a:srgbClr val="92D050"/>
                </a:solidFill>
              </a:rPr>
              <a:t>Site Constraints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18977" y="914400"/>
            <a:ext cx="4024423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itchFamily="34" charset="0"/>
              <a:buChar char="•"/>
              <a:tabLst>
                <a:tab pos="5029200" algn="l"/>
              </a:tabLst>
            </a:pPr>
            <a:r>
              <a:rPr lang="en-US" sz="2800" dirty="0">
                <a:latin typeface="Arial Narrow" pitchFamily="34" charset="0"/>
              </a:rPr>
              <a:t>Zoning</a:t>
            </a:r>
          </a:p>
          <a:p>
            <a:pPr marL="457200" indent="-457200">
              <a:buFont typeface="Arial" pitchFamily="34" charset="0"/>
              <a:buChar char="•"/>
              <a:tabLst>
                <a:tab pos="5029200" algn="l"/>
              </a:tabLst>
            </a:pPr>
            <a:endParaRPr lang="en-US" sz="2800" dirty="0">
              <a:latin typeface="Arial Narrow" pitchFamily="34" charset="0"/>
            </a:endParaRPr>
          </a:p>
          <a:p>
            <a:pPr>
              <a:tabLst>
                <a:tab pos="5029200" algn="l"/>
              </a:tabLst>
            </a:pPr>
            <a:endParaRPr lang="en-US" sz="2800" dirty="0">
              <a:latin typeface="Arial Narrow" pitchFamily="34" charset="0"/>
            </a:endParaRPr>
          </a:p>
          <a:p>
            <a:pPr marL="457200" indent="-457200">
              <a:buFont typeface="Arial" pitchFamily="34" charset="0"/>
              <a:buChar char="•"/>
              <a:tabLst>
                <a:tab pos="5029200" algn="l"/>
              </a:tabLst>
            </a:pPr>
            <a:r>
              <a:rPr lang="en-US" sz="2800" dirty="0">
                <a:latin typeface="Arial Narrow" pitchFamily="34" charset="0"/>
              </a:rPr>
              <a:t>Wetlands</a:t>
            </a:r>
          </a:p>
          <a:p>
            <a:pPr>
              <a:tabLst>
                <a:tab pos="5029200" algn="l"/>
              </a:tabLst>
            </a:pPr>
            <a:endParaRPr lang="en-US" sz="2800" dirty="0">
              <a:latin typeface="Arial Narrow" pitchFamily="34" charset="0"/>
            </a:endParaRPr>
          </a:p>
          <a:p>
            <a:pPr>
              <a:tabLst>
                <a:tab pos="5029200" algn="l"/>
              </a:tabLst>
            </a:pPr>
            <a:endParaRPr lang="en-US" sz="2800" dirty="0">
              <a:latin typeface="Arial Narrow" pitchFamily="34" charset="0"/>
            </a:endParaRPr>
          </a:p>
          <a:p>
            <a:pPr marL="457200" indent="-457200">
              <a:buFont typeface="Arial" pitchFamily="34" charset="0"/>
              <a:buChar char="•"/>
              <a:tabLst>
                <a:tab pos="5029200" algn="l"/>
              </a:tabLst>
            </a:pPr>
            <a:r>
              <a:rPr lang="en-US" sz="2800" dirty="0">
                <a:latin typeface="Arial Narrow" pitchFamily="34" charset="0"/>
              </a:rPr>
              <a:t>Parking	</a:t>
            </a:r>
          </a:p>
          <a:p>
            <a:pPr marL="457200" indent="-457200">
              <a:buFont typeface="Arial" pitchFamily="34" charset="0"/>
              <a:buChar char="•"/>
              <a:tabLst>
                <a:tab pos="5029200" algn="l"/>
              </a:tabLst>
            </a:pPr>
            <a:endParaRPr lang="en-US" sz="2800" dirty="0">
              <a:latin typeface="Arial Narrow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275" y="905494"/>
            <a:ext cx="4095750" cy="546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2499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6172795" y="0"/>
            <a:ext cx="2957028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4000" dirty="0">
                <a:solidFill>
                  <a:srgbClr val="92D050"/>
                </a:solidFill>
              </a:rPr>
              <a:t>Zoning Issues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765176" y="1756175"/>
            <a:ext cx="5867402" cy="379655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18977" y="899611"/>
            <a:ext cx="4024423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itchFamily="34" charset="0"/>
              <a:buChar char="•"/>
              <a:tabLst>
                <a:tab pos="5029200" algn="l"/>
              </a:tabLst>
            </a:pPr>
            <a:r>
              <a:rPr lang="en-US" sz="2800" dirty="0">
                <a:latin typeface="Arial Narrow" pitchFamily="34" charset="0"/>
              </a:rPr>
              <a:t>Property area includes Muster fields</a:t>
            </a:r>
          </a:p>
          <a:p>
            <a:pPr marL="457200" indent="-457200">
              <a:buFont typeface="Arial" pitchFamily="34" charset="0"/>
              <a:buChar char="•"/>
              <a:tabLst>
                <a:tab pos="5029200" algn="l"/>
              </a:tabLst>
            </a:pPr>
            <a:endParaRPr lang="en-US" sz="2800" dirty="0">
              <a:latin typeface="Arial Narrow" pitchFamily="34" charset="0"/>
            </a:endParaRPr>
          </a:p>
          <a:p>
            <a:pPr marL="457200" indent="-457200">
              <a:buFont typeface="Arial" pitchFamily="34" charset="0"/>
              <a:buChar char="•"/>
              <a:tabLst>
                <a:tab pos="5029200" algn="l"/>
              </a:tabLst>
            </a:pPr>
            <a:r>
              <a:rPr lang="en-US" sz="2800" dirty="0">
                <a:latin typeface="Arial Narrow" pitchFamily="34" charset="0"/>
              </a:rPr>
              <a:t>Zoning By-Law dictates</a:t>
            </a:r>
          </a:p>
          <a:p>
            <a:pPr marL="457200" indent="-457200">
              <a:buFont typeface="Arial" pitchFamily="34" charset="0"/>
              <a:buChar char="•"/>
              <a:tabLst>
                <a:tab pos="5029200" algn="l"/>
              </a:tabLst>
            </a:pPr>
            <a:endParaRPr lang="en-US" sz="2800" dirty="0">
              <a:latin typeface="Arial Narrow" pitchFamily="34" charset="0"/>
            </a:endParaRPr>
          </a:p>
          <a:p>
            <a:pPr>
              <a:tabLst>
                <a:tab pos="5029200" algn="l"/>
              </a:tabLst>
            </a:pPr>
            <a:r>
              <a:rPr lang="en-US" sz="2800" dirty="0">
                <a:latin typeface="Arial Narrow" pitchFamily="34" charset="0"/>
              </a:rPr>
              <a:t>      Maximum building height</a:t>
            </a:r>
          </a:p>
          <a:p>
            <a:pPr>
              <a:tabLst>
                <a:tab pos="5029200" algn="l"/>
              </a:tabLst>
            </a:pPr>
            <a:r>
              <a:rPr lang="en-US" sz="2800" dirty="0">
                <a:latin typeface="Arial Narrow" pitchFamily="34" charset="0"/>
              </a:rPr>
              <a:t> </a:t>
            </a:r>
          </a:p>
          <a:p>
            <a:pPr>
              <a:tabLst>
                <a:tab pos="5029200" algn="l"/>
              </a:tabLst>
            </a:pPr>
            <a:r>
              <a:rPr lang="en-US" sz="2800" dirty="0">
                <a:latin typeface="Arial Narrow" pitchFamily="34" charset="0"/>
              </a:rPr>
              <a:t>      Maximum lot coverage </a:t>
            </a:r>
          </a:p>
          <a:p>
            <a:pPr>
              <a:tabLst>
                <a:tab pos="5029200" algn="l"/>
              </a:tabLst>
            </a:pPr>
            <a:endParaRPr lang="en-US" sz="2800" dirty="0">
              <a:latin typeface="Arial Narrow" pitchFamily="34" charset="0"/>
            </a:endParaRPr>
          </a:p>
          <a:p>
            <a:pPr>
              <a:tabLst>
                <a:tab pos="5029200" algn="l"/>
              </a:tabLst>
            </a:pPr>
            <a:r>
              <a:rPr lang="en-US" sz="2800" dirty="0">
                <a:latin typeface="Arial Narrow" pitchFamily="34" charset="0"/>
              </a:rPr>
              <a:t>      Setback requirements </a:t>
            </a:r>
          </a:p>
          <a:p>
            <a:pPr>
              <a:tabLst>
                <a:tab pos="5029200" algn="l"/>
              </a:tabLst>
            </a:pPr>
            <a:endParaRPr lang="en-US" sz="2800" dirty="0">
              <a:latin typeface="Arial Narrow" pitchFamily="34" charset="0"/>
            </a:endParaRPr>
          </a:p>
          <a:p>
            <a:pPr>
              <a:tabLst>
                <a:tab pos="5029200" algn="l"/>
              </a:tabLst>
            </a:pPr>
            <a:r>
              <a:rPr lang="en-US" sz="2800" dirty="0">
                <a:latin typeface="Arial Narrow" pitchFamily="34" charset="0"/>
              </a:rPr>
              <a:t>      Parking requirements</a:t>
            </a:r>
          </a:p>
          <a:p>
            <a:pPr>
              <a:tabLst>
                <a:tab pos="5029200" algn="l"/>
              </a:tabLst>
            </a:pPr>
            <a:r>
              <a:rPr lang="en-US" sz="2800" dirty="0">
                <a:latin typeface="Arial Narrow" pitchFamily="34" charset="0"/>
              </a:rPr>
              <a:t>	</a:t>
            </a:r>
          </a:p>
          <a:p>
            <a:pPr marL="457200" indent="-457200">
              <a:buFont typeface="Arial" pitchFamily="34" charset="0"/>
              <a:buChar char="•"/>
              <a:tabLst>
                <a:tab pos="5029200" algn="l"/>
              </a:tabLst>
            </a:pPr>
            <a:endParaRPr lang="en-US" sz="2800" dirty="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42229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6845928" y="0"/>
            <a:ext cx="228389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4000" dirty="0">
                <a:solidFill>
                  <a:srgbClr val="92D050"/>
                </a:solidFill>
              </a:rPr>
              <a:t>Site Aerial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976" y="838200"/>
            <a:ext cx="7100047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1172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4477011" y="0"/>
            <a:ext cx="4652812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4000" dirty="0">
                <a:solidFill>
                  <a:srgbClr val="92D050"/>
                </a:solidFill>
              </a:rPr>
              <a:t>Stream and Wetlands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112" y="837211"/>
            <a:ext cx="7100047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0124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5922214" y="0"/>
            <a:ext cx="3207609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4000" dirty="0">
                <a:solidFill>
                  <a:srgbClr val="92D050"/>
                </a:solidFill>
              </a:rPr>
              <a:t>Buildable Area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216" y="838200"/>
            <a:ext cx="7100047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328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5706257" y="0"/>
            <a:ext cx="3423566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4000" dirty="0">
                <a:solidFill>
                  <a:srgbClr val="92D050"/>
                </a:solidFill>
              </a:rPr>
              <a:t>Existing Parking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977" y="838200"/>
            <a:ext cx="7100047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4288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6059559" y="0"/>
            <a:ext cx="3070264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4000" dirty="0">
                <a:solidFill>
                  <a:srgbClr val="92D050"/>
                </a:solidFill>
              </a:rPr>
              <a:t>Parking</a:t>
            </a:r>
            <a:r>
              <a:rPr lang="en-US" sz="4000" dirty="0">
                <a:solidFill>
                  <a:srgbClr val="92D050"/>
                </a:solidFill>
                <a:latin typeface="Haettenschweiler" pitchFamily="34" charset="0"/>
              </a:rPr>
              <a:t> </a:t>
            </a:r>
            <a:r>
              <a:rPr lang="en-US" sz="4000" dirty="0">
                <a:solidFill>
                  <a:srgbClr val="92D050"/>
                </a:solidFill>
              </a:rPr>
              <a:t>Issues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18977" y="914400"/>
            <a:ext cx="4862623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itchFamily="34" charset="0"/>
              <a:buChar char="•"/>
              <a:tabLst>
                <a:tab pos="5029200" algn="l"/>
              </a:tabLst>
            </a:pPr>
            <a:r>
              <a:rPr lang="en-US" sz="2800" dirty="0">
                <a:latin typeface="Arial Narrow" pitchFamily="34" charset="0"/>
              </a:rPr>
              <a:t>Middle School w/ 700 students</a:t>
            </a:r>
          </a:p>
          <a:p>
            <a:pPr lvl="2">
              <a:tabLst>
                <a:tab pos="5029200" algn="l"/>
              </a:tabLst>
            </a:pPr>
            <a:r>
              <a:rPr lang="en-US" sz="2800" dirty="0">
                <a:latin typeface="Arial Narrow" pitchFamily="34" charset="0"/>
              </a:rPr>
              <a:t>160 staff requires approximately 145-170 spaces plus visitor parking</a:t>
            </a:r>
          </a:p>
          <a:p>
            <a:pPr>
              <a:tabLst>
                <a:tab pos="5029200" algn="l"/>
              </a:tabLst>
            </a:pPr>
            <a:endParaRPr lang="en-US" sz="2800" dirty="0">
              <a:latin typeface="Arial Narrow" pitchFamily="34" charset="0"/>
            </a:endParaRPr>
          </a:p>
          <a:p>
            <a:pPr marL="457200" indent="-457200">
              <a:buFont typeface="Arial" pitchFamily="34" charset="0"/>
              <a:buChar char="•"/>
              <a:tabLst>
                <a:tab pos="5029200" algn="l"/>
              </a:tabLst>
            </a:pPr>
            <a:r>
              <a:rPr lang="en-US" sz="2800" dirty="0">
                <a:latin typeface="Arial Narrow" pitchFamily="34" charset="0"/>
              </a:rPr>
              <a:t>ESL program and evening school uses drive higher need </a:t>
            </a:r>
          </a:p>
          <a:p>
            <a:pPr marL="457200" indent="-457200">
              <a:buFont typeface="Arial" pitchFamily="34" charset="0"/>
              <a:buChar char="•"/>
              <a:tabLst>
                <a:tab pos="5029200" algn="l"/>
              </a:tabLst>
            </a:pPr>
            <a:endParaRPr lang="en-US" sz="2800" dirty="0">
              <a:latin typeface="Arial Narrow" pitchFamily="34" charset="0"/>
            </a:endParaRPr>
          </a:p>
          <a:p>
            <a:pPr marL="457200" indent="-457200">
              <a:buFont typeface="Arial" pitchFamily="34" charset="0"/>
              <a:buChar char="•"/>
              <a:tabLst>
                <a:tab pos="5029200" algn="l"/>
              </a:tabLst>
            </a:pPr>
            <a:r>
              <a:rPr lang="en-US" sz="2800" dirty="0">
                <a:latin typeface="Arial Narrow" pitchFamily="34" charset="0"/>
              </a:rPr>
              <a:t>Desire to relocate parking for  76 buses and 70 bus-driver cars, possibly to this site</a:t>
            </a:r>
          </a:p>
          <a:p>
            <a:pPr>
              <a:tabLst>
                <a:tab pos="5029200" algn="l"/>
              </a:tabLst>
            </a:pPr>
            <a:endParaRPr lang="en-US" sz="2800" dirty="0">
              <a:latin typeface="Arial Narrow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1031289"/>
            <a:ext cx="3771900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744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Arial Narrow" pitchFamily="34" charset="0"/>
              </a:rPr>
              <a:t>Buildable area is limited to existing building footprints and parking areas between Fuller and Farley</a:t>
            </a:r>
          </a:p>
          <a:p>
            <a:r>
              <a:rPr lang="en-US" dirty="0">
                <a:latin typeface="Arial Narrow" pitchFamily="34" charset="0"/>
              </a:rPr>
              <a:t>3-story, 35 foot height limitation imposed by zoning</a:t>
            </a:r>
          </a:p>
          <a:p>
            <a:r>
              <a:rPr lang="en-US" dirty="0">
                <a:latin typeface="Arial Narrow" pitchFamily="34" charset="0"/>
              </a:rPr>
              <a:t>Parking demand must be taken into account</a:t>
            </a:r>
          </a:p>
          <a:p>
            <a:r>
              <a:rPr lang="en-US" dirty="0">
                <a:latin typeface="Arial Narrow" pitchFamily="34" charset="0"/>
              </a:rPr>
              <a:t>Existing non-school users need a home, too</a:t>
            </a: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5760503" y="0"/>
            <a:ext cx="336932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4000" dirty="0">
                <a:solidFill>
                  <a:srgbClr val="92D050"/>
                </a:solidFill>
              </a:rPr>
              <a:t>Site Limitations</a:t>
            </a:r>
          </a:p>
        </p:txBody>
      </p:sp>
    </p:spTree>
    <p:extLst>
      <p:ext uri="{BB962C8B-B14F-4D97-AF65-F5344CB8AC3E}">
        <p14:creationId xmlns:p14="http://schemas.microsoft.com/office/powerpoint/2010/main" val="16626872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5801219" y="0"/>
            <a:ext cx="3328604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4000" dirty="0">
                <a:solidFill>
                  <a:srgbClr val="92D050"/>
                </a:solidFill>
              </a:rPr>
              <a:t>Program Issues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8421626"/>
              </p:ext>
            </p:extLst>
          </p:nvPr>
        </p:nvGraphicFramePr>
        <p:xfrm>
          <a:off x="914400" y="838200"/>
          <a:ext cx="7239000" cy="582168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67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762001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Times New Roman"/>
                          <a:cs typeface="Times New Roman"/>
                        </a:rPr>
                        <a:t>School</a:t>
                      </a: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Times New Roman"/>
                          <a:cs typeface="Times New Roman"/>
                        </a:rPr>
                        <a:t>Total</a:t>
                      </a:r>
                      <a:r>
                        <a:rPr lang="en-US" sz="2200" baseline="0" dirty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Times New Roman"/>
                          <a:cs typeface="Times New Roman"/>
                        </a:rPr>
                        <a:t> Size (GSF)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Times New Roman"/>
                          <a:cs typeface="Times New Roman"/>
                        </a:rPr>
                        <a:t>Students</a:t>
                      </a: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Times New Roman"/>
                          <a:cs typeface="Times New Roman"/>
                        </a:rPr>
                        <a:t>GSF</a:t>
                      </a:r>
                      <a:r>
                        <a:rPr lang="en-US" sz="2200" baseline="0" dirty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Times New Roman"/>
                          <a:cs typeface="Times New Roman"/>
                        </a:rPr>
                        <a:t> per </a:t>
                      </a: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Times New Roman"/>
                          <a:cs typeface="Times New Roman"/>
                        </a:rPr>
                        <a:t>student</a:t>
                      </a: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62001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Existing Fuller Middle School Program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160,000 *</a:t>
                      </a:r>
                      <a:endParaRPr lang="en-US" sz="2200" b="1" dirty="0"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447</a:t>
                      </a: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 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Times New Roman"/>
                          <a:cs typeface="Times New Roman"/>
                        </a:rPr>
                        <a:t>358</a:t>
                      </a: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62001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MSBA Program Template (675 students)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98,400</a:t>
                      </a: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 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675</a:t>
                      </a:r>
                      <a:endParaRPr lang="en-US" sz="2200" b="1" dirty="0"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Times New Roman"/>
                          <a:cs typeface="Times New Roman"/>
                        </a:rPr>
                        <a:t>146</a:t>
                      </a: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62001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Walsh Middle School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201,000</a:t>
                      </a: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 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701</a:t>
                      </a:r>
                      <a:endParaRPr lang="en-US" sz="2200" b="1" dirty="0"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Times New Roman"/>
                          <a:cs typeface="Times New Roman"/>
                        </a:rPr>
                        <a:t>287</a:t>
                      </a: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62001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Cameron Middle School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114,000</a:t>
                      </a: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 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563</a:t>
                      </a:r>
                      <a:endParaRPr lang="en-US" sz="2200" b="1" dirty="0"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Times New Roman"/>
                          <a:cs typeface="Times New Roman"/>
                        </a:rPr>
                        <a:t>202</a:t>
                      </a: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762001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Program for New / Renovated Middle School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120,000</a:t>
                      </a: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 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650-800</a:t>
                      </a:r>
                      <a:endParaRPr lang="en-US" sz="2200" b="1" dirty="0"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Times New Roman"/>
                          <a:cs typeface="Times New Roman"/>
                        </a:rPr>
                        <a:t>150-185</a:t>
                      </a: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762001">
                <a:tc gridSpan="3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*196,000 </a:t>
                      </a:r>
                      <a:r>
                        <a:rPr lang="en-US" sz="2200" dirty="0" err="1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gsf</a:t>
                      </a: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 – 36,000 </a:t>
                      </a:r>
                      <a:r>
                        <a:rPr lang="en-US" sz="2200" dirty="0" err="1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gsf</a:t>
                      </a: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 non-middle school uses.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45005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977" y="838200"/>
            <a:ext cx="7100047" cy="5486400"/>
          </a:xfrm>
          <a:prstGeom prst="rect">
            <a:avLst/>
          </a:prstGeom>
        </p:spPr>
      </p:pic>
      <p:sp>
        <p:nvSpPr>
          <p:cNvPr id="15" name="Text Box 3"/>
          <p:cNvSpPr txBox="1">
            <a:spLocks noChangeArrowheads="1"/>
          </p:cNvSpPr>
          <p:nvPr/>
        </p:nvSpPr>
        <p:spPr bwMode="auto">
          <a:xfrm>
            <a:off x="605630" y="0"/>
            <a:ext cx="8524193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4000" dirty="0">
                <a:solidFill>
                  <a:srgbClr val="92D050"/>
                </a:solidFill>
              </a:rPr>
              <a:t>Existing 196,000 SF Fuller Middle School</a:t>
            </a:r>
          </a:p>
          <a:p>
            <a:pPr algn="r"/>
            <a:endParaRPr lang="en-US" sz="4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742126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976" y="838200"/>
            <a:ext cx="7100048" cy="5486400"/>
          </a:xfrm>
          <a:prstGeom prst="rect">
            <a:avLst/>
          </a:prstGeom>
        </p:spPr>
      </p:pic>
      <p:sp>
        <p:nvSpPr>
          <p:cNvPr id="15" name="Text Box 3"/>
          <p:cNvSpPr txBox="1">
            <a:spLocks noChangeArrowheads="1"/>
          </p:cNvSpPr>
          <p:nvPr/>
        </p:nvSpPr>
        <p:spPr bwMode="auto">
          <a:xfrm>
            <a:off x="-28261" y="0"/>
            <a:ext cx="9158084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4000" dirty="0">
                <a:solidFill>
                  <a:srgbClr val="92D050"/>
                </a:solidFill>
              </a:rPr>
              <a:t>Renovated 120,000 SF Fuller Middle School</a:t>
            </a:r>
          </a:p>
        </p:txBody>
      </p:sp>
    </p:spTree>
    <p:extLst>
      <p:ext uri="{BB962C8B-B14F-4D97-AF65-F5344CB8AC3E}">
        <p14:creationId xmlns:p14="http://schemas.microsoft.com/office/powerpoint/2010/main" val="366044415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Box 3"/>
          <p:cNvSpPr txBox="1">
            <a:spLocks noChangeArrowheads="1"/>
          </p:cNvSpPr>
          <p:nvPr/>
        </p:nvSpPr>
        <p:spPr bwMode="auto">
          <a:xfrm>
            <a:off x="-28261" y="0"/>
            <a:ext cx="9158084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4000" dirty="0">
                <a:solidFill>
                  <a:srgbClr val="92D050"/>
                </a:solidFill>
              </a:rPr>
              <a:t>Renovated 120,000 SF Fuller Middle School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757" y="838200"/>
            <a:ext cx="7100047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8280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Box 3"/>
          <p:cNvSpPr txBox="1">
            <a:spLocks noChangeArrowheads="1"/>
          </p:cNvSpPr>
          <p:nvPr/>
        </p:nvSpPr>
        <p:spPr bwMode="auto">
          <a:xfrm>
            <a:off x="803505" y="0"/>
            <a:ext cx="8326318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4000" dirty="0">
                <a:solidFill>
                  <a:srgbClr val="92D050"/>
                </a:solidFill>
              </a:rPr>
              <a:t>Hybrid 120,000 SF Fuller Middle School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838200"/>
            <a:ext cx="7100047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67969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Box 3"/>
          <p:cNvSpPr txBox="1">
            <a:spLocks noChangeArrowheads="1"/>
          </p:cNvSpPr>
          <p:nvPr/>
        </p:nvSpPr>
        <p:spPr bwMode="auto">
          <a:xfrm>
            <a:off x="1123400" y="0"/>
            <a:ext cx="8006423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4000" dirty="0">
                <a:solidFill>
                  <a:srgbClr val="92D050"/>
                </a:solidFill>
              </a:rPr>
              <a:t>New 120,000 SF Fuller Middle School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838200"/>
            <a:ext cx="7100047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74688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Box 3"/>
          <p:cNvSpPr txBox="1">
            <a:spLocks noChangeArrowheads="1"/>
          </p:cNvSpPr>
          <p:nvPr/>
        </p:nvSpPr>
        <p:spPr bwMode="auto">
          <a:xfrm>
            <a:off x="1350770" y="0"/>
            <a:ext cx="7779053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4000" dirty="0">
                <a:solidFill>
                  <a:srgbClr val="92D050"/>
                </a:solidFill>
              </a:rPr>
              <a:t>Alternate New 120,000 SF Fuller MS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838200"/>
            <a:ext cx="7100047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22700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762000"/>
            <a:ext cx="7100047" cy="5486400"/>
          </a:xfrm>
          <a:prstGeom prst="rect">
            <a:avLst/>
          </a:prstGeom>
        </p:spPr>
      </p:pic>
      <p:sp>
        <p:nvSpPr>
          <p:cNvPr id="15" name="Text Box 3"/>
          <p:cNvSpPr txBox="1">
            <a:spLocks noChangeArrowheads="1"/>
          </p:cNvSpPr>
          <p:nvPr/>
        </p:nvSpPr>
        <p:spPr bwMode="auto">
          <a:xfrm>
            <a:off x="1813781" y="0"/>
            <a:ext cx="7316042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4000" dirty="0">
                <a:solidFill>
                  <a:srgbClr val="92D050"/>
                </a:solidFill>
                <a:latin typeface="+mj-lt"/>
              </a:rPr>
              <a:t>Existing 114,000 SF Farley Building</a:t>
            </a:r>
          </a:p>
        </p:txBody>
      </p:sp>
    </p:spTree>
    <p:extLst>
      <p:ext uri="{BB962C8B-B14F-4D97-AF65-F5344CB8AC3E}">
        <p14:creationId xmlns:p14="http://schemas.microsoft.com/office/powerpoint/2010/main" val="276587715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Box 3"/>
          <p:cNvSpPr txBox="1">
            <a:spLocks noChangeArrowheads="1"/>
          </p:cNvSpPr>
          <p:nvPr/>
        </p:nvSpPr>
        <p:spPr bwMode="auto">
          <a:xfrm>
            <a:off x="-102576" y="0"/>
            <a:ext cx="9232399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4000" dirty="0">
                <a:solidFill>
                  <a:srgbClr val="92D050"/>
                </a:solidFill>
                <a:latin typeface="+mj-lt"/>
              </a:rPr>
              <a:t>Renovated 120,000 SF Farley Middle School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287" y="838200"/>
            <a:ext cx="7100047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11487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632047" y="0"/>
            <a:ext cx="8497776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4000" dirty="0">
                <a:solidFill>
                  <a:srgbClr val="92D050"/>
                </a:solidFill>
                <a:latin typeface="+mj-lt"/>
              </a:rPr>
              <a:t>Hybrid 120,000 SF Farley Middle School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516" y="838200"/>
            <a:ext cx="7100047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43912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1164501" y="0"/>
            <a:ext cx="7965322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4000" dirty="0">
                <a:solidFill>
                  <a:srgbClr val="92D050"/>
                </a:solidFill>
                <a:latin typeface="+mj-lt"/>
              </a:rPr>
              <a:t>New 120,000 SF Farley Middle School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859971"/>
            <a:ext cx="7100047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43912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1437204" y="0"/>
            <a:ext cx="7692619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4000" dirty="0">
                <a:solidFill>
                  <a:srgbClr val="92D050"/>
                </a:solidFill>
                <a:latin typeface="+mj-lt"/>
              </a:rPr>
              <a:t>Hybrid Farley MS and New Fuller 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838200"/>
            <a:ext cx="7100047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10125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518287" y="0"/>
            <a:ext cx="5611536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4000" dirty="0">
                <a:solidFill>
                  <a:srgbClr val="92D050"/>
                </a:solidFill>
                <a:latin typeface="+mj-lt"/>
              </a:rPr>
              <a:t>New 196,000 SF Fuller K-8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838200"/>
            <a:ext cx="7100047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10125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496336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92D050"/>
                </a:solidFill>
              </a:rPr>
              <a:t>MSBA Process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/>
          </p:nvPr>
        </p:nvGraphicFramePr>
        <p:xfrm>
          <a:off x="413487" y="1905000"/>
          <a:ext cx="8350437" cy="403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8" name="Worksheet" r:id="rId3" imgW="26022657" imgH="10487285" progId="Excel.Sheet.12">
                  <p:embed/>
                </p:oleObj>
              </mc:Choice>
              <mc:Fallback>
                <p:oleObj name="Worksheet" r:id="rId3" imgW="26022657" imgH="10487285" progId="Excel.Sheet.12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13487" y="1905000"/>
                        <a:ext cx="8350437" cy="4038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9337660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92D050"/>
                </a:solidFill>
              </a:rPr>
              <a:t>Questions?</a:t>
            </a:r>
          </a:p>
        </p:txBody>
      </p:sp>
      <p:pic>
        <p:nvPicPr>
          <p:cNvPr id="9220" name="Picture 4" descr="http://www.chinasprout.com/store/media/BSE262L0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11" t="53705" r="11525" b="7316"/>
          <a:stretch/>
        </p:blipFill>
        <p:spPr bwMode="auto">
          <a:xfrm>
            <a:off x="0" y="5346914"/>
            <a:ext cx="2890434" cy="1511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http://schoolwithinschool.org/wp/html/wp/wp-content/uploads/2011/03/GM-Line-Up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75"/>
          <a:stretch/>
        </p:blipFill>
        <p:spPr bwMode="auto">
          <a:xfrm>
            <a:off x="2120254" y="1600200"/>
            <a:ext cx="4903492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11838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25418</TotalTime>
  <Words>708</Words>
  <Application>Microsoft Office PowerPoint</Application>
  <PresentationFormat>On-screen Show (4:3)</PresentationFormat>
  <Paragraphs>243</Paragraphs>
  <Slides>41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3" baseType="lpstr">
      <vt:lpstr>Office Theme</vt:lpstr>
      <vt:lpstr>Worksheet</vt:lpstr>
      <vt:lpstr>PowerPoint Presentation</vt:lpstr>
      <vt:lpstr>PowerPoint Presentation</vt:lpstr>
      <vt:lpstr>PowerPoint Presentation</vt:lpstr>
      <vt:lpstr>Fuller Middle School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Farley Building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MSBA Process</vt:lpstr>
      <vt:lpstr>Questions?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Bargmann, Joel</dc:creator>
  <cp:lastModifiedBy>Carol Brodeur</cp:lastModifiedBy>
  <cp:revision>152</cp:revision>
  <cp:lastPrinted>2012-10-31T18:23:33Z</cp:lastPrinted>
  <dcterms:created xsi:type="dcterms:W3CDTF">2011-03-27T16:51:37Z</dcterms:created>
  <dcterms:modified xsi:type="dcterms:W3CDTF">2016-10-26T16:03:43Z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-1761701628</vt:i4>
  </property>
  <property fmtid="{D5CDD505-2E9C-101B-9397-08002B2CF9AE}" pid="3" name="_NewReviewCycle">
    <vt:lpwstr/>
  </property>
  <property fmtid="{D5CDD505-2E9C-101B-9397-08002B2CF9AE}" pid="4" name="_EmailSubject">
    <vt:lpwstr>SBC minutes</vt:lpwstr>
  </property>
  <property fmtid="{D5CDD505-2E9C-101B-9397-08002B2CF9AE}" pid="5" name="_AuthorEmail">
    <vt:lpwstr>RThuma@bhplus.com</vt:lpwstr>
  </property>
  <property fmtid="{D5CDD505-2E9C-101B-9397-08002B2CF9AE}" pid="6" name="_AuthorEmailDisplayName">
    <vt:lpwstr>Thuma, Richard</vt:lpwstr>
  </property>
</Properties>
</file>