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1" d="100"/>
          <a:sy n="121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0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4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9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4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39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1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0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8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4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2A842-144B-46E6-801E-461735DEF20B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BDBC7-18A0-4BA2-B821-68D9DC5F6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CM at Risk</a:t>
            </a:r>
            <a:br>
              <a:rPr lang="en-US" dirty="0"/>
            </a:br>
            <a:r>
              <a:rPr lang="en-US" dirty="0"/>
              <a:t>v.</a:t>
            </a:r>
            <a:br>
              <a:rPr lang="en-US" dirty="0"/>
            </a:br>
            <a:r>
              <a:rPr lang="en-US" dirty="0"/>
              <a:t>Design-Bid-Build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cap="small" dirty="0"/>
              <a:t>Alternate delivery methods for Fuller-Farley School Project</a:t>
            </a:r>
          </a:p>
          <a:p>
            <a:endParaRPr lang="en-US" cap="small" dirty="0"/>
          </a:p>
          <a:p>
            <a:r>
              <a:rPr lang="en-US" sz="1800" cap="small" dirty="0"/>
              <a:t>December 1, 2016</a:t>
            </a:r>
          </a:p>
        </p:txBody>
      </p:sp>
    </p:spTree>
    <p:extLst>
      <p:ext uri="{BB962C8B-B14F-4D97-AF65-F5344CB8AC3E}">
        <p14:creationId xmlns:p14="http://schemas.microsoft.com/office/powerpoint/2010/main" val="255500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Design-Bid-Build </a:t>
            </a:r>
          </a:p>
          <a:p>
            <a:r>
              <a:rPr lang="en-US" dirty="0"/>
              <a:t>CM at Risk</a:t>
            </a:r>
          </a:p>
          <a:p>
            <a:r>
              <a:rPr lang="en-US" dirty="0"/>
              <a:t>OIG Approval Process for CMR</a:t>
            </a:r>
          </a:p>
          <a:p>
            <a:r>
              <a:rPr lang="en-US" dirty="0"/>
              <a:t>CMR Selection Process</a:t>
            </a:r>
          </a:p>
          <a:p>
            <a:r>
              <a:rPr lang="en-US" dirty="0"/>
              <a:t>Advantages/Disadvantages</a:t>
            </a:r>
          </a:p>
        </p:txBody>
      </p:sp>
    </p:spTree>
    <p:extLst>
      <p:ext uri="{BB962C8B-B14F-4D97-AF65-F5344CB8AC3E}">
        <p14:creationId xmlns:p14="http://schemas.microsoft.com/office/powerpoint/2010/main" val="28664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06150" y="1047219"/>
            <a:ext cx="3430288" cy="514244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Program by Designer &amp; District</a:t>
            </a:r>
          </a:p>
          <a:p>
            <a:r>
              <a:rPr lang="en-US" sz="2400" dirty="0"/>
              <a:t>Program &amp; Schematic Design (+) approved by MSBA </a:t>
            </a:r>
          </a:p>
          <a:p>
            <a:r>
              <a:rPr lang="en-US" sz="2400" dirty="0"/>
              <a:t>Project Budget Fixed with MSBA</a:t>
            </a:r>
          </a:p>
          <a:p>
            <a:r>
              <a:rPr lang="en-US" sz="2400" dirty="0"/>
              <a:t>Design Development with Dual Estimates</a:t>
            </a:r>
          </a:p>
          <a:p>
            <a:r>
              <a:rPr lang="en-US" sz="2400" dirty="0"/>
              <a:t>Construction Documents with Dual Estimates</a:t>
            </a:r>
          </a:p>
          <a:p>
            <a:pPr lvl="1"/>
            <a:r>
              <a:rPr lang="en-US" sz="2000" dirty="0"/>
              <a:t>60%</a:t>
            </a:r>
          </a:p>
          <a:p>
            <a:pPr lvl="1"/>
            <a:r>
              <a:rPr lang="en-US" sz="2000" dirty="0"/>
              <a:t>90%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925100" y="173789"/>
            <a:ext cx="3430288" cy="82391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Build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925100" y="1073637"/>
            <a:ext cx="3430288" cy="5116026"/>
          </a:xfrm>
        </p:spPr>
        <p:txBody>
          <a:bodyPr>
            <a:noAutofit/>
          </a:bodyPr>
          <a:lstStyle/>
          <a:p>
            <a:r>
              <a:rPr lang="en-US" sz="2400" dirty="0"/>
              <a:t>Temporary Facilities</a:t>
            </a:r>
          </a:p>
          <a:p>
            <a:r>
              <a:rPr lang="en-US" sz="2400" dirty="0"/>
              <a:t>Relocation of existing students &amp; programs</a:t>
            </a:r>
          </a:p>
          <a:p>
            <a:r>
              <a:rPr lang="en-US" sz="2400" dirty="0"/>
              <a:t>18 – 24 Month Construction Schedule</a:t>
            </a:r>
          </a:p>
          <a:p>
            <a:r>
              <a:rPr lang="en-US" sz="2400" dirty="0"/>
              <a:t>Possible Multi-phase Project</a:t>
            </a:r>
          </a:p>
          <a:p>
            <a:r>
              <a:rPr lang="en-US" sz="2400" dirty="0"/>
              <a:t>Commissioning by MSBA</a:t>
            </a:r>
          </a:p>
          <a:p>
            <a:pPr lvl="1"/>
            <a:r>
              <a:rPr lang="en-US" sz="1800" dirty="0"/>
              <a:t>MEP </a:t>
            </a:r>
            <a:r>
              <a:rPr lang="en-US" sz="1800" dirty="0" err="1"/>
              <a:t>CxA</a:t>
            </a:r>
            <a:endParaRPr lang="en-US" sz="1800" dirty="0"/>
          </a:p>
          <a:p>
            <a:pPr lvl="1"/>
            <a:r>
              <a:rPr lang="en-US" sz="1800" dirty="0"/>
              <a:t>Enclosure </a:t>
            </a:r>
            <a:r>
              <a:rPr lang="en-US" sz="1800" dirty="0" err="1"/>
              <a:t>CxA</a:t>
            </a:r>
            <a:endParaRPr lang="en-US" sz="1800" dirty="0"/>
          </a:p>
          <a:p>
            <a:r>
              <a:rPr lang="en-US" sz="2400" dirty="0"/>
              <a:t>Training</a:t>
            </a:r>
          </a:p>
          <a:p>
            <a:r>
              <a:rPr lang="en-US" sz="2400" dirty="0"/>
              <a:t>Close-out</a:t>
            </a:r>
          </a:p>
          <a:p>
            <a:endParaRPr lang="en-US" sz="2400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7925100" y="1603525"/>
            <a:ext cx="34302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7925100" y="2505075"/>
            <a:ext cx="3430288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4365625" y="1603525"/>
            <a:ext cx="34302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82665" y="1047219"/>
            <a:ext cx="3430288" cy="514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Pre-qualify GCs</a:t>
            </a:r>
          </a:p>
          <a:p>
            <a:r>
              <a:rPr lang="en-US" sz="2400" dirty="0"/>
              <a:t>Pre-qualify Filed Sub-Bidders</a:t>
            </a:r>
          </a:p>
          <a:p>
            <a:pPr lvl="1"/>
            <a:r>
              <a:rPr lang="en-US" sz="2000" dirty="0"/>
              <a:t>18 Categories of Work</a:t>
            </a:r>
          </a:p>
          <a:p>
            <a:r>
              <a:rPr lang="en-US" sz="2400" dirty="0"/>
              <a:t>Consider E-Bidding</a:t>
            </a:r>
          </a:p>
          <a:p>
            <a:r>
              <a:rPr lang="en-US" sz="2400" dirty="0"/>
              <a:t>Advertise</a:t>
            </a:r>
          </a:p>
          <a:p>
            <a:r>
              <a:rPr lang="en-US" sz="2400" dirty="0"/>
              <a:t>Receive Filed Sub-Bids</a:t>
            </a:r>
          </a:p>
          <a:p>
            <a:r>
              <a:rPr lang="en-US" sz="2400" dirty="0"/>
              <a:t>Receive GC Bids</a:t>
            </a:r>
          </a:p>
          <a:p>
            <a:r>
              <a:rPr lang="en-US" sz="2400" dirty="0"/>
              <a:t>Award Contract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806150" y="173789"/>
            <a:ext cx="34302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Design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4382665" y="173789"/>
            <a:ext cx="34302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Bid</a:t>
            </a:r>
          </a:p>
        </p:txBody>
      </p:sp>
    </p:spTree>
    <p:extLst>
      <p:ext uri="{BB962C8B-B14F-4D97-AF65-F5344CB8AC3E}">
        <p14:creationId xmlns:p14="http://schemas.microsoft.com/office/powerpoint/2010/main" val="242493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6499"/>
            <a:ext cx="10515600" cy="1325563"/>
          </a:xfrm>
        </p:spPr>
        <p:txBody>
          <a:bodyPr/>
          <a:lstStyle/>
          <a:p>
            <a:r>
              <a:rPr lang="en-US" dirty="0"/>
              <a:t>CM at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2370"/>
            <a:ext cx="10515600" cy="5218981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/>
              <a:t>Approval by OIG Required</a:t>
            </a:r>
          </a:p>
          <a:p>
            <a:r>
              <a:rPr lang="en-US" sz="3800" dirty="0"/>
              <a:t>Select CMR</a:t>
            </a:r>
          </a:p>
          <a:p>
            <a:pPr lvl="1"/>
            <a:r>
              <a:rPr lang="en-US" sz="3400" dirty="0"/>
              <a:t>Phase 1 – Qualifications</a:t>
            </a:r>
          </a:p>
          <a:p>
            <a:pPr lvl="1"/>
            <a:r>
              <a:rPr lang="en-US" sz="3400" dirty="0"/>
              <a:t>Phase 2 – Fee Proposal</a:t>
            </a:r>
          </a:p>
          <a:p>
            <a:r>
              <a:rPr lang="en-US" sz="3800" dirty="0"/>
              <a:t>Probably on-board at beginning of Design Development Phase</a:t>
            </a:r>
          </a:p>
          <a:p>
            <a:r>
              <a:rPr lang="en-US" sz="3800" dirty="0"/>
              <a:t>Support for Designer &amp; District During Design and Bidding</a:t>
            </a:r>
          </a:p>
          <a:p>
            <a:pPr lvl="1"/>
            <a:r>
              <a:rPr lang="en-US" sz="3400" dirty="0"/>
              <a:t>Scheduling</a:t>
            </a:r>
          </a:p>
          <a:p>
            <a:pPr lvl="1"/>
            <a:r>
              <a:rPr lang="en-US" sz="3400" dirty="0"/>
              <a:t>Estimating</a:t>
            </a:r>
          </a:p>
          <a:p>
            <a:pPr lvl="1"/>
            <a:r>
              <a:rPr lang="en-US" sz="3400" dirty="0"/>
              <a:t>Constructability Review</a:t>
            </a:r>
          </a:p>
          <a:p>
            <a:pPr lvl="1"/>
            <a:r>
              <a:rPr lang="en-US" sz="3400" dirty="0"/>
              <a:t>Phasing Plans</a:t>
            </a:r>
          </a:p>
          <a:p>
            <a:pPr lvl="1"/>
            <a:r>
              <a:rPr lang="en-US" sz="3400" dirty="0"/>
              <a:t>Temporary Facilities</a:t>
            </a:r>
          </a:p>
          <a:p>
            <a:pPr lvl="1"/>
            <a:r>
              <a:rPr lang="en-US" sz="3400" dirty="0"/>
              <a:t>Trade Contractor Pre-Qualification (same categories as Filed Sub-Bidders)</a:t>
            </a:r>
          </a:p>
          <a:p>
            <a:pPr lvl="1"/>
            <a:r>
              <a:rPr lang="en-US" sz="3400" dirty="0"/>
              <a:t>Approval of subcontractor pool by District is required</a:t>
            </a:r>
          </a:p>
          <a:p>
            <a:r>
              <a:rPr lang="en-US" sz="3800" dirty="0"/>
              <a:t>Cost</a:t>
            </a:r>
          </a:p>
          <a:p>
            <a:pPr lvl="1"/>
            <a:r>
              <a:rPr lang="en-US" sz="3400" dirty="0"/>
              <a:t>Pre-construction fee	~$150 - $200K</a:t>
            </a:r>
          </a:p>
          <a:p>
            <a:pPr lvl="1"/>
            <a:r>
              <a:rPr lang="en-US" sz="3400" dirty="0"/>
              <a:t>General Conditions	~6-7%</a:t>
            </a:r>
          </a:p>
          <a:p>
            <a:pPr lvl="1"/>
            <a:r>
              <a:rPr lang="en-US" sz="3400" dirty="0"/>
              <a:t>Contingency		~2%</a:t>
            </a:r>
          </a:p>
          <a:p>
            <a:pPr lvl="1"/>
            <a:r>
              <a:rPr lang="en-US" sz="3400" dirty="0"/>
              <a:t>Fee		~2.25% - 2.75%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4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OIG Approval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4128"/>
            <a:ext cx="10515600" cy="5080959"/>
          </a:xfrm>
        </p:spPr>
        <p:txBody>
          <a:bodyPr>
            <a:normAutofit/>
          </a:bodyPr>
          <a:lstStyle/>
          <a:p>
            <a:r>
              <a:rPr lang="en-US" dirty="0"/>
              <a:t>Submit Application to OIG</a:t>
            </a:r>
          </a:p>
          <a:p>
            <a:pPr lvl="1"/>
            <a:r>
              <a:rPr lang="en-US" dirty="0"/>
              <a:t>District has authorization from governing body to contract with CMR</a:t>
            </a:r>
          </a:p>
          <a:p>
            <a:pPr lvl="1"/>
            <a:r>
              <a:rPr lang="en-US" dirty="0"/>
              <a:t>District has capacity, plan &amp; procedures in place to procure and manage CMR</a:t>
            </a:r>
          </a:p>
          <a:p>
            <a:pPr lvl="1"/>
            <a:r>
              <a:rPr lang="en-US" dirty="0"/>
              <a:t>Retained services of qualified OPM</a:t>
            </a:r>
          </a:p>
          <a:p>
            <a:pPr lvl="1"/>
            <a:r>
              <a:rPr lang="en-US" dirty="0"/>
              <a:t>Procedures to ensure fairness in competition, evaluation and reporting throughout procurement process</a:t>
            </a:r>
          </a:p>
          <a:p>
            <a:pPr lvl="1"/>
            <a:r>
              <a:rPr lang="en-US" dirty="0"/>
              <a:t>Building project &gt;$5,000,000</a:t>
            </a:r>
          </a:p>
          <a:p>
            <a:pPr lvl="1"/>
            <a:r>
              <a:rPr lang="en-US" dirty="0"/>
              <a:t>District has determined CMR is appropriate and states in writing reasons for determination</a:t>
            </a:r>
          </a:p>
          <a:p>
            <a:r>
              <a:rPr lang="en-US" dirty="0"/>
              <a:t>60-day Approval Period</a:t>
            </a:r>
          </a:p>
          <a:p>
            <a:pPr lvl="1"/>
            <a:r>
              <a:rPr lang="en-US" dirty="0"/>
              <a:t>130 Applications to Date</a:t>
            </a:r>
          </a:p>
          <a:p>
            <a:pPr lvl="1"/>
            <a:r>
              <a:rPr lang="en-US" dirty="0"/>
              <a:t>$6.4 Billion project costs</a:t>
            </a:r>
          </a:p>
        </p:txBody>
      </p:sp>
    </p:spTree>
    <p:extLst>
      <p:ext uri="{BB962C8B-B14F-4D97-AF65-F5344CB8AC3E}">
        <p14:creationId xmlns:p14="http://schemas.microsoft.com/office/powerpoint/2010/main" val="323939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CMR Selection Process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84067"/>
          </a:xfrm>
        </p:spPr>
        <p:txBody>
          <a:bodyPr/>
          <a:lstStyle/>
          <a:p>
            <a:r>
              <a:rPr lang="en-US" dirty="0"/>
              <a:t>2-Phase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165230"/>
            <a:ext cx="7631352" cy="402443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Qualifications Phase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Issue RFQ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Receive SOQs from respondents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Rate respondents by Prequalification Committee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Qualified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Not-Qualified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Proposal Phase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Issue RFP to Qualified CMR firms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Evaluate Proposals on multiple factors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Cost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Team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Approach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Rate CMR firms on composite ratings – including fee proposal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Negotiate contract with highest ranked firm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62844" y="1681163"/>
            <a:ext cx="2392543" cy="484067"/>
          </a:xfrm>
        </p:spPr>
        <p:txBody>
          <a:bodyPr/>
          <a:lstStyle/>
          <a:p>
            <a:r>
              <a:rPr lang="en-US" dirty="0"/>
              <a:t>Probable CMRs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62844" y="2165230"/>
            <a:ext cx="2967488" cy="402443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Agostini</a:t>
            </a:r>
            <a:endParaRPr lang="en-US" sz="2400" dirty="0"/>
          </a:p>
          <a:p>
            <a:r>
              <a:rPr lang="en-US" sz="2400" dirty="0"/>
              <a:t>Bond Brothers</a:t>
            </a:r>
          </a:p>
          <a:p>
            <a:r>
              <a:rPr lang="en-US" sz="2400" dirty="0"/>
              <a:t>Consigli</a:t>
            </a:r>
          </a:p>
          <a:p>
            <a:r>
              <a:rPr lang="en-US" sz="2400" dirty="0"/>
              <a:t>Dimeo</a:t>
            </a:r>
          </a:p>
          <a:p>
            <a:r>
              <a:rPr lang="en-US" sz="2400" dirty="0"/>
              <a:t>Gilbane</a:t>
            </a:r>
          </a:p>
          <a:p>
            <a:r>
              <a:rPr lang="en-US" sz="2400" dirty="0"/>
              <a:t>W.T. Rich</a:t>
            </a:r>
          </a:p>
          <a:p>
            <a:r>
              <a:rPr lang="en-US" sz="2400" dirty="0"/>
              <a:t>Shawmut Design &amp; Construction</a:t>
            </a:r>
          </a:p>
          <a:p>
            <a:r>
              <a:rPr lang="en-US" sz="2400" dirty="0"/>
              <a:t>Skanska</a:t>
            </a:r>
          </a:p>
          <a:p>
            <a:r>
              <a:rPr lang="en-US" sz="2400" dirty="0"/>
              <a:t>Turner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551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49181"/>
            <a:ext cx="5157787" cy="823912"/>
          </a:xfrm>
        </p:spPr>
        <p:txBody>
          <a:bodyPr/>
          <a:lstStyle/>
          <a:p>
            <a:pPr algn="ctr"/>
            <a:r>
              <a:rPr lang="en-US" dirty="0"/>
              <a:t>Advantages of CMR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073092"/>
            <a:ext cx="5157787" cy="540534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Constructability review during design</a:t>
            </a:r>
          </a:p>
          <a:p>
            <a:r>
              <a:rPr lang="en-US" dirty="0"/>
              <a:t>Document review during design</a:t>
            </a:r>
          </a:p>
          <a:p>
            <a:r>
              <a:rPr lang="en-US" dirty="0"/>
              <a:t>Front-end specification support</a:t>
            </a:r>
          </a:p>
          <a:p>
            <a:r>
              <a:rPr lang="en-US" dirty="0"/>
              <a:t>Realistic phasing analysis</a:t>
            </a:r>
          </a:p>
          <a:p>
            <a:r>
              <a:rPr lang="en-US" dirty="0"/>
              <a:t>Estimate support during design</a:t>
            </a:r>
          </a:p>
          <a:p>
            <a:r>
              <a:rPr lang="en-US" dirty="0"/>
              <a:t>Existing condition</a:t>
            </a:r>
          </a:p>
          <a:p>
            <a:r>
              <a:rPr lang="en-US" dirty="0"/>
              <a:t>Open book accounting</a:t>
            </a:r>
          </a:p>
          <a:p>
            <a:r>
              <a:rPr lang="en-US" dirty="0"/>
              <a:t>Trade contractor prequalification support</a:t>
            </a:r>
          </a:p>
          <a:p>
            <a:r>
              <a:rPr lang="en-US" dirty="0"/>
              <a:t>Participation in subcontractor procurement</a:t>
            </a:r>
          </a:p>
          <a:p>
            <a:r>
              <a:rPr lang="en-US" dirty="0"/>
              <a:t>MBE/WBE compliance</a:t>
            </a:r>
          </a:p>
          <a:p>
            <a:r>
              <a:rPr lang="en-US" dirty="0"/>
              <a:t>Designer/District partnership with contactor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49181"/>
            <a:ext cx="5183188" cy="823912"/>
          </a:xfrm>
        </p:spPr>
        <p:txBody>
          <a:bodyPr/>
          <a:lstStyle/>
          <a:p>
            <a:pPr algn="ctr"/>
            <a:r>
              <a:rPr lang="en-US" dirty="0"/>
              <a:t>Disadvantages of CMR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073092"/>
            <a:ext cx="5183188" cy="5405345"/>
          </a:xfrm>
        </p:spPr>
        <p:txBody>
          <a:bodyPr/>
          <a:lstStyle/>
          <a:p>
            <a:r>
              <a:rPr lang="en-US" sz="2600" dirty="0"/>
              <a:t>OIG approval required</a:t>
            </a:r>
          </a:p>
          <a:p>
            <a:r>
              <a:rPr lang="en-US" sz="2600" dirty="0"/>
              <a:t>Sophisticated OPM required</a:t>
            </a:r>
          </a:p>
          <a:p>
            <a:r>
              <a:rPr lang="en-US" sz="2600" dirty="0"/>
              <a:t>District participation requires District effort</a:t>
            </a:r>
          </a:p>
        </p:txBody>
      </p:sp>
    </p:spTree>
    <p:extLst>
      <p:ext uri="{BB962C8B-B14F-4D97-AF65-F5344CB8AC3E}">
        <p14:creationId xmlns:p14="http://schemas.microsoft.com/office/powerpoint/2010/main" val="82993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26" y="2178294"/>
            <a:ext cx="10515600" cy="1325563"/>
          </a:xfrm>
        </p:spPr>
        <p:txBody>
          <a:bodyPr/>
          <a:lstStyle/>
          <a:p>
            <a:pPr algn="ctr"/>
            <a:r>
              <a:rPr lang="en-US" b="1" dirty="0" err="1"/>
              <a:t>MSBA</a:t>
            </a:r>
            <a:r>
              <a:rPr lang="en-US" b="1" dirty="0"/>
              <a:t> Process from Feasibility Study to Project Funding Agreement Schematic Design</a:t>
            </a:r>
          </a:p>
        </p:txBody>
      </p:sp>
    </p:spTree>
    <p:extLst>
      <p:ext uri="{BB962C8B-B14F-4D97-AF65-F5344CB8AC3E}">
        <p14:creationId xmlns:p14="http://schemas.microsoft.com/office/powerpoint/2010/main" val="91277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41514"/>
            <a:ext cx="12096750" cy="691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30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839788" y="1664678"/>
            <a:ext cx="5850181" cy="2977660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dirty="0"/>
              <a:t>School Building Committee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dirty="0"/>
              <a:t>Owner’s Project Manager (</a:t>
            </a:r>
            <a:r>
              <a:rPr lang="en-US" sz="2800" b="0" dirty="0" err="1"/>
              <a:t>OPM</a:t>
            </a:r>
            <a:r>
              <a:rPr lang="en-US" sz="2800" b="0" dirty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dirty="0"/>
              <a:t>Architect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dirty="0" err="1"/>
              <a:t>MSBA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6092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 Feasibility Study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840767"/>
            <a:ext cx="9898550" cy="368458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3.1</a:t>
            </a:r>
            <a:r>
              <a:rPr lang="en-US" dirty="0"/>
              <a:t> Preliminary Design Program (POP)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3.2</a:t>
            </a:r>
            <a:r>
              <a:rPr lang="en-US" dirty="0"/>
              <a:t> </a:t>
            </a:r>
            <a:r>
              <a:rPr lang="en-US" dirty="0" err="1"/>
              <a:t>MSBA</a:t>
            </a:r>
            <a:r>
              <a:rPr lang="en-US" dirty="0"/>
              <a:t> review (approval) of Preliminary Design program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3.3</a:t>
            </a:r>
            <a:r>
              <a:rPr lang="en-US" dirty="0"/>
              <a:t> Preferred Schematic Report (</a:t>
            </a:r>
            <a:r>
              <a:rPr lang="en-US" dirty="0" err="1"/>
              <a:t>PSR</a:t>
            </a:r>
            <a:r>
              <a:rPr lang="en-US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3.4</a:t>
            </a:r>
            <a:r>
              <a:rPr lang="en-US" dirty="0"/>
              <a:t> </a:t>
            </a:r>
            <a:r>
              <a:rPr lang="en-US" dirty="0" err="1"/>
              <a:t>MSBA</a:t>
            </a:r>
            <a:r>
              <a:rPr lang="en-US" dirty="0"/>
              <a:t> staff and Board Approval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06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 Schematic Design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766277"/>
            <a:ext cx="9851658" cy="442338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DESE approval</a:t>
            </a:r>
          </a:p>
          <a:p>
            <a:pPr>
              <a:lnSpc>
                <a:spcPct val="150000"/>
              </a:lnSpc>
            </a:pPr>
            <a:r>
              <a:rPr lang="en-US" dirty="0"/>
              <a:t>Construction delivery method</a:t>
            </a:r>
          </a:p>
          <a:p>
            <a:pPr>
              <a:lnSpc>
                <a:spcPct val="150000"/>
              </a:lnSpc>
            </a:pPr>
            <a:r>
              <a:rPr lang="en-US" dirty="0"/>
              <a:t>Schematic Design document</a:t>
            </a:r>
          </a:p>
          <a:p>
            <a:pPr>
              <a:lnSpc>
                <a:spcPct val="150000"/>
              </a:lnSpc>
            </a:pPr>
            <a:r>
              <a:rPr lang="en-US" dirty="0"/>
              <a:t>Total project budget Form </a:t>
            </a:r>
          </a:p>
          <a:p>
            <a:pPr>
              <a:lnSpc>
                <a:spcPct val="150000"/>
              </a:lnSpc>
            </a:pPr>
            <a:r>
              <a:rPr lang="en-US" dirty="0"/>
              <a:t>Project Scope and Budget review with </a:t>
            </a:r>
            <a:r>
              <a:rPr lang="en-US" dirty="0" err="1"/>
              <a:t>MSBA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MSBA</a:t>
            </a:r>
            <a:r>
              <a:rPr lang="en-US" dirty="0"/>
              <a:t> board approval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22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5  Project Funding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9328" y="2775317"/>
            <a:ext cx="6936520" cy="823912"/>
          </a:xfrm>
        </p:spPr>
        <p:txBody>
          <a:bodyPr>
            <a:noAutofit/>
          </a:bodyPr>
          <a:lstStyle/>
          <a:p>
            <a:r>
              <a:rPr lang="en-US" sz="2800" dirty="0"/>
              <a:t>Town approval of Project Funding agreement</a:t>
            </a:r>
          </a:p>
        </p:txBody>
      </p:sp>
    </p:spTree>
    <p:extLst>
      <p:ext uri="{BB962C8B-B14F-4D97-AF65-F5344CB8AC3E}">
        <p14:creationId xmlns:p14="http://schemas.microsoft.com/office/powerpoint/2010/main" val="244915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464</Words>
  <Application>Microsoft Office PowerPoint</Application>
  <PresentationFormat>Custom</PresentationFormat>
  <Paragraphs>130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CM at Risk v. Design-Bid-Build</vt:lpstr>
      <vt:lpstr>Overview </vt:lpstr>
      <vt:lpstr>PowerPoint Presentation</vt:lpstr>
      <vt:lpstr>CM at Risk</vt:lpstr>
      <vt:lpstr>OIG Approval</vt:lpstr>
      <vt:lpstr>CMR Selection Process</vt:lpstr>
      <vt:lpstr>PowerPoint Presentation</vt:lpstr>
      <vt:lpstr>MSBA Process from Feasibility Study to Project Funding Agreement Schematic Design</vt:lpstr>
      <vt:lpstr>PowerPoint Presentation</vt:lpstr>
      <vt:lpstr>Participants</vt:lpstr>
      <vt:lpstr>Module 3 Feasibility Study</vt:lpstr>
      <vt:lpstr>Module 4 Schematic Design</vt:lpstr>
      <vt:lpstr>Module 5  Project Funding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 at Risk v. Design-Bid-Build</dc:title>
  <dc:creator>Thuma, Richard</dc:creator>
  <cp:lastModifiedBy>Carol Brodeur</cp:lastModifiedBy>
  <cp:revision>22</cp:revision>
  <dcterms:created xsi:type="dcterms:W3CDTF">2016-11-30T13:32:41Z</dcterms:created>
  <dcterms:modified xsi:type="dcterms:W3CDTF">2016-12-02T14:01:51Z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-1210777578</vt:i4>
  </property>
  <property fmtid="{D5CDD505-2E9C-101B-9397-08002B2CF9AE}" pid="4" name="_EmailSubject">
    <vt:lpwstr>Updated presentation with HMFH slides added</vt:lpwstr>
  </property>
  <property fmtid="{D5CDD505-2E9C-101B-9397-08002B2CF9AE}" pid="5" name="_AuthorEmail">
    <vt:lpwstr>RThuma@bhplus.com</vt:lpwstr>
  </property>
  <property fmtid="{D5CDD505-2E9C-101B-9397-08002B2CF9AE}" pid="6" name="_AuthorEmailDisplayName">
    <vt:lpwstr>Thuma, Richard</vt:lpwstr>
  </property>
</Properties>
</file>