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63" r:id="rId3"/>
    <p:sldId id="262" r:id="rId4"/>
    <p:sldId id="265" r:id="rId5"/>
    <p:sldId id="266" r:id="rId6"/>
    <p:sldId id="267" r:id="rId7"/>
    <p:sldId id="271" r:id="rId8"/>
    <p:sldId id="272" r:id="rId9"/>
    <p:sldId id="273" r:id="rId10"/>
    <p:sldId id="274" r:id="rId11"/>
    <p:sldId id="275" r:id="rId12"/>
    <p:sldId id="269" r:id="rId13"/>
    <p:sldId id="270" r:id="rId14"/>
    <p:sldId id="276" r:id="rId15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1" d="100"/>
          <a:sy n="141" d="100"/>
        </p:scale>
        <p:origin x="-77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0BD99C-82E0-8B4E-81B2-D5AD38A83C9B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5D3CFD-D79C-E54A-A05F-AE4D1E6E9A42}">
      <dgm:prSet/>
      <dgm:spPr/>
      <dgm:t>
        <a:bodyPr/>
        <a:lstStyle/>
        <a:p>
          <a:pPr rtl="0"/>
          <a:r>
            <a:rPr lang="en-US" b="1" dirty="0" smtClean="0"/>
            <a:t>Capacity</a:t>
          </a:r>
          <a:endParaRPr lang="en-US" dirty="0"/>
        </a:p>
      </dgm:t>
    </dgm:pt>
    <dgm:pt modelId="{B2444502-6DE8-B649-BF27-2DBDDA3A4331}" type="parTrans" cxnId="{4BD4A0A9-C017-8E4B-AB9D-0A41EFFAAF32}">
      <dgm:prSet/>
      <dgm:spPr/>
      <dgm:t>
        <a:bodyPr/>
        <a:lstStyle/>
        <a:p>
          <a:endParaRPr lang="en-US"/>
        </a:p>
      </dgm:t>
    </dgm:pt>
    <dgm:pt modelId="{66792E55-C6CD-024E-87F4-AE5D170BB3EB}" type="sibTrans" cxnId="{4BD4A0A9-C017-8E4B-AB9D-0A41EFFAAF32}">
      <dgm:prSet/>
      <dgm:spPr/>
      <dgm:t>
        <a:bodyPr/>
        <a:lstStyle/>
        <a:p>
          <a:endParaRPr lang="en-US"/>
        </a:p>
      </dgm:t>
    </dgm:pt>
    <dgm:pt modelId="{4153A394-8E21-194F-9DE6-3DCE9DBCD924}">
      <dgm:prSet/>
      <dgm:spPr/>
      <dgm:t>
        <a:bodyPr/>
        <a:lstStyle/>
        <a:p>
          <a:pPr rtl="0"/>
          <a:r>
            <a:rPr lang="en-US" b="1" dirty="0" smtClean="0"/>
            <a:t>Growth</a:t>
          </a:r>
          <a:endParaRPr lang="en-US" dirty="0"/>
        </a:p>
      </dgm:t>
    </dgm:pt>
    <dgm:pt modelId="{8DB62694-0441-A245-A33E-BFC3FA16AEFE}" type="parTrans" cxnId="{5AAEAAFE-F705-474C-8A08-5B85D3FA7449}">
      <dgm:prSet/>
      <dgm:spPr/>
      <dgm:t>
        <a:bodyPr/>
        <a:lstStyle/>
        <a:p>
          <a:endParaRPr lang="en-US"/>
        </a:p>
      </dgm:t>
    </dgm:pt>
    <dgm:pt modelId="{59909F88-BB3A-8546-926E-9280A3E9B480}" type="sibTrans" cxnId="{5AAEAAFE-F705-474C-8A08-5B85D3FA7449}">
      <dgm:prSet/>
      <dgm:spPr/>
      <dgm:t>
        <a:bodyPr/>
        <a:lstStyle/>
        <a:p>
          <a:endParaRPr lang="en-US"/>
        </a:p>
      </dgm:t>
    </dgm:pt>
    <dgm:pt modelId="{8A128832-E73C-5347-AAB3-BB6E89C9845E}">
      <dgm:prSet/>
      <dgm:spPr/>
      <dgm:t>
        <a:bodyPr/>
        <a:lstStyle/>
        <a:p>
          <a:pPr rtl="0"/>
          <a:r>
            <a:rPr lang="en-US" b="1" dirty="0" smtClean="0"/>
            <a:t>Balance</a:t>
          </a:r>
          <a:endParaRPr lang="en-US" dirty="0"/>
        </a:p>
      </dgm:t>
    </dgm:pt>
    <dgm:pt modelId="{A3E0EB09-9BC7-9D48-A937-0ACA0F76C7F3}" type="parTrans" cxnId="{22D475B8-FCF7-CC44-817B-C8C0A758B3D6}">
      <dgm:prSet/>
      <dgm:spPr/>
      <dgm:t>
        <a:bodyPr/>
        <a:lstStyle/>
        <a:p>
          <a:endParaRPr lang="en-US"/>
        </a:p>
      </dgm:t>
    </dgm:pt>
    <dgm:pt modelId="{359E9713-8863-724C-B265-5EDE2D9A1EA9}" type="sibTrans" cxnId="{22D475B8-FCF7-CC44-817B-C8C0A758B3D6}">
      <dgm:prSet/>
      <dgm:spPr/>
      <dgm:t>
        <a:bodyPr/>
        <a:lstStyle/>
        <a:p>
          <a:endParaRPr lang="en-US"/>
        </a:p>
      </dgm:t>
    </dgm:pt>
    <dgm:pt modelId="{E7EE113D-C6D4-074B-BB92-85E1D10EEA3E}" type="pres">
      <dgm:prSet presAssocID="{9A0BD99C-82E0-8B4E-81B2-D5AD38A83C9B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6367B3-4519-C048-8D88-79DED86D28C8}" type="pres">
      <dgm:prSet presAssocID="{9A0BD99C-82E0-8B4E-81B2-D5AD38A83C9B}" presName="arrow" presStyleLbl="bgShp" presStyleIdx="0" presStyleCnt="1" custLinFactNeighborX="6328" custLinFactNeighborY="245"/>
      <dgm:spPr/>
    </dgm:pt>
    <dgm:pt modelId="{7746AE2B-32A3-0549-9885-0110073FEF13}" type="pres">
      <dgm:prSet presAssocID="{9A0BD99C-82E0-8B4E-81B2-D5AD38A83C9B}" presName="linearProcess" presStyleCnt="0"/>
      <dgm:spPr/>
    </dgm:pt>
    <dgm:pt modelId="{9A6ED768-57F3-1A47-A8BD-6B274C38D191}" type="pres">
      <dgm:prSet presAssocID="{4C5D3CFD-D79C-E54A-A05F-AE4D1E6E9A4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A4D395-CE22-F341-B4E6-C04A743B42C8}" type="pres">
      <dgm:prSet presAssocID="{66792E55-C6CD-024E-87F4-AE5D170BB3EB}" presName="sibTrans" presStyleCnt="0"/>
      <dgm:spPr/>
    </dgm:pt>
    <dgm:pt modelId="{B3EDB15C-14CD-7B42-BD4A-F66F2AFF4427}" type="pres">
      <dgm:prSet presAssocID="{4153A394-8E21-194F-9DE6-3DCE9DBCD924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33FB80-F850-BA4F-A6F4-9D55DC3F41DB}" type="pres">
      <dgm:prSet presAssocID="{59909F88-BB3A-8546-926E-9280A3E9B480}" presName="sibTrans" presStyleCnt="0"/>
      <dgm:spPr/>
    </dgm:pt>
    <dgm:pt modelId="{FE5246EE-2A3C-C24E-9CF0-150F5DB8C1AE}" type="pres">
      <dgm:prSet presAssocID="{8A128832-E73C-5347-AAB3-BB6E89C9845E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6AFEF0-0D85-7243-8C4D-EE424F9AB646}" type="presOf" srcId="{8A128832-E73C-5347-AAB3-BB6E89C9845E}" destId="{FE5246EE-2A3C-C24E-9CF0-150F5DB8C1AE}" srcOrd="0" destOrd="0" presId="urn:microsoft.com/office/officeart/2005/8/layout/hProcess9"/>
    <dgm:cxn modelId="{9BCF57FD-60F4-F640-AEF2-F46A0DBB4419}" type="presOf" srcId="{9A0BD99C-82E0-8B4E-81B2-D5AD38A83C9B}" destId="{E7EE113D-C6D4-074B-BB92-85E1D10EEA3E}" srcOrd="0" destOrd="0" presId="urn:microsoft.com/office/officeart/2005/8/layout/hProcess9"/>
    <dgm:cxn modelId="{FF8DB67A-22BA-EE41-AFE6-FA272CDDB974}" type="presOf" srcId="{4C5D3CFD-D79C-E54A-A05F-AE4D1E6E9A42}" destId="{9A6ED768-57F3-1A47-A8BD-6B274C38D191}" srcOrd="0" destOrd="0" presId="urn:microsoft.com/office/officeart/2005/8/layout/hProcess9"/>
    <dgm:cxn modelId="{91C0DA9D-8910-EF4A-B769-820F91A2EA7D}" type="presOf" srcId="{4153A394-8E21-194F-9DE6-3DCE9DBCD924}" destId="{B3EDB15C-14CD-7B42-BD4A-F66F2AFF4427}" srcOrd="0" destOrd="0" presId="urn:microsoft.com/office/officeart/2005/8/layout/hProcess9"/>
    <dgm:cxn modelId="{22D475B8-FCF7-CC44-817B-C8C0A758B3D6}" srcId="{9A0BD99C-82E0-8B4E-81B2-D5AD38A83C9B}" destId="{8A128832-E73C-5347-AAB3-BB6E89C9845E}" srcOrd="2" destOrd="0" parTransId="{A3E0EB09-9BC7-9D48-A937-0ACA0F76C7F3}" sibTransId="{359E9713-8863-724C-B265-5EDE2D9A1EA9}"/>
    <dgm:cxn modelId="{5AAEAAFE-F705-474C-8A08-5B85D3FA7449}" srcId="{9A0BD99C-82E0-8B4E-81B2-D5AD38A83C9B}" destId="{4153A394-8E21-194F-9DE6-3DCE9DBCD924}" srcOrd="1" destOrd="0" parTransId="{8DB62694-0441-A245-A33E-BFC3FA16AEFE}" sibTransId="{59909F88-BB3A-8546-926E-9280A3E9B480}"/>
    <dgm:cxn modelId="{4BD4A0A9-C017-8E4B-AB9D-0A41EFFAAF32}" srcId="{9A0BD99C-82E0-8B4E-81B2-D5AD38A83C9B}" destId="{4C5D3CFD-D79C-E54A-A05F-AE4D1E6E9A42}" srcOrd="0" destOrd="0" parTransId="{B2444502-6DE8-B649-BF27-2DBDDA3A4331}" sibTransId="{66792E55-C6CD-024E-87F4-AE5D170BB3EB}"/>
    <dgm:cxn modelId="{E093B1AB-3D54-F043-97FB-97630047C3EC}" type="presParOf" srcId="{E7EE113D-C6D4-074B-BB92-85E1D10EEA3E}" destId="{9B6367B3-4519-C048-8D88-79DED86D28C8}" srcOrd="0" destOrd="0" presId="urn:microsoft.com/office/officeart/2005/8/layout/hProcess9"/>
    <dgm:cxn modelId="{F8647B50-4FA9-1A43-B956-D49F2F4F6749}" type="presParOf" srcId="{E7EE113D-C6D4-074B-BB92-85E1D10EEA3E}" destId="{7746AE2B-32A3-0549-9885-0110073FEF13}" srcOrd="1" destOrd="0" presId="urn:microsoft.com/office/officeart/2005/8/layout/hProcess9"/>
    <dgm:cxn modelId="{E5485DFE-B938-C340-8364-984EAE14DB57}" type="presParOf" srcId="{7746AE2B-32A3-0549-9885-0110073FEF13}" destId="{9A6ED768-57F3-1A47-A8BD-6B274C38D191}" srcOrd="0" destOrd="0" presId="urn:microsoft.com/office/officeart/2005/8/layout/hProcess9"/>
    <dgm:cxn modelId="{FE4AB498-FC99-5045-9AEF-BA9D28036C34}" type="presParOf" srcId="{7746AE2B-32A3-0549-9885-0110073FEF13}" destId="{69A4D395-CE22-F341-B4E6-C04A743B42C8}" srcOrd="1" destOrd="0" presId="urn:microsoft.com/office/officeart/2005/8/layout/hProcess9"/>
    <dgm:cxn modelId="{9EC10137-1F55-2549-B661-0AE141575FD1}" type="presParOf" srcId="{7746AE2B-32A3-0549-9885-0110073FEF13}" destId="{B3EDB15C-14CD-7B42-BD4A-F66F2AFF4427}" srcOrd="2" destOrd="0" presId="urn:microsoft.com/office/officeart/2005/8/layout/hProcess9"/>
    <dgm:cxn modelId="{08A0CC14-2680-7C4D-9310-3DB607172098}" type="presParOf" srcId="{7746AE2B-32A3-0549-9885-0110073FEF13}" destId="{E133FB80-F850-BA4F-A6F4-9D55DC3F41DB}" srcOrd="3" destOrd="0" presId="urn:microsoft.com/office/officeart/2005/8/layout/hProcess9"/>
    <dgm:cxn modelId="{0346B642-1F0E-0A47-80C0-7AEC34C331E9}" type="presParOf" srcId="{7746AE2B-32A3-0549-9885-0110073FEF13}" destId="{FE5246EE-2A3C-C24E-9CF0-150F5DB8C1A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367B3-4519-C048-8D88-79DED86D28C8}">
      <dsp:nvSpPr>
        <dsp:cNvPr id="0" name=""/>
        <dsp:cNvSpPr/>
      </dsp:nvSpPr>
      <dsp:spPr>
        <a:xfrm>
          <a:off x="1079501" y="0"/>
          <a:ext cx="7124700" cy="51736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A6ED768-57F3-1A47-A8BD-6B274C38D191}">
      <dsp:nvSpPr>
        <dsp:cNvPr id="0" name=""/>
        <dsp:cNvSpPr/>
      </dsp:nvSpPr>
      <dsp:spPr>
        <a:xfrm>
          <a:off x="4003" y="1552098"/>
          <a:ext cx="2600062" cy="20694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Capacity</a:t>
          </a:r>
          <a:endParaRPr lang="en-US" sz="4500" kern="1200" dirty="0"/>
        </a:p>
      </dsp:txBody>
      <dsp:txXfrm>
        <a:off x="105026" y="1653121"/>
        <a:ext cx="2398016" cy="1867419"/>
      </dsp:txXfrm>
    </dsp:sp>
    <dsp:sp modelId="{B3EDB15C-14CD-7B42-BD4A-F66F2AFF4427}">
      <dsp:nvSpPr>
        <dsp:cNvPr id="0" name=""/>
        <dsp:cNvSpPr/>
      </dsp:nvSpPr>
      <dsp:spPr>
        <a:xfrm>
          <a:off x="2890968" y="1552098"/>
          <a:ext cx="2600062" cy="20694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Growth</a:t>
          </a:r>
          <a:endParaRPr lang="en-US" sz="4500" kern="1200" dirty="0"/>
        </a:p>
      </dsp:txBody>
      <dsp:txXfrm>
        <a:off x="2991991" y="1653121"/>
        <a:ext cx="2398016" cy="1867419"/>
      </dsp:txXfrm>
    </dsp:sp>
    <dsp:sp modelId="{FE5246EE-2A3C-C24E-9CF0-150F5DB8C1AE}">
      <dsp:nvSpPr>
        <dsp:cNvPr id="0" name=""/>
        <dsp:cNvSpPr/>
      </dsp:nvSpPr>
      <dsp:spPr>
        <a:xfrm>
          <a:off x="5777934" y="1552098"/>
          <a:ext cx="2600062" cy="20694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Balance</a:t>
          </a:r>
          <a:endParaRPr lang="en-US" sz="4500" kern="1200" dirty="0"/>
        </a:p>
      </dsp:txBody>
      <dsp:txXfrm>
        <a:off x="5878957" y="1653121"/>
        <a:ext cx="2398016" cy="18674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62CE6-6DE1-CF4C-8F46-7F6BF7E294EE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16778-BB6D-2A4F-BBBA-312DC6331E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785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E74D-C03C-4003-BF25-72EE29677E3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3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9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45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92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11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56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96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04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2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2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1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77AF5-F20C-426F-83C6-618E0D554B4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1B5C3-790F-43EB-9D3B-B5C859F6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3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04902"/>
            <a:ext cx="7772400" cy="1676399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Why the </a:t>
            </a:r>
            <a:r>
              <a:rPr lang="en-US" sz="5400" b="1" dirty="0"/>
              <a:t>B</a:t>
            </a:r>
            <a:r>
              <a:rPr lang="en-US" sz="5400" b="1" dirty="0" smtClean="0"/>
              <a:t>ethany </a:t>
            </a:r>
            <a:r>
              <a:rPr lang="en-US" sz="5400" b="1" dirty="0"/>
              <a:t>P</a:t>
            </a:r>
            <a:r>
              <a:rPr lang="en-US" sz="5400" b="1" dirty="0" smtClean="0"/>
              <a:t>roperty is Critical to the Future of </a:t>
            </a:r>
            <a:r>
              <a:rPr lang="en-US" sz="5400" b="1" dirty="0"/>
              <a:t>F</a:t>
            </a:r>
            <a:r>
              <a:rPr lang="en-US" sz="5400" b="1" dirty="0" smtClean="0"/>
              <a:t>ramingham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19500"/>
            <a:ext cx="6629400" cy="2019300"/>
          </a:xfrm>
        </p:spPr>
        <p:txBody>
          <a:bodyPr/>
          <a:lstStyle/>
          <a:p>
            <a:endParaRPr lang="en-US" b="1" dirty="0"/>
          </a:p>
        </p:txBody>
      </p:sp>
      <p:pic>
        <p:nvPicPr>
          <p:cNvPr id="5" name="Picture 4" descr="C:\Users\ftiano\AppData\Local\Temp\FRSchoolSeal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38500"/>
            <a:ext cx="2590800" cy="236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5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1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/>
              <a:t>“The story of Framingham is the story of America.” </a:t>
            </a:r>
          </a:p>
          <a:p>
            <a:pPr marL="0" indent="0" algn="r">
              <a:buNone/>
            </a:pPr>
            <a:endParaRPr lang="en-US" sz="4000" u="sng" dirty="0"/>
          </a:p>
          <a:p>
            <a:pPr marL="0" indent="0" algn="r">
              <a:buNone/>
            </a:pPr>
            <a:endParaRPr lang="en-US" sz="2000" u="sng" dirty="0" smtClean="0"/>
          </a:p>
          <a:p>
            <a:pPr marL="0" indent="0" algn="r">
              <a:buNone/>
            </a:pPr>
            <a:endParaRPr lang="en-US" sz="2000" u="sng" dirty="0"/>
          </a:p>
          <a:p>
            <a:pPr marL="0" indent="0" algn="r">
              <a:buNone/>
            </a:pPr>
            <a:r>
              <a:rPr lang="en-US" sz="2000" u="sng" dirty="0" smtClean="0"/>
              <a:t>Framingham An American Town</a:t>
            </a:r>
            <a:r>
              <a:rPr lang="en-US" sz="2000" dirty="0" smtClean="0"/>
              <a:t> </a:t>
            </a:r>
          </a:p>
          <a:p>
            <a:pPr marL="0" indent="0" algn="r">
              <a:buNone/>
            </a:pPr>
            <a:r>
              <a:rPr lang="en-US" sz="2000" dirty="0" smtClean="0"/>
              <a:t>by Stephen W. Herring</a:t>
            </a:r>
            <a:endParaRPr lang="en-US" sz="2000" u="sng" dirty="0"/>
          </a:p>
        </p:txBody>
      </p:sp>
      <p:pic>
        <p:nvPicPr>
          <p:cNvPr id="4" name="Picture 3" descr="61fXk1+OZPL._SL500_SX257_BO1,204,203,200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71700"/>
            <a:ext cx="3200400" cy="25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9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Autofit/>
          </a:bodyPr>
          <a:lstStyle/>
          <a:p>
            <a:r>
              <a:rPr lang="en-US" sz="7200" b="1" dirty="0" smtClean="0"/>
              <a:t>The Need</a:t>
            </a:r>
            <a:endParaRPr lang="en-US" sz="7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31181"/>
              </p:ext>
            </p:extLst>
          </p:nvPr>
        </p:nvGraphicFramePr>
        <p:xfrm>
          <a:off x="444500" y="711200"/>
          <a:ext cx="8382000" cy="5173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23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541930"/>
              </p:ext>
            </p:extLst>
          </p:nvPr>
        </p:nvGraphicFramePr>
        <p:xfrm>
          <a:off x="76205" y="2171701"/>
          <a:ext cx="8915393" cy="2514598"/>
        </p:xfrm>
        <a:graphic>
          <a:graphicData uri="http://schemas.openxmlformats.org/drawingml/2006/table">
            <a:tbl>
              <a:tblPr/>
              <a:tblGrid>
                <a:gridCol w="1348546"/>
                <a:gridCol w="524435"/>
                <a:gridCol w="524435"/>
                <a:gridCol w="449516"/>
                <a:gridCol w="524435"/>
                <a:gridCol w="524435"/>
                <a:gridCol w="524435"/>
                <a:gridCol w="524435"/>
                <a:gridCol w="449516"/>
                <a:gridCol w="449516"/>
                <a:gridCol w="449516"/>
                <a:gridCol w="524435"/>
                <a:gridCol w="524435"/>
                <a:gridCol w="449516"/>
                <a:gridCol w="449516"/>
                <a:gridCol w="674271"/>
              </a:tblGrid>
              <a:tr h="690574">
                <a:tc>
                  <a:txBody>
                    <a:bodyPr/>
                    <a:lstStyle/>
                    <a:p>
                      <a:pPr algn="ctr" fontAlgn="b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K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3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October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2014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8153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80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October 2015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259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742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763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770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757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746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698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560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555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494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531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495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8478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80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 106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17 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 </a:t>
                      </a:r>
                      <a:r>
                        <a:rPr lang="en-US" sz="1600" b="1" dirty="0" smtClean="0">
                          <a:solidFill>
                            <a:srgbClr val="C0504D"/>
                          </a:solidFill>
                        </a:rPr>
                        <a:t>(2</a:t>
                      </a:r>
                      <a:r>
                        <a:rPr lang="en-US" sz="1600" b="1" dirty="0" smtClean="0">
                          <a:solidFill>
                            <a:schemeClr val="accent2"/>
                          </a:solidFill>
                        </a:rPr>
                        <a:t>2)</a:t>
                      </a:r>
                      <a:endParaRPr lang="en-US" sz="1600" b="1" dirty="0">
                        <a:solidFill>
                          <a:schemeClr val="accent2"/>
                        </a:solidFill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15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42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43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37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10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504D"/>
                          </a:solidFill>
                        </a:rPr>
                        <a:t>(5)</a:t>
                      </a:r>
                      <a:endParaRPr lang="en-US" sz="1600" b="1" dirty="0">
                        <a:solidFill>
                          <a:srgbClr val="C0504D"/>
                        </a:solidFill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55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504D"/>
                          </a:solidFill>
                        </a:rPr>
                        <a:t>(31)</a:t>
                      </a:r>
                      <a:endParaRPr lang="en-US" sz="1600" b="1" dirty="0">
                        <a:solidFill>
                          <a:srgbClr val="C0504D"/>
                        </a:solidFill>
                      </a:endParaRPr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34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21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325</a:t>
                      </a:r>
                      <a:endParaRPr lang="en-US" sz="1600" b="1" dirty="0"/>
                    </a:p>
                  </a:txBody>
                  <a:tcPr marL="5063" marR="5063" marT="42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0" y="48895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K-12= 219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9900" y="5334001"/>
            <a:ext cx="4597883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i="1" dirty="0" smtClean="0"/>
              <a:t>October 1 DESE Reports-Revised January, 2016</a:t>
            </a:r>
            <a:endParaRPr lang="en-US" i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876301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October 2014 and 2015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October Report </a:t>
            </a:r>
            <a:r>
              <a:rPr lang="en-US" b="1" dirty="0"/>
              <a:t>Comparisons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B</a:t>
            </a:r>
            <a:r>
              <a:rPr lang="en-US" b="1" dirty="0" smtClean="0"/>
              <a:t>y </a:t>
            </a:r>
            <a:r>
              <a:rPr lang="en-US" b="1" dirty="0"/>
              <a:t>Grade Level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66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Continued Growth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24300"/>
          </a:xfrm>
          <a:ln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October 1 to January 25= </a:t>
            </a:r>
            <a:r>
              <a:rPr lang="en-US" sz="4000" b="1" dirty="0" smtClean="0"/>
              <a:t>100 additional </a:t>
            </a:r>
            <a:r>
              <a:rPr lang="en-US" sz="4000" b="1" dirty="0" smtClean="0">
                <a:solidFill>
                  <a:srgbClr val="000000"/>
                </a:solidFill>
              </a:rPr>
              <a:t>K-12 students </a:t>
            </a:r>
          </a:p>
          <a:p>
            <a:pPr marL="0" indent="0">
              <a:buNone/>
            </a:pPr>
            <a:endParaRPr lang="en-US" sz="4000" b="1" dirty="0" smtClean="0">
              <a:solidFill>
                <a:srgbClr val="000000"/>
              </a:solidFill>
            </a:endParaRPr>
          </a:p>
          <a:p>
            <a:r>
              <a:rPr lang="en-US" sz="4000" dirty="0"/>
              <a:t>T</a:t>
            </a:r>
            <a:r>
              <a:rPr lang="en-US" sz="4000" dirty="0" smtClean="0"/>
              <a:t>otal net gain = </a:t>
            </a:r>
            <a:r>
              <a:rPr lang="en-US" sz="4000" b="1" dirty="0" smtClean="0"/>
              <a:t>319 new K-12 </a:t>
            </a:r>
            <a:r>
              <a:rPr lang="en-US" sz="4000" b="1" dirty="0"/>
              <a:t>s</a:t>
            </a:r>
            <a:r>
              <a:rPr lang="en-US" sz="4000" b="1" dirty="0" smtClean="0"/>
              <a:t>tudents</a:t>
            </a:r>
          </a:p>
          <a:p>
            <a:pPr marL="0" indent="0">
              <a:buNone/>
            </a:pPr>
            <a:endParaRPr lang="en-US" sz="4000" b="1" dirty="0" smtClean="0"/>
          </a:p>
          <a:p>
            <a:r>
              <a:rPr lang="en-US" sz="4000" dirty="0" smtClean="0"/>
              <a:t>Registrations continue on a daily basis</a:t>
            </a:r>
          </a:p>
        </p:txBody>
      </p:sp>
    </p:spTree>
    <p:extLst>
      <p:ext uri="{BB962C8B-B14F-4D97-AF65-F5344CB8AC3E}">
        <p14:creationId xmlns:p14="http://schemas.microsoft.com/office/powerpoint/2010/main" val="29248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54462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How Framingham Has Evolved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6300"/>
            <a:ext cx="8229600" cy="52498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C:\Users\ftiano\AppData\Local\Temp\FRSchoolSeal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543300"/>
            <a:ext cx="2667000" cy="205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90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Slide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6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Slide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96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Slide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57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Slide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39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Slide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03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Students living within 1 mile boundary of 85 Bethany Rd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1101"/>
            <a:ext cx="8686800" cy="45339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600" i="1" dirty="0" smtClean="0"/>
              <a:t>BARBIERI </a:t>
            </a:r>
            <a:r>
              <a:rPr lang="en-US" sz="2600" i="1" dirty="0"/>
              <a:t>SCHOOL </a:t>
            </a:r>
            <a:r>
              <a:rPr lang="en-US" sz="2600" i="1" dirty="0" smtClean="0"/>
              <a:t>– </a:t>
            </a:r>
            <a:r>
              <a:rPr lang="en-US" sz="2600" i="1" dirty="0"/>
              <a:t>163 STUDENTS</a:t>
            </a:r>
          </a:p>
          <a:p>
            <a:pPr marL="0" indent="0" algn="ctr">
              <a:buNone/>
            </a:pPr>
            <a:r>
              <a:rPr lang="en-US" sz="2600" i="1" dirty="0"/>
              <a:t>BROPHY SCHOOL – 84 STUDENTS</a:t>
            </a:r>
          </a:p>
          <a:p>
            <a:pPr marL="0" indent="0" algn="ctr">
              <a:buNone/>
            </a:pPr>
            <a:r>
              <a:rPr lang="en-US" sz="2600" i="1" dirty="0"/>
              <a:t>DUNNING SCHOOL – 34 STUDENTS</a:t>
            </a:r>
          </a:p>
          <a:p>
            <a:pPr marL="0" indent="0" algn="ctr">
              <a:buNone/>
            </a:pPr>
            <a:r>
              <a:rPr lang="en-US" sz="2600" i="1" dirty="0" smtClean="0"/>
              <a:t>HEMENWAY </a:t>
            </a:r>
            <a:r>
              <a:rPr lang="en-US" sz="2600" i="1" dirty="0"/>
              <a:t>SCHOOL – 30 STUDENTS</a:t>
            </a:r>
          </a:p>
          <a:p>
            <a:pPr marL="0" indent="0" algn="ctr">
              <a:buNone/>
            </a:pPr>
            <a:r>
              <a:rPr lang="en-US" sz="2600" i="1" dirty="0"/>
              <a:t>KING SCHOOL – 21 STUDENTS</a:t>
            </a:r>
          </a:p>
          <a:p>
            <a:pPr marL="0" indent="0" algn="ctr">
              <a:buNone/>
            </a:pPr>
            <a:r>
              <a:rPr lang="en-US" sz="2600" i="1" dirty="0" smtClean="0"/>
              <a:t>McCARTHY </a:t>
            </a:r>
            <a:r>
              <a:rPr lang="en-US" sz="2600" i="1" dirty="0"/>
              <a:t>SCHOOL – 118 STUDENTS</a:t>
            </a:r>
          </a:p>
          <a:p>
            <a:pPr marL="0" indent="0" algn="ctr">
              <a:buNone/>
            </a:pPr>
            <a:r>
              <a:rPr lang="en-US" sz="2600" i="1" dirty="0"/>
              <a:t>POTTER </a:t>
            </a:r>
            <a:r>
              <a:rPr lang="en-US" sz="2600" i="1" dirty="0" smtClean="0"/>
              <a:t>ROAD </a:t>
            </a:r>
            <a:r>
              <a:rPr lang="en-US" sz="2600" i="1" dirty="0"/>
              <a:t>SCHOOL – 62 STUDENTS</a:t>
            </a:r>
          </a:p>
          <a:p>
            <a:pPr marL="0" indent="0" algn="ctr">
              <a:buNone/>
            </a:pPr>
            <a:r>
              <a:rPr lang="en-US" sz="2600" i="1" dirty="0"/>
              <a:t>STAPLETON SCHOOL – 48 STUDENTS</a:t>
            </a:r>
          </a:p>
          <a:p>
            <a:pPr marL="0" indent="0" algn="ctr">
              <a:buNone/>
            </a:pPr>
            <a:r>
              <a:rPr lang="en-US" sz="2600" i="1" dirty="0" smtClean="0"/>
              <a:t>WOODROW </a:t>
            </a:r>
            <a:r>
              <a:rPr lang="en-US" sz="2600" i="1" dirty="0"/>
              <a:t>WILSON SCHOOL – 120 STUDENTS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100" i="1" dirty="0" smtClean="0"/>
              <a:t>LIVING </a:t>
            </a:r>
            <a:r>
              <a:rPr lang="en-US" sz="4100" i="1" dirty="0"/>
              <a:t>WITHIN 1 MILE OF 85 BETHANY RD </a:t>
            </a:r>
            <a:r>
              <a:rPr lang="en-US" sz="4100" i="1" dirty="0" smtClean="0"/>
              <a:t> = </a:t>
            </a:r>
            <a:r>
              <a:rPr lang="en-US" sz="4100" i="1" dirty="0"/>
              <a:t>680 </a:t>
            </a:r>
            <a:r>
              <a:rPr lang="en-US" sz="4100" i="1" dirty="0" smtClean="0"/>
              <a:t> </a:t>
            </a:r>
            <a:r>
              <a:rPr lang="en-US" sz="4100" i="1" dirty="0"/>
              <a:t>TRANSPORTED TO THESE SCHOOLS </a:t>
            </a:r>
            <a:r>
              <a:rPr lang="en-US" sz="4100" i="1" dirty="0" smtClean="0"/>
              <a:t>              = 572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100" i="1" dirty="0" smtClean="0"/>
              <a:t>NOT ASSIGNED TO A BUS                                = 108</a:t>
            </a:r>
          </a:p>
        </p:txBody>
      </p:sp>
    </p:spTree>
    <p:extLst>
      <p:ext uri="{BB962C8B-B14F-4D97-AF65-F5344CB8AC3E}">
        <p14:creationId xmlns:p14="http://schemas.microsoft.com/office/powerpoint/2010/main" val="190616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82662"/>
          </a:xfrm>
        </p:spPr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1"/>
            <a:ext cx="8229600" cy="42672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We are at current capacity in our schools</a:t>
            </a:r>
          </a:p>
          <a:p>
            <a:pPr marL="514350" indent="-514350">
              <a:buAutoNum type="arabicPeriod"/>
            </a:pPr>
            <a:r>
              <a:rPr lang="en-US" dirty="0" smtClean="0"/>
              <a:t>We are continuing to grow</a:t>
            </a:r>
          </a:p>
          <a:p>
            <a:pPr marL="514350" indent="-514350">
              <a:buAutoNum type="arabicPeriod"/>
            </a:pPr>
            <a:r>
              <a:rPr lang="en-US" dirty="0" smtClean="0"/>
              <a:t>We are out of balance</a:t>
            </a:r>
          </a:p>
          <a:p>
            <a:pPr marL="514350" indent="-514350">
              <a:buAutoNum type="arabicPeriod"/>
            </a:pPr>
            <a:r>
              <a:rPr lang="en-US" dirty="0" smtClean="0"/>
              <a:t>There are 680 students within a 1-mile radius of the Bethany site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site has been identified as a site that meets unique requirements of Chapter 30B (MA Procurement Law)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7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Road to the Future</a:t>
            </a:r>
            <a:endParaRPr lang="en-US" b="1" dirty="0"/>
          </a:p>
        </p:txBody>
      </p:sp>
      <p:pic>
        <p:nvPicPr>
          <p:cNvPr id="4" name="Content Placeholder 3" descr="Screen Shot 2015-12-15 at 4.42.37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0" r="7920"/>
          <a:stretch>
            <a:fillRect/>
          </a:stretch>
        </p:blipFill>
        <p:spPr>
          <a:xfrm>
            <a:off x="-609600" y="1562100"/>
            <a:ext cx="10418738" cy="4640263"/>
          </a:xfrm>
        </p:spPr>
      </p:pic>
    </p:spTree>
    <p:extLst>
      <p:ext uri="{BB962C8B-B14F-4D97-AF65-F5344CB8AC3E}">
        <p14:creationId xmlns:p14="http://schemas.microsoft.com/office/powerpoint/2010/main" val="174233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618</TotalTime>
  <Words>278</Words>
  <Application>Microsoft Office PowerPoint</Application>
  <PresentationFormat>On-screen Show (16:10)</PresentationFormat>
  <Paragraphs>104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Why the Bethany Property is Critical to the Future of Framingham</vt:lpstr>
      <vt:lpstr>PowerPoint Presentation</vt:lpstr>
      <vt:lpstr>The Need</vt:lpstr>
      <vt:lpstr>October 2014 and 2015  October Report Comparisons  By Grade Level </vt:lpstr>
      <vt:lpstr>Continued Growth</vt:lpstr>
      <vt:lpstr>How Framingham Has Evolved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Students living within 1 mile boundary of 85 Bethany Rd </vt:lpstr>
      <vt:lpstr>Summary</vt:lpstr>
      <vt:lpstr>The Road to the Future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Edin Dazdarevic</dc:creator>
  <cp:lastModifiedBy>Carol Brodeur</cp:lastModifiedBy>
  <cp:revision>28</cp:revision>
  <cp:lastPrinted>2015-12-15T19:21:00Z</cp:lastPrinted>
  <dcterms:created xsi:type="dcterms:W3CDTF">2012-10-03T13:18:48Z</dcterms:created>
  <dcterms:modified xsi:type="dcterms:W3CDTF">2017-11-20T17:13:49Z</dcterms:modified>
</cp:coreProperties>
</file>