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82" r:id="rId5"/>
    <p:sldId id="258" r:id="rId6"/>
    <p:sldId id="283" r:id="rId7"/>
    <p:sldId id="259" r:id="rId8"/>
    <p:sldId id="260" r:id="rId9"/>
    <p:sldId id="286" r:id="rId10"/>
    <p:sldId id="261" r:id="rId11"/>
    <p:sldId id="262" r:id="rId12"/>
    <p:sldId id="274" r:id="rId13"/>
    <p:sldId id="263" r:id="rId14"/>
    <p:sldId id="284" r:id="rId15"/>
    <p:sldId id="268" r:id="rId16"/>
    <p:sldId id="269" r:id="rId17"/>
    <p:sldId id="275" r:id="rId18"/>
    <p:sldId id="285" r:id="rId19"/>
    <p:sldId id="281" r:id="rId20"/>
    <p:sldId id="277" r:id="rId21"/>
    <p:sldId id="267" r:id="rId22"/>
    <p:sldId id="272" r:id="rId23"/>
    <p:sldId id="270" r:id="rId24"/>
    <p:sldId id="279" r:id="rId25"/>
    <p:sldId id="280" r:id="rId26"/>
    <p:sldId id="271" r:id="rId27"/>
    <p:sldId id="27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1446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thuma\Desktop\Framingham\2012-10-17%20Long%20Range%20Facilities%20Plan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thuma\Desktop\Framingham\2012-10-17%20Long%20Range%20Facilities%20Pla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92D050"/>
                </a:solidFill>
              </a:defRPr>
            </a:pPr>
            <a:r>
              <a:rPr lang="en-US">
                <a:solidFill>
                  <a:srgbClr val="92D050"/>
                </a:solidFill>
              </a:rPr>
              <a:t>Annual Capital Expenditure by School</a:t>
            </a:r>
          </a:p>
        </c:rich>
      </c:tx>
      <c:overlay val="0"/>
    </c:title>
    <c:autoTitleDeleted val="0"/>
    <c:view3D>
      <c:rotX val="30"/>
      <c:rotY val="4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'Data Summary'!$D$399</c:f>
              <c:strCache>
                <c:ptCount val="1"/>
                <c:pt idx="0">
                  <c:v>Barbieri</c:v>
                </c:pt>
              </c:strCache>
            </c:strRef>
          </c:tx>
          <c:invertIfNegative val="0"/>
          <c:cat>
            <c:numRef>
              <c:f>'Data Summary'!$E$2:$AC$2</c:f>
              <c:numCache>
                <c:formatCode>General</c:formatCode>
                <c:ptCount val="2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  <c:pt idx="19">
                  <c:v>2031</c:v>
                </c:pt>
                <c:pt idx="20">
                  <c:v>2032</c:v>
                </c:pt>
                <c:pt idx="21">
                  <c:v>2033</c:v>
                </c:pt>
                <c:pt idx="22">
                  <c:v>2034</c:v>
                </c:pt>
                <c:pt idx="23">
                  <c:v>2035</c:v>
                </c:pt>
                <c:pt idx="24">
                  <c:v>2036</c:v>
                </c:pt>
              </c:numCache>
            </c:numRef>
          </c:cat>
          <c:val>
            <c:numRef>
              <c:f>'Data Summary'!$E$399:$AC$399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127000</c:v>
                </c:pt>
                <c:pt idx="2">
                  <c:v>490325</c:v>
                </c:pt>
                <c:pt idx="3">
                  <c:v>245000</c:v>
                </c:pt>
                <c:pt idx="4">
                  <c:v>622000</c:v>
                </c:pt>
                <c:pt idx="5">
                  <c:v>7800</c:v>
                </c:pt>
                <c:pt idx="6">
                  <c:v>1342770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750000</c:v>
                </c:pt>
                <c:pt idx="11">
                  <c:v>733456</c:v>
                </c:pt>
                <c:pt idx="12">
                  <c:v>100000</c:v>
                </c:pt>
                <c:pt idx="13">
                  <c:v>91500</c:v>
                </c:pt>
                <c:pt idx="14">
                  <c:v>0</c:v>
                </c:pt>
                <c:pt idx="15">
                  <c:v>30000</c:v>
                </c:pt>
                <c:pt idx="16">
                  <c:v>495000</c:v>
                </c:pt>
                <c:pt idx="17">
                  <c:v>700000</c:v>
                </c:pt>
                <c:pt idx="18">
                  <c:v>225000</c:v>
                </c:pt>
                <c:pt idx="19">
                  <c:v>7800</c:v>
                </c:pt>
                <c:pt idx="20">
                  <c:v>0</c:v>
                </c:pt>
                <c:pt idx="21">
                  <c:v>162000</c:v>
                </c:pt>
                <c:pt idx="22">
                  <c:v>0</c:v>
                </c:pt>
                <c:pt idx="23">
                  <c:v>175000</c:v>
                </c:pt>
                <c:pt idx="24">
                  <c:v>701000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88-4DF8-8410-3D324CF2D8B3}"/>
            </c:ext>
          </c:extLst>
        </c:ser>
        <c:ser>
          <c:idx val="1"/>
          <c:order val="1"/>
          <c:tx>
            <c:strRef>
              <c:f>'Data Summary'!$D$400</c:f>
              <c:strCache>
                <c:ptCount val="1"/>
                <c:pt idx="0">
                  <c:v>Brophy</c:v>
                </c:pt>
              </c:strCache>
            </c:strRef>
          </c:tx>
          <c:invertIfNegative val="0"/>
          <c:cat>
            <c:numRef>
              <c:f>'Data Summary'!$E$2:$AC$2</c:f>
              <c:numCache>
                <c:formatCode>General</c:formatCode>
                <c:ptCount val="2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  <c:pt idx="19">
                  <c:v>2031</c:v>
                </c:pt>
                <c:pt idx="20">
                  <c:v>2032</c:v>
                </c:pt>
                <c:pt idx="21">
                  <c:v>2033</c:v>
                </c:pt>
                <c:pt idx="22">
                  <c:v>2034</c:v>
                </c:pt>
                <c:pt idx="23">
                  <c:v>2035</c:v>
                </c:pt>
                <c:pt idx="24">
                  <c:v>2036</c:v>
                </c:pt>
              </c:numCache>
            </c:numRef>
          </c:cat>
          <c:val>
            <c:numRef>
              <c:f>'Data Summary'!$E$400:$AC$400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71200</c:v>
                </c:pt>
                <c:pt idx="3">
                  <c:v>190800</c:v>
                </c:pt>
                <c:pt idx="4">
                  <c:v>416000</c:v>
                </c:pt>
                <c:pt idx="5">
                  <c:v>616448</c:v>
                </c:pt>
                <c:pt idx="6">
                  <c:v>0</c:v>
                </c:pt>
                <c:pt idx="7">
                  <c:v>155000</c:v>
                </c:pt>
                <c:pt idx="8">
                  <c:v>0</c:v>
                </c:pt>
                <c:pt idx="9">
                  <c:v>180000</c:v>
                </c:pt>
                <c:pt idx="10">
                  <c:v>908180</c:v>
                </c:pt>
                <c:pt idx="11">
                  <c:v>0</c:v>
                </c:pt>
                <c:pt idx="12">
                  <c:v>0</c:v>
                </c:pt>
                <c:pt idx="13">
                  <c:v>35500</c:v>
                </c:pt>
                <c:pt idx="14">
                  <c:v>40000</c:v>
                </c:pt>
                <c:pt idx="15">
                  <c:v>0</c:v>
                </c:pt>
                <c:pt idx="16">
                  <c:v>7000</c:v>
                </c:pt>
                <c:pt idx="17">
                  <c:v>70000</c:v>
                </c:pt>
                <c:pt idx="18">
                  <c:v>0</c:v>
                </c:pt>
                <c:pt idx="19">
                  <c:v>50000</c:v>
                </c:pt>
                <c:pt idx="20">
                  <c:v>0</c:v>
                </c:pt>
                <c:pt idx="21">
                  <c:v>136000</c:v>
                </c:pt>
                <c:pt idx="22">
                  <c:v>68000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88-4DF8-8410-3D324CF2D8B3}"/>
            </c:ext>
          </c:extLst>
        </c:ser>
        <c:ser>
          <c:idx val="2"/>
          <c:order val="2"/>
          <c:tx>
            <c:strRef>
              <c:f>'Data Summary'!$D$401</c:f>
              <c:strCache>
                <c:ptCount val="1"/>
                <c:pt idx="0">
                  <c:v>Dunning</c:v>
                </c:pt>
              </c:strCache>
            </c:strRef>
          </c:tx>
          <c:invertIfNegative val="0"/>
          <c:val>
            <c:numRef>
              <c:f>'Data Summary'!$E$401:$AC$401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27200</c:v>
                </c:pt>
                <c:pt idx="3">
                  <c:v>889724</c:v>
                </c:pt>
                <c:pt idx="4">
                  <c:v>1243054</c:v>
                </c:pt>
                <c:pt idx="5">
                  <c:v>108800</c:v>
                </c:pt>
                <c:pt idx="6">
                  <c:v>145000</c:v>
                </c:pt>
                <c:pt idx="7">
                  <c:v>127000</c:v>
                </c:pt>
                <c:pt idx="8">
                  <c:v>196000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26666</c:v>
                </c:pt>
                <c:pt idx="17">
                  <c:v>100000</c:v>
                </c:pt>
                <c:pt idx="18">
                  <c:v>95000</c:v>
                </c:pt>
                <c:pt idx="19">
                  <c:v>88000</c:v>
                </c:pt>
                <c:pt idx="20">
                  <c:v>0</c:v>
                </c:pt>
                <c:pt idx="21">
                  <c:v>0</c:v>
                </c:pt>
                <c:pt idx="22">
                  <c:v>61500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188-4DF8-8410-3D324CF2D8B3}"/>
            </c:ext>
          </c:extLst>
        </c:ser>
        <c:ser>
          <c:idx val="3"/>
          <c:order val="3"/>
          <c:tx>
            <c:strRef>
              <c:f>'Data Summary'!$D$402</c:f>
              <c:strCache>
                <c:ptCount val="1"/>
                <c:pt idx="0">
                  <c:v> Hemenway </c:v>
                </c:pt>
              </c:strCache>
            </c:strRef>
          </c:tx>
          <c:invertIfNegative val="0"/>
          <c:val>
            <c:numRef>
              <c:f>'Data Summary'!$E$402:$AC$402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3500</c:v>
                </c:pt>
                <c:pt idx="4">
                  <c:v>1767393</c:v>
                </c:pt>
                <c:pt idx="5">
                  <c:v>0</c:v>
                </c:pt>
                <c:pt idx="6">
                  <c:v>739389.92</c:v>
                </c:pt>
                <c:pt idx="7">
                  <c:v>132100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70000</c:v>
                </c:pt>
                <c:pt idx="18">
                  <c:v>95000</c:v>
                </c:pt>
                <c:pt idx="19">
                  <c:v>0</c:v>
                </c:pt>
                <c:pt idx="20">
                  <c:v>0</c:v>
                </c:pt>
                <c:pt idx="21">
                  <c:v>10000</c:v>
                </c:pt>
                <c:pt idx="22">
                  <c:v>202722</c:v>
                </c:pt>
                <c:pt idx="23">
                  <c:v>88000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188-4DF8-8410-3D324CF2D8B3}"/>
            </c:ext>
          </c:extLst>
        </c:ser>
        <c:ser>
          <c:idx val="4"/>
          <c:order val="4"/>
          <c:tx>
            <c:strRef>
              <c:f>'Data Summary'!$D$403</c:f>
              <c:strCache>
                <c:ptCount val="1"/>
                <c:pt idx="0">
                  <c:v> Juniper </c:v>
                </c:pt>
              </c:strCache>
            </c:strRef>
          </c:tx>
          <c:invertIfNegative val="0"/>
          <c:val>
            <c:numRef>
              <c:f>'Data Summary'!$E$403:$AC$403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3500</c:v>
                </c:pt>
                <c:pt idx="3">
                  <c:v>108800</c:v>
                </c:pt>
                <c:pt idx="4">
                  <c:v>80000</c:v>
                </c:pt>
                <c:pt idx="5">
                  <c:v>110000</c:v>
                </c:pt>
                <c:pt idx="6">
                  <c:v>0</c:v>
                </c:pt>
                <c:pt idx="7">
                  <c:v>160000</c:v>
                </c:pt>
                <c:pt idx="8">
                  <c:v>0</c:v>
                </c:pt>
                <c:pt idx="9">
                  <c:v>829920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336000</c:v>
                </c:pt>
                <c:pt idx="14">
                  <c:v>33200</c:v>
                </c:pt>
                <c:pt idx="15">
                  <c:v>0</c:v>
                </c:pt>
                <c:pt idx="16">
                  <c:v>65000</c:v>
                </c:pt>
                <c:pt idx="17">
                  <c:v>0</c:v>
                </c:pt>
                <c:pt idx="18">
                  <c:v>568194.07999999996</c:v>
                </c:pt>
                <c:pt idx="19">
                  <c:v>88320</c:v>
                </c:pt>
                <c:pt idx="20">
                  <c:v>0</c:v>
                </c:pt>
                <c:pt idx="21">
                  <c:v>0</c:v>
                </c:pt>
                <c:pt idx="22">
                  <c:v>44300</c:v>
                </c:pt>
                <c:pt idx="23">
                  <c:v>0</c:v>
                </c:pt>
                <c:pt idx="24">
                  <c:v>92000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188-4DF8-8410-3D324CF2D8B3}"/>
            </c:ext>
          </c:extLst>
        </c:ser>
        <c:ser>
          <c:idx val="5"/>
          <c:order val="5"/>
          <c:tx>
            <c:strRef>
              <c:f>'Data Summary'!$D$404</c:f>
              <c:strCache>
                <c:ptCount val="1"/>
                <c:pt idx="0">
                  <c:v> King </c:v>
                </c:pt>
              </c:strCache>
            </c:strRef>
          </c:tx>
          <c:invertIfNegative val="0"/>
          <c:val>
            <c:numRef>
              <c:f>'Data Summary'!$E$404:$AC$404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131000</c:v>
                </c:pt>
                <c:pt idx="3">
                  <c:v>82800</c:v>
                </c:pt>
                <c:pt idx="4">
                  <c:v>818016</c:v>
                </c:pt>
                <c:pt idx="5">
                  <c:v>54444</c:v>
                </c:pt>
                <c:pt idx="6">
                  <c:v>983615</c:v>
                </c:pt>
                <c:pt idx="7">
                  <c:v>0</c:v>
                </c:pt>
                <c:pt idx="8">
                  <c:v>140000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49980</c:v>
                </c:pt>
                <c:pt idx="14">
                  <c:v>0</c:v>
                </c:pt>
                <c:pt idx="15">
                  <c:v>0</c:v>
                </c:pt>
                <c:pt idx="16">
                  <c:v>3000</c:v>
                </c:pt>
                <c:pt idx="17">
                  <c:v>0</c:v>
                </c:pt>
                <c:pt idx="18">
                  <c:v>112000</c:v>
                </c:pt>
                <c:pt idx="19">
                  <c:v>113200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50000</c:v>
                </c:pt>
                <c:pt idx="24">
                  <c:v>175000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188-4DF8-8410-3D324CF2D8B3}"/>
            </c:ext>
          </c:extLst>
        </c:ser>
        <c:ser>
          <c:idx val="6"/>
          <c:order val="6"/>
          <c:tx>
            <c:strRef>
              <c:f>'Data Summary'!$D$405</c:f>
              <c:strCache>
                <c:ptCount val="1"/>
                <c:pt idx="0">
                  <c:v> McCarthy </c:v>
                </c:pt>
              </c:strCache>
            </c:strRef>
          </c:tx>
          <c:invertIfNegative val="0"/>
          <c:val>
            <c:numRef>
              <c:f>'Data Summary'!$E$405:$AC$405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7200</c:v>
                </c:pt>
                <c:pt idx="2">
                  <c:v>175200</c:v>
                </c:pt>
                <c:pt idx="3">
                  <c:v>3500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1608760</c:v>
                </c:pt>
                <c:pt idx="8">
                  <c:v>0</c:v>
                </c:pt>
                <c:pt idx="9">
                  <c:v>0</c:v>
                </c:pt>
                <c:pt idx="10">
                  <c:v>581932.88</c:v>
                </c:pt>
                <c:pt idx="11">
                  <c:v>14300</c:v>
                </c:pt>
                <c:pt idx="12">
                  <c:v>224000</c:v>
                </c:pt>
                <c:pt idx="13">
                  <c:v>240000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230000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94936</c:v>
                </c:pt>
                <c:pt idx="23">
                  <c:v>0</c:v>
                </c:pt>
                <c:pt idx="24">
                  <c:v>196000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188-4DF8-8410-3D324CF2D8B3}"/>
            </c:ext>
          </c:extLst>
        </c:ser>
        <c:ser>
          <c:idx val="7"/>
          <c:order val="7"/>
          <c:tx>
            <c:strRef>
              <c:f>'Data Summary'!$D$406</c:f>
              <c:strCache>
                <c:ptCount val="1"/>
                <c:pt idx="0">
                  <c:v> Potter </c:v>
                </c:pt>
              </c:strCache>
            </c:strRef>
          </c:tx>
          <c:invertIfNegative val="0"/>
          <c:val>
            <c:numRef>
              <c:f>'Data Summary'!$E$406:$AC$406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26160</c:v>
                </c:pt>
                <c:pt idx="2">
                  <c:v>482439</c:v>
                </c:pt>
                <c:pt idx="3">
                  <c:v>361100</c:v>
                </c:pt>
                <c:pt idx="4">
                  <c:v>1239109</c:v>
                </c:pt>
                <c:pt idx="5">
                  <c:v>0</c:v>
                </c:pt>
                <c:pt idx="6">
                  <c:v>0</c:v>
                </c:pt>
                <c:pt idx="7">
                  <c:v>3900</c:v>
                </c:pt>
                <c:pt idx="8">
                  <c:v>152000</c:v>
                </c:pt>
                <c:pt idx="9">
                  <c:v>0</c:v>
                </c:pt>
                <c:pt idx="10">
                  <c:v>180000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220000</c:v>
                </c:pt>
                <c:pt idx="18">
                  <c:v>50000</c:v>
                </c:pt>
                <c:pt idx="19">
                  <c:v>0</c:v>
                </c:pt>
                <c:pt idx="20">
                  <c:v>0</c:v>
                </c:pt>
                <c:pt idx="21">
                  <c:v>194600</c:v>
                </c:pt>
                <c:pt idx="22">
                  <c:v>0</c:v>
                </c:pt>
                <c:pt idx="23">
                  <c:v>0</c:v>
                </c:pt>
                <c:pt idx="24">
                  <c:v>104000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188-4DF8-8410-3D324CF2D8B3}"/>
            </c:ext>
          </c:extLst>
        </c:ser>
        <c:ser>
          <c:idx val="8"/>
          <c:order val="8"/>
          <c:tx>
            <c:strRef>
              <c:f>'Data Summary'!$D$407</c:f>
              <c:strCache>
                <c:ptCount val="1"/>
                <c:pt idx="0">
                  <c:v> Stapleton </c:v>
                </c:pt>
              </c:strCache>
            </c:strRef>
          </c:tx>
          <c:invertIfNegative val="0"/>
          <c:val>
            <c:numRef>
              <c:f>'Data Summary'!$E$407:$AC$407</c:f>
              <c:numCache>
                <c:formatCode>_(* #,##0_);_(* \(#,##0\);_(* "-"??_);_(@_)</c:formatCode>
                <c:ptCount val="25"/>
                <c:pt idx="0">
                  <c:v>1000000</c:v>
                </c:pt>
                <c:pt idx="1">
                  <c:v>3900</c:v>
                </c:pt>
                <c:pt idx="2">
                  <c:v>31000</c:v>
                </c:pt>
                <c:pt idx="3">
                  <c:v>202750</c:v>
                </c:pt>
                <c:pt idx="4">
                  <c:v>0</c:v>
                </c:pt>
                <c:pt idx="5">
                  <c:v>203000</c:v>
                </c:pt>
                <c:pt idx="6">
                  <c:v>0</c:v>
                </c:pt>
                <c:pt idx="7">
                  <c:v>0</c:v>
                </c:pt>
                <c:pt idx="8">
                  <c:v>446696</c:v>
                </c:pt>
                <c:pt idx="9">
                  <c:v>85000</c:v>
                </c:pt>
                <c:pt idx="10">
                  <c:v>418000</c:v>
                </c:pt>
                <c:pt idx="11">
                  <c:v>96000</c:v>
                </c:pt>
                <c:pt idx="12">
                  <c:v>211000</c:v>
                </c:pt>
                <c:pt idx="13">
                  <c:v>0</c:v>
                </c:pt>
                <c:pt idx="14">
                  <c:v>0</c:v>
                </c:pt>
                <c:pt idx="15">
                  <c:v>574640</c:v>
                </c:pt>
                <c:pt idx="16">
                  <c:v>0</c:v>
                </c:pt>
                <c:pt idx="17">
                  <c:v>0</c:v>
                </c:pt>
                <c:pt idx="18">
                  <c:v>10000</c:v>
                </c:pt>
                <c:pt idx="19">
                  <c:v>85000</c:v>
                </c:pt>
                <c:pt idx="20">
                  <c:v>0</c:v>
                </c:pt>
                <c:pt idx="21">
                  <c:v>0</c:v>
                </c:pt>
                <c:pt idx="22">
                  <c:v>95020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188-4DF8-8410-3D324CF2D8B3}"/>
            </c:ext>
          </c:extLst>
        </c:ser>
        <c:ser>
          <c:idx val="9"/>
          <c:order val="9"/>
          <c:tx>
            <c:strRef>
              <c:f>'Data Summary'!$D$408</c:f>
              <c:strCache>
                <c:ptCount val="1"/>
                <c:pt idx="0">
                  <c:v> Wilson </c:v>
                </c:pt>
              </c:strCache>
            </c:strRef>
          </c:tx>
          <c:invertIfNegative val="0"/>
          <c:val>
            <c:numRef>
              <c:f>'Data Summary'!$E$408:$AC$408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90000</c:v>
                </c:pt>
                <c:pt idx="3">
                  <c:v>0</c:v>
                </c:pt>
                <c:pt idx="4">
                  <c:v>0</c:v>
                </c:pt>
                <c:pt idx="5">
                  <c:v>100000</c:v>
                </c:pt>
                <c:pt idx="6">
                  <c:v>1249300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1686000</c:v>
                </c:pt>
                <c:pt idx="12">
                  <c:v>849464</c:v>
                </c:pt>
                <c:pt idx="13">
                  <c:v>95000</c:v>
                </c:pt>
                <c:pt idx="14">
                  <c:v>0</c:v>
                </c:pt>
                <c:pt idx="15">
                  <c:v>0</c:v>
                </c:pt>
                <c:pt idx="16">
                  <c:v>272000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140695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3188-4DF8-8410-3D324CF2D8B3}"/>
            </c:ext>
          </c:extLst>
        </c:ser>
        <c:ser>
          <c:idx val="10"/>
          <c:order val="10"/>
          <c:tx>
            <c:strRef>
              <c:f>'Data Summary'!$D$409</c:f>
              <c:strCache>
                <c:ptCount val="1"/>
                <c:pt idx="0">
                  <c:v> Cameron </c:v>
                </c:pt>
              </c:strCache>
            </c:strRef>
          </c:tx>
          <c:invertIfNegative val="0"/>
          <c:val>
            <c:numRef>
              <c:f>'Data Summary'!$E$409:$AC$409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113700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93700</c:v>
                </c:pt>
                <c:pt idx="8">
                  <c:v>436800</c:v>
                </c:pt>
                <c:pt idx="9">
                  <c:v>1274000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2423147.2000000002</c:v>
                </c:pt>
                <c:pt idx="14">
                  <c:v>151000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288000</c:v>
                </c:pt>
                <c:pt idx="19">
                  <c:v>40000</c:v>
                </c:pt>
                <c:pt idx="20">
                  <c:v>140000</c:v>
                </c:pt>
                <c:pt idx="21">
                  <c:v>0</c:v>
                </c:pt>
                <c:pt idx="22">
                  <c:v>0</c:v>
                </c:pt>
                <c:pt idx="23">
                  <c:v>114000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3188-4DF8-8410-3D324CF2D8B3}"/>
            </c:ext>
          </c:extLst>
        </c:ser>
        <c:ser>
          <c:idx val="11"/>
          <c:order val="11"/>
          <c:tx>
            <c:strRef>
              <c:f>'Data Summary'!$D$410</c:f>
              <c:strCache>
                <c:ptCount val="1"/>
                <c:pt idx="0">
                  <c:v> Fuller </c:v>
                </c:pt>
              </c:strCache>
            </c:strRef>
          </c:tx>
          <c:invertIfNegative val="0"/>
          <c:val>
            <c:numRef>
              <c:f>'Data Summary'!$E$410:$AC$410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125000</c:v>
                </c:pt>
                <c:pt idx="2">
                  <c:v>0</c:v>
                </c:pt>
                <c:pt idx="3">
                  <c:v>180000</c:v>
                </c:pt>
                <c:pt idx="4">
                  <c:v>200000</c:v>
                </c:pt>
                <c:pt idx="5">
                  <c:v>1733200</c:v>
                </c:pt>
                <c:pt idx="6">
                  <c:v>850000</c:v>
                </c:pt>
                <c:pt idx="7">
                  <c:v>50010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22600</c:v>
                </c:pt>
                <c:pt idx="12">
                  <c:v>7800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142000</c:v>
                </c:pt>
                <c:pt idx="17">
                  <c:v>100000</c:v>
                </c:pt>
                <c:pt idx="18">
                  <c:v>403000</c:v>
                </c:pt>
                <c:pt idx="19">
                  <c:v>5200</c:v>
                </c:pt>
                <c:pt idx="20">
                  <c:v>0</c:v>
                </c:pt>
                <c:pt idx="21">
                  <c:v>192000</c:v>
                </c:pt>
                <c:pt idx="22">
                  <c:v>0</c:v>
                </c:pt>
                <c:pt idx="23">
                  <c:v>196000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3188-4DF8-8410-3D324CF2D8B3}"/>
            </c:ext>
          </c:extLst>
        </c:ser>
        <c:ser>
          <c:idx val="12"/>
          <c:order val="12"/>
          <c:tx>
            <c:strRef>
              <c:f>'Data Summary'!$D$411</c:f>
              <c:strCache>
                <c:ptCount val="1"/>
                <c:pt idx="0">
                  <c:v> Walsh </c:v>
                </c:pt>
              </c:strCache>
            </c:strRef>
          </c:tx>
          <c:invertIfNegative val="0"/>
          <c:val>
            <c:numRef>
              <c:f>'Data Summary'!$E$411:$AC$411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152000</c:v>
                </c:pt>
                <c:pt idx="2">
                  <c:v>809661</c:v>
                </c:pt>
                <c:pt idx="3">
                  <c:v>0</c:v>
                </c:pt>
                <c:pt idx="4">
                  <c:v>0</c:v>
                </c:pt>
                <c:pt idx="5">
                  <c:v>472000</c:v>
                </c:pt>
                <c:pt idx="6">
                  <c:v>117000</c:v>
                </c:pt>
                <c:pt idx="7">
                  <c:v>800000</c:v>
                </c:pt>
                <c:pt idx="8">
                  <c:v>0</c:v>
                </c:pt>
                <c:pt idx="9">
                  <c:v>180000</c:v>
                </c:pt>
                <c:pt idx="10">
                  <c:v>0</c:v>
                </c:pt>
                <c:pt idx="11">
                  <c:v>1566900</c:v>
                </c:pt>
                <c:pt idx="12">
                  <c:v>0</c:v>
                </c:pt>
                <c:pt idx="13">
                  <c:v>2180360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300000</c:v>
                </c:pt>
                <c:pt idx="18">
                  <c:v>0</c:v>
                </c:pt>
                <c:pt idx="19">
                  <c:v>0</c:v>
                </c:pt>
                <c:pt idx="20">
                  <c:v>5900</c:v>
                </c:pt>
                <c:pt idx="21">
                  <c:v>0</c:v>
                </c:pt>
                <c:pt idx="22">
                  <c:v>0</c:v>
                </c:pt>
                <c:pt idx="23">
                  <c:v>615000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3188-4DF8-8410-3D324CF2D8B3}"/>
            </c:ext>
          </c:extLst>
        </c:ser>
        <c:ser>
          <c:idx val="13"/>
          <c:order val="13"/>
          <c:tx>
            <c:strRef>
              <c:f>'Data Summary'!$D$412</c:f>
              <c:strCache>
                <c:ptCount val="1"/>
                <c:pt idx="0">
                  <c:v> FHS </c:v>
                </c:pt>
              </c:strCache>
            </c:strRef>
          </c:tx>
          <c:invertIfNegative val="0"/>
          <c:val>
            <c:numRef>
              <c:f>'Data Summary'!$E$412:$AC$412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5000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580000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200000</c:v>
                </c:pt>
                <c:pt idx="12">
                  <c:v>0</c:v>
                </c:pt>
                <c:pt idx="13">
                  <c:v>555900</c:v>
                </c:pt>
                <c:pt idx="14">
                  <c:v>5243662</c:v>
                </c:pt>
                <c:pt idx="15">
                  <c:v>395000</c:v>
                </c:pt>
                <c:pt idx="16">
                  <c:v>289000</c:v>
                </c:pt>
                <c:pt idx="17">
                  <c:v>0</c:v>
                </c:pt>
                <c:pt idx="18">
                  <c:v>4100000</c:v>
                </c:pt>
                <c:pt idx="19">
                  <c:v>830000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656000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3188-4DF8-8410-3D324CF2D8B3}"/>
            </c:ext>
          </c:extLst>
        </c:ser>
        <c:ser>
          <c:idx val="14"/>
          <c:order val="14"/>
          <c:tx>
            <c:strRef>
              <c:f>'Data Summary'!$D$413</c:f>
              <c:strCache>
                <c:ptCount val="1"/>
                <c:pt idx="0">
                  <c:v> Thayer </c:v>
                </c:pt>
              </c:strCache>
            </c:strRef>
          </c:tx>
          <c:invertIfNegative val="0"/>
          <c:val>
            <c:numRef>
              <c:f>'Data Summary'!$E$413:$AC$413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3188-4DF8-8410-3D324CF2D8B3}"/>
            </c:ext>
          </c:extLst>
        </c:ser>
        <c:ser>
          <c:idx val="15"/>
          <c:order val="15"/>
          <c:tx>
            <c:strRef>
              <c:f>'Data Summary'!$D$414</c:f>
              <c:strCache>
                <c:ptCount val="1"/>
                <c:pt idx="0">
                  <c:v> Farley </c:v>
                </c:pt>
              </c:strCache>
            </c:strRef>
          </c:tx>
          <c:invertIfNegative val="0"/>
          <c:val>
            <c:numRef>
              <c:f>'Data Summary'!$E$414:$AC$414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82000</c:v>
                </c:pt>
                <c:pt idx="2">
                  <c:v>0</c:v>
                </c:pt>
                <c:pt idx="3">
                  <c:v>546000</c:v>
                </c:pt>
                <c:pt idx="4">
                  <c:v>1885806.76</c:v>
                </c:pt>
                <c:pt idx="5">
                  <c:v>0</c:v>
                </c:pt>
                <c:pt idx="6">
                  <c:v>119800</c:v>
                </c:pt>
                <c:pt idx="7">
                  <c:v>100000</c:v>
                </c:pt>
                <c:pt idx="8">
                  <c:v>70000</c:v>
                </c:pt>
                <c:pt idx="9">
                  <c:v>0</c:v>
                </c:pt>
                <c:pt idx="10">
                  <c:v>160000</c:v>
                </c:pt>
                <c:pt idx="11">
                  <c:v>345000</c:v>
                </c:pt>
                <c:pt idx="12">
                  <c:v>0</c:v>
                </c:pt>
                <c:pt idx="13">
                  <c:v>0</c:v>
                </c:pt>
                <c:pt idx="14">
                  <c:v>460000</c:v>
                </c:pt>
                <c:pt idx="15">
                  <c:v>0</c:v>
                </c:pt>
                <c:pt idx="16">
                  <c:v>1000000</c:v>
                </c:pt>
                <c:pt idx="17">
                  <c:v>0</c:v>
                </c:pt>
                <c:pt idx="18">
                  <c:v>0</c:v>
                </c:pt>
                <c:pt idx="19">
                  <c:v>7800</c:v>
                </c:pt>
                <c:pt idx="20">
                  <c:v>0</c:v>
                </c:pt>
                <c:pt idx="21">
                  <c:v>1276000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3188-4DF8-8410-3D324CF2D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550336"/>
        <c:axId val="35552256"/>
        <c:axId val="35540480"/>
      </c:bar3DChart>
      <c:catAx>
        <c:axId val="35550336"/>
        <c:scaling>
          <c:orientation val="maxMin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Capital Expenditure Period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-2100000"/>
          <a:lstStyle/>
          <a:p>
            <a:pPr>
              <a:defRPr/>
            </a:pPr>
            <a:endParaRPr lang="en-US"/>
          </a:p>
        </c:txPr>
        <c:crossAx val="35552256"/>
        <c:crosses val="autoZero"/>
        <c:auto val="1"/>
        <c:lblAlgn val="ctr"/>
        <c:lblOffset val="100"/>
        <c:tickLblSkip val="1"/>
        <c:noMultiLvlLbl val="0"/>
      </c:catAx>
      <c:valAx>
        <c:axId val="35552256"/>
        <c:scaling>
          <c:orientation val="minMax"/>
        </c:scaling>
        <c:delete val="0"/>
        <c:axPos val="r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Annual Capital Expenditure</a:t>
                </a:r>
              </a:p>
            </c:rich>
          </c:tx>
          <c:overlay val="0"/>
        </c:title>
        <c:numFmt formatCode="_(* #,##0_);_(* \(#,##0\);_(* &quot;-&quot;??_);_(@_)" sourceLinked="1"/>
        <c:majorTickMark val="out"/>
        <c:minorTickMark val="none"/>
        <c:tickLblPos val="nextTo"/>
        <c:crossAx val="35550336"/>
        <c:crosses val="autoZero"/>
        <c:crossBetween val="between"/>
      </c:valAx>
      <c:serAx>
        <c:axId val="35540480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1500000" vert="horz" anchor="t" anchorCtr="0"/>
          <a:lstStyle/>
          <a:p>
            <a:pPr>
              <a:defRPr sz="10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5552256"/>
        <c:crosses val="autoZero"/>
        <c:tickLblSkip val="1"/>
        <c:tickMarkSkip val="1"/>
      </c:ser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rgbClr val="92D050"/>
                </a:solidFill>
              </a:rPr>
              <a:t>Annual Capital Expenditure by School</a:t>
            </a:r>
          </a:p>
          <a:p>
            <a:pPr>
              <a:defRPr/>
            </a:pPr>
            <a:r>
              <a:rPr lang="en-US" dirty="0">
                <a:solidFill>
                  <a:srgbClr val="92D050"/>
                </a:solidFill>
              </a:rPr>
              <a:t>with Major Capital Projects</a:t>
            </a:r>
          </a:p>
        </c:rich>
      </c:tx>
      <c:overlay val="0"/>
    </c:title>
    <c:autoTitleDeleted val="0"/>
    <c:view3D>
      <c:rotX val="30"/>
      <c:rotY val="4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'Data Summary'!$D$399</c:f>
              <c:strCache>
                <c:ptCount val="1"/>
                <c:pt idx="0">
                  <c:v>Barbieri</c:v>
                </c:pt>
              </c:strCache>
            </c:strRef>
          </c:tx>
          <c:invertIfNegative val="0"/>
          <c:cat>
            <c:numRef>
              <c:f>'Data Summary'!$E$2:$AC$2</c:f>
              <c:numCache>
                <c:formatCode>General</c:formatCode>
                <c:ptCount val="2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  <c:pt idx="19">
                  <c:v>2031</c:v>
                </c:pt>
                <c:pt idx="20">
                  <c:v>2032</c:v>
                </c:pt>
                <c:pt idx="21">
                  <c:v>2033</c:v>
                </c:pt>
                <c:pt idx="22">
                  <c:v>2034</c:v>
                </c:pt>
                <c:pt idx="23">
                  <c:v>2035</c:v>
                </c:pt>
                <c:pt idx="24">
                  <c:v>2036</c:v>
                </c:pt>
              </c:numCache>
            </c:numRef>
          </c:cat>
          <c:val>
            <c:numRef>
              <c:f>'Data Summary'!$E$399:$AC$399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127000</c:v>
                </c:pt>
                <c:pt idx="2">
                  <c:v>490325</c:v>
                </c:pt>
                <c:pt idx="3">
                  <c:v>245000</c:v>
                </c:pt>
                <c:pt idx="4">
                  <c:v>622000</c:v>
                </c:pt>
                <c:pt idx="5">
                  <c:v>7800</c:v>
                </c:pt>
                <c:pt idx="6">
                  <c:v>1342770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750000</c:v>
                </c:pt>
                <c:pt idx="11">
                  <c:v>733456</c:v>
                </c:pt>
                <c:pt idx="12">
                  <c:v>100000</c:v>
                </c:pt>
                <c:pt idx="13">
                  <c:v>91500</c:v>
                </c:pt>
                <c:pt idx="14">
                  <c:v>0</c:v>
                </c:pt>
                <c:pt idx="15">
                  <c:v>30000</c:v>
                </c:pt>
                <c:pt idx="16">
                  <c:v>495000</c:v>
                </c:pt>
                <c:pt idx="17">
                  <c:v>700000</c:v>
                </c:pt>
                <c:pt idx="18">
                  <c:v>225000</c:v>
                </c:pt>
                <c:pt idx="19">
                  <c:v>7800</c:v>
                </c:pt>
                <c:pt idx="20">
                  <c:v>0</c:v>
                </c:pt>
                <c:pt idx="21">
                  <c:v>162000</c:v>
                </c:pt>
                <c:pt idx="22">
                  <c:v>0</c:v>
                </c:pt>
                <c:pt idx="23">
                  <c:v>175000</c:v>
                </c:pt>
                <c:pt idx="24">
                  <c:v>701000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207-41F5-8CA6-D8CC0D466410}"/>
            </c:ext>
          </c:extLst>
        </c:ser>
        <c:ser>
          <c:idx val="1"/>
          <c:order val="1"/>
          <c:tx>
            <c:strRef>
              <c:f>'Data Summary'!$D$400</c:f>
              <c:strCache>
                <c:ptCount val="1"/>
                <c:pt idx="0">
                  <c:v>Brophy</c:v>
                </c:pt>
              </c:strCache>
            </c:strRef>
          </c:tx>
          <c:invertIfNegative val="0"/>
          <c:cat>
            <c:numRef>
              <c:f>'Data Summary'!$E$2:$AC$2</c:f>
              <c:numCache>
                <c:formatCode>General</c:formatCode>
                <c:ptCount val="2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  <c:pt idx="19">
                  <c:v>2031</c:v>
                </c:pt>
                <c:pt idx="20">
                  <c:v>2032</c:v>
                </c:pt>
                <c:pt idx="21">
                  <c:v>2033</c:v>
                </c:pt>
                <c:pt idx="22">
                  <c:v>2034</c:v>
                </c:pt>
                <c:pt idx="23">
                  <c:v>2035</c:v>
                </c:pt>
                <c:pt idx="24">
                  <c:v>2036</c:v>
                </c:pt>
              </c:numCache>
            </c:numRef>
          </c:cat>
          <c:val>
            <c:numRef>
              <c:f>'Data Summary'!$E$400:$AC$400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71200</c:v>
                </c:pt>
                <c:pt idx="3">
                  <c:v>190800</c:v>
                </c:pt>
                <c:pt idx="4">
                  <c:v>416000</c:v>
                </c:pt>
                <c:pt idx="5">
                  <c:v>616448</c:v>
                </c:pt>
                <c:pt idx="6">
                  <c:v>0</c:v>
                </c:pt>
                <c:pt idx="7">
                  <c:v>155000</c:v>
                </c:pt>
                <c:pt idx="8">
                  <c:v>0</c:v>
                </c:pt>
                <c:pt idx="9">
                  <c:v>180000</c:v>
                </c:pt>
                <c:pt idx="10">
                  <c:v>908180</c:v>
                </c:pt>
                <c:pt idx="11">
                  <c:v>0</c:v>
                </c:pt>
                <c:pt idx="12">
                  <c:v>0</c:v>
                </c:pt>
                <c:pt idx="13">
                  <c:v>35500</c:v>
                </c:pt>
                <c:pt idx="14">
                  <c:v>40000</c:v>
                </c:pt>
                <c:pt idx="15">
                  <c:v>0</c:v>
                </c:pt>
                <c:pt idx="16">
                  <c:v>7000</c:v>
                </c:pt>
                <c:pt idx="17">
                  <c:v>70000</c:v>
                </c:pt>
                <c:pt idx="18">
                  <c:v>0</c:v>
                </c:pt>
                <c:pt idx="19">
                  <c:v>50000</c:v>
                </c:pt>
                <c:pt idx="20">
                  <c:v>0</c:v>
                </c:pt>
                <c:pt idx="21">
                  <c:v>136000</c:v>
                </c:pt>
                <c:pt idx="22">
                  <c:v>68000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207-41F5-8CA6-D8CC0D466410}"/>
            </c:ext>
          </c:extLst>
        </c:ser>
        <c:ser>
          <c:idx val="2"/>
          <c:order val="2"/>
          <c:tx>
            <c:strRef>
              <c:f>'Data Summary'!$D$401</c:f>
              <c:strCache>
                <c:ptCount val="1"/>
                <c:pt idx="0">
                  <c:v>Dunning</c:v>
                </c:pt>
              </c:strCache>
            </c:strRef>
          </c:tx>
          <c:invertIfNegative val="0"/>
          <c:val>
            <c:numRef>
              <c:f>'Data Summary'!$E$401:$AC$401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27200</c:v>
                </c:pt>
                <c:pt idx="3">
                  <c:v>889724</c:v>
                </c:pt>
                <c:pt idx="4">
                  <c:v>1243054</c:v>
                </c:pt>
                <c:pt idx="5">
                  <c:v>108800</c:v>
                </c:pt>
                <c:pt idx="6">
                  <c:v>145000</c:v>
                </c:pt>
                <c:pt idx="7">
                  <c:v>127000</c:v>
                </c:pt>
                <c:pt idx="8">
                  <c:v>196000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26666</c:v>
                </c:pt>
                <c:pt idx="17">
                  <c:v>100000</c:v>
                </c:pt>
                <c:pt idx="18">
                  <c:v>95000</c:v>
                </c:pt>
                <c:pt idx="19">
                  <c:v>88000</c:v>
                </c:pt>
                <c:pt idx="20">
                  <c:v>0</c:v>
                </c:pt>
                <c:pt idx="21">
                  <c:v>0</c:v>
                </c:pt>
                <c:pt idx="22">
                  <c:v>61500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207-41F5-8CA6-D8CC0D466410}"/>
            </c:ext>
          </c:extLst>
        </c:ser>
        <c:ser>
          <c:idx val="3"/>
          <c:order val="3"/>
          <c:tx>
            <c:strRef>
              <c:f>'Data Summary'!$D$402</c:f>
              <c:strCache>
                <c:ptCount val="1"/>
                <c:pt idx="0">
                  <c:v> Hemenway </c:v>
                </c:pt>
              </c:strCache>
            </c:strRef>
          </c:tx>
          <c:invertIfNegative val="0"/>
          <c:val>
            <c:numRef>
              <c:f>'Data Summary'!$E$402:$AC$402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3500</c:v>
                </c:pt>
                <c:pt idx="4">
                  <c:v>1767393</c:v>
                </c:pt>
                <c:pt idx="5">
                  <c:v>0</c:v>
                </c:pt>
                <c:pt idx="6">
                  <c:v>739389.92</c:v>
                </c:pt>
                <c:pt idx="7">
                  <c:v>132100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13942500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207-41F5-8CA6-D8CC0D466410}"/>
            </c:ext>
          </c:extLst>
        </c:ser>
        <c:ser>
          <c:idx val="4"/>
          <c:order val="4"/>
          <c:tx>
            <c:strRef>
              <c:f>'Data Summary'!$D$403</c:f>
              <c:strCache>
                <c:ptCount val="1"/>
                <c:pt idx="0">
                  <c:v> Juniper </c:v>
                </c:pt>
              </c:strCache>
            </c:strRef>
          </c:tx>
          <c:invertIfNegative val="0"/>
          <c:val>
            <c:numRef>
              <c:f>'Data Summary'!$E$403:$AC$403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3500</c:v>
                </c:pt>
                <c:pt idx="3">
                  <c:v>108800</c:v>
                </c:pt>
                <c:pt idx="4">
                  <c:v>80000</c:v>
                </c:pt>
                <c:pt idx="5">
                  <c:v>110000</c:v>
                </c:pt>
                <c:pt idx="6">
                  <c:v>0</c:v>
                </c:pt>
                <c:pt idx="7">
                  <c:v>160000</c:v>
                </c:pt>
                <c:pt idx="8">
                  <c:v>0</c:v>
                </c:pt>
                <c:pt idx="9">
                  <c:v>829920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336000</c:v>
                </c:pt>
                <c:pt idx="14">
                  <c:v>33200</c:v>
                </c:pt>
                <c:pt idx="15">
                  <c:v>0</c:v>
                </c:pt>
                <c:pt idx="16">
                  <c:v>65000</c:v>
                </c:pt>
                <c:pt idx="17">
                  <c:v>0</c:v>
                </c:pt>
                <c:pt idx="18">
                  <c:v>568194.07999999996</c:v>
                </c:pt>
                <c:pt idx="19">
                  <c:v>88320</c:v>
                </c:pt>
                <c:pt idx="20">
                  <c:v>0</c:v>
                </c:pt>
                <c:pt idx="21">
                  <c:v>0</c:v>
                </c:pt>
                <c:pt idx="22">
                  <c:v>12590500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207-41F5-8CA6-D8CC0D466410}"/>
            </c:ext>
          </c:extLst>
        </c:ser>
        <c:ser>
          <c:idx val="5"/>
          <c:order val="5"/>
          <c:tx>
            <c:strRef>
              <c:f>'Data Summary'!$D$404</c:f>
              <c:strCache>
                <c:ptCount val="1"/>
                <c:pt idx="0">
                  <c:v> King </c:v>
                </c:pt>
              </c:strCache>
            </c:strRef>
          </c:tx>
          <c:invertIfNegative val="0"/>
          <c:val>
            <c:numRef>
              <c:f>'Data Summary'!$E$404:$AC$404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131000</c:v>
                </c:pt>
                <c:pt idx="3">
                  <c:v>82800</c:v>
                </c:pt>
                <c:pt idx="4">
                  <c:v>818016</c:v>
                </c:pt>
                <c:pt idx="5">
                  <c:v>54444</c:v>
                </c:pt>
                <c:pt idx="6">
                  <c:v>983615</c:v>
                </c:pt>
                <c:pt idx="7">
                  <c:v>0</c:v>
                </c:pt>
                <c:pt idx="8">
                  <c:v>140000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24082500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207-41F5-8CA6-D8CC0D466410}"/>
            </c:ext>
          </c:extLst>
        </c:ser>
        <c:ser>
          <c:idx val="6"/>
          <c:order val="6"/>
          <c:tx>
            <c:strRef>
              <c:f>'Data Summary'!$D$405</c:f>
              <c:strCache>
                <c:ptCount val="1"/>
                <c:pt idx="0">
                  <c:v> McCarthy </c:v>
                </c:pt>
              </c:strCache>
            </c:strRef>
          </c:tx>
          <c:invertIfNegative val="0"/>
          <c:val>
            <c:numRef>
              <c:f>'Data Summary'!$E$405:$AC$405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7200</c:v>
                </c:pt>
                <c:pt idx="2">
                  <c:v>175200</c:v>
                </c:pt>
                <c:pt idx="3">
                  <c:v>3500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1608760</c:v>
                </c:pt>
                <c:pt idx="8">
                  <c:v>0</c:v>
                </c:pt>
                <c:pt idx="9">
                  <c:v>0</c:v>
                </c:pt>
                <c:pt idx="10">
                  <c:v>581932.88</c:v>
                </c:pt>
                <c:pt idx="11">
                  <c:v>14300</c:v>
                </c:pt>
                <c:pt idx="12">
                  <c:v>224000</c:v>
                </c:pt>
                <c:pt idx="13">
                  <c:v>240000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230000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94936</c:v>
                </c:pt>
                <c:pt idx="23">
                  <c:v>0</c:v>
                </c:pt>
                <c:pt idx="24">
                  <c:v>196000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207-41F5-8CA6-D8CC0D466410}"/>
            </c:ext>
          </c:extLst>
        </c:ser>
        <c:ser>
          <c:idx val="7"/>
          <c:order val="7"/>
          <c:tx>
            <c:strRef>
              <c:f>'Data Summary'!$D$406</c:f>
              <c:strCache>
                <c:ptCount val="1"/>
                <c:pt idx="0">
                  <c:v> Potter </c:v>
                </c:pt>
              </c:strCache>
            </c:strRef>
          </c:tx>
          <c:invertIfNegative val="0"/>
          <c:val>
            <c:numRef>
              <c:f>'Data Summary'!$E$406:$AC$406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26160</c:v>
                </c:pt>
                <c:pt idx="2">
                  <c:v>482439</c:v>
                </c:pt>
                <c:pt idx="3">
                  <c:v>361100</c:v>
                </c:pt>
                <c:pt idx="4">
                  <c:v>1239109</c:v>
                </c:pt>
                <c:pt idx="5">
                  <c:v>0</c:v>
                </c:pt>
                <c:pt idx="6">
                  <c:v>0</c:v>
                </c:pt>
                <c:pt idx="7">
                  <c:v>3900</c:v>
                </c:pt>
                <c:pt idx="8">
                  <c:v>152000</c:v>
                </c:pt>
                <c:pt idx="9">
                  <c:v>0</c:v>
                </c:pt>
                <c:pt idx="10">
                  <c:v>180000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220000</c:v>
                </c:pt>
                <c:pt idx="18">
                  <c:v>50000</c:v>
                </c:pt>
                <c:pt idx="19">
                  <c:v>8263125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207-41F5-8CA6-D8CC0D466410}"/>
            </c:ext>
          </c:extLst>
        </c:ser>
        <c:ser>
          <c:idx val="8"/>
          <c:order val="8"/>
          <c:tx>
            <c:strRef>
              <c:f>'Data Summary'!$D$407</c:f>
              <c:strCache>
                <c:ptCount val="1"/>
                <c:pt idx="0">
                  <c:v> Stapleton </c:v>
                </c:pt>
              </c:strCache>
            </c:strRef>
          </c:tx>
          <c:invertIfNegative val="0"/>
          <c:val>
            <c:numRef>
              <c:f>'Data Summary'!$E$407:$AC$407</c:f>
              <c:numCache>
                <c:formatCode>_(* #,##0_);_(* \(#,##0\);_(* "-"??_);_(@_)</c:formatCode>
                <c:ptCount val="25"/>
                <c:pt idx="0">
                  <c:v>1000000</c:v>
                </c:pt>
                <c:pt idx="1">
                  <c:v>3900</c:v>
                </c:pt>
                <c:pt idx="2">
                  <c:v>31000</c:v>
                </c:pt>
                <c:pt idx="3">
                  <c:v>202750</c:v>
                </c:pt>
                <c:pt idx="4">
                  <c:v>0</c:v>
                </c:pt>
                <c:pt idx="5">
                  <c:v>203000</c:v>
                </c:pt>
                <c:pt idx="6">
                  <c:v>0</c:v>
                </c:pt>
                <c:pt idx="7">
                  <c:v>0</c:v>
                </c:pt>
                <c:pt idx="8">
                  <c:v>446696</c:v>
                </c:pt>
                <c:pt idx="9">
                  <c:v>85000</c:v>
                </c:pt>
                <c:pt idx="10">
                  <c:v>9358375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207-41F5-8CA6-D8CC0D466410}"/>
            </c:ext>
          </c:extLst>
        </c:ser>
        <c:ser>
          <c:idx val="9"/>
          <c:order val="9"/>
          <c:tx>
            <c:strRef>
              <c:f>'Data Summary'!$D$408</c:f>
              <c:strCache>
                <c:ptCount val="1"/>
                <c:pt idx="0">
                  <c:v> Wilson </c:v>
                </c:pt>
              </c:strCache>
            </c:strRef>
          </c:tx>
          <c:invertIfNegative val="0"/>
          <c:val>
            <c:numRef>
              <c:f>'Data Summary'!$E$408:$AC$408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90000</c:v>
                </c:pt>
                <c:pt idx="3">
                  <c:v>0</c:v>
                </c:pt>
                <c:pt idx="4">
                  <c:v>0</c:v>
                </c:pt>
                <c:pt idx="5">
                  <c:v>100000</c:v>
                </c:pt>
                <c:pt idx="6">
                  <c:v>1249300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1686000</c:v>
                </c:pt>
                <c:pt idx="12">
                  <c:v>849464</c:v>
                </c:pt>
                <c:pt idx="13">
                  <c:v>95000</c:v>
                </c:pt>
                <c:pt idx="14">
                  <c:v>0</c:v>
                </c:pt>
                <c:pt idx="15">
                  <c:v>0</c:v>
                </c:pt>
                <c:pt idx="16">
                  <c:v>272000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140695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207-41F5-8CA6-D8CC0D466410}"/>
            </c:ext>
          </c:extLst>
        </c:ser>
        <c:ser>
          <c:idx val="10"/>
          <c:order val="10"/>
          <c:tx>
            <c:strRef>
              <c:f>'Data Summary'!$D$409</c:f>
              <c:strCache>
                <c:ptCount val="1"/>
                <c:pt idx="0">
                  <c:v> Cameron </c:v>
                </c:pt>
              </c:strCache>
            </c:strRef>
          </c:tx>
          <c:invertIfNegative val="0"/>
          <c:val>
            <c:numRef>
              <c:f>'Data Summary'!$E$409:$AC$409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113700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93700</c:v>
                </c:pt>
                <c:pt idx="8">
                  <c:v>436800</c:v>
                </c:pt>
                <c:pt idx="9">
                  <c:v>1274000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2423147.2000000002</c:v>
                </c:pt>
                <c:pt idx="14">
                  <c:v>151000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288000</c:v>
                </c:pt>
                <c:pt idx="19">
                  <c:v>40000</c:v>
                </c:pt>
                <c:pt idx="20">
                  <c:v>140000</c:v>
                </c:pt>
                <c:pt idx="21">
                  <c:v>0</c:v>
                </c:pt>
                <c:pt idx="22">
                  <c:v>0</c:v>
                </c:pt>
                <c:pt idx="23">
                  <c:v>114000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207-41F5-8CA6-D8CC0D466410}"/>
            </c:ext>
          </c:extLst>
        </c:ser>
        <c:ser>
          <c:idx val="11"/>
          <c:order val="11"/>
          <c:tx>
            <c:strRef>
              <c:f>'Data Summary'!$D$410</c:f>
              <c:strCache>
                <c:ptCount val="1"/>
                <c:pt idx="0">
                  <c:v> Fuller </c:v>
                </c:pt>
              </c:strCache>
            </c:strRef>
          </c:tx>
          <c:invertIfNegative val="0"/>
          <c:val>
            <c:numRef>
              <c:f>'Data Summary'!$E$410:$AC$410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125000</c:v>
                </c:pt>
                <c:pt idx="2">
                  <c:v>0</c:v>
                </c:pt>
                <c:pt idx="3">
                  <c:v>180000</c:v>
                </c:pt>
                <c:pt idx="4">
                  <c:v>200000</c:v>
                </c:pt>
                <c:pt idx="5">
                  <c:v>1733200</c:v>
                </c:pt>
                <c:pt idx="6">
                  <c:v>850000</c:v>
                </c:pt>
                <c:pt idx="7">
                  <c:v>12675000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E207-41F5-8CA6-D8CC0D466410}"/>
            </c:ext>
          </c:extLst>
        </c:ser>
        <c:ser>
          <c:idx val="12"/>
          <c:order val="12"/>
          <c:tx>
            <c:strRef>
              <c:f>'Data Summary'!$D$411</c:f>
              <c:strCache>
                <c:ptCount val="1"/>
                <c:pt idx="0">
                  <c:v> Walsh </c:v>
                </c:pt>
              </c:strCache>
            </c:strRef>
          </c:tx>
          <c:invertIfNegative val="0"/>
          <c:val>
            <c:numRef>
              <c:f>'Data Summary'!$E$411:$AC$411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152000</c:v>
                </c:pt>
                <c:pt idx="2">
                  <c:v>809661</c:v>
                </c:pt>
                <c:pt idx="3">
                  <c:v>0</c:v>
                </c:pt>
                <c:pt idx="4">
                  <c:v>0</c:v>
                </c:pt>
                <c:pt idx="5">
                  <c:v>472000</c:v>
                </c:pt>
                <c:pt idx="6">
                  <c:v>117000</c:v>
                </c:pt>
                <c:pt idx="7">
                  <c:v>800000</c:v>
                </c:pt>
                <c:pt idx="8">
                  <c:v>0</c:v>
                </c:pt>
                <c:pt idx="9">
                  <c:v>180000</c:v>
                </c:pt>
                <c:pt idx="10">
                  <c:v>0</c:v>
                </c:pt>
                <c:pt idx="11">
                  <c:v>1566900</c:v>
                </c:pt>
                <c:pt idx="12">
                  <c:v>0</c:v>
                </c:pt>
                <c:pt idx="13">
                  <c:v>2180360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300000</c:v>
                </c:pt>
                <c:pt idx="18">
                  <c:v>0</c:v>
                </c:pt>
                <c:pt idx="19">
                  <c:v>0</c:v>
                </c:pt>
                <c:pt idx="20">
                  <c:v>5900</c:v>
                </c:pt>
                <c:pt idx="21">
                  <c:v>0</c:v>
                </c:pt>
                <c:pt idx="22">
                  <c:v>0</c:v>
                </c:pt>
                <c:pt idx="23">
                  <c:v>615000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207-41F5-8CA6-D8CC0D466410}"/>
            </c:ext>
          </c:extLst>
        </c:ser>
        <c:ser>
          <c:idx val="13"/>
          <c:order val="13"/>
          <c:tx>
            <c:strRef>
              <c:f>'Data Summary'!$D$412</c:f>
              <c:strCache>
                <c:ptCount val="1"/>
                <c:pt idx="0">
                  <c:v> FHS </c:v>
                </c:pt>
              </c:strCache>
            </c:strRef>
          </c:tx>
          <c:invertIfNegative val="0"/>
          <c:val>
            <c:numRef>
              <c:f>'Data Summary'!$E$412:$AC$412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5000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580000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200000</c:v>
                </c:pt>
                <c:pt idx="12">
                  <c:v>0</c:v>
                </c:pt>
                <c:pt idx="13">
                  <c:v>555900</c:v>
                </c:pt>
                <c:pt idx="14">
                  <c:v>5243662</c:v>
                </c:pt>
                <c:pt idx="15">
                  <c:v>395000</c:v>
                </c:pt>
                <c:pt idx="16">
                  <c:v>289000</c:v>
                </c:pt>
                <c:pt idx="17">
                  <c:v>0</c:v>
                </c:pt>
                <c:pt idx="18">
                  <c:v>4100000</c:v>
                </c:pt>
                <c:pt idx="19">
                  <c:v>830000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656000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E207-41F5-8CA6-D8CC0D466410}"/>
            </c:ext>
          </c:extLst>
        </c:ser>
        <c:ser>
          <c:idx val="14"/>
          <c:order val="14"/>
          <c:tx>
            <c:strRef>
              <c:f>'Data Summary'!$D$413</c:f>
              <c:strCache>
                <c:ptCount val="1"/>
                <c:pt idx="0">
                  <c:v> Thayer </c:v>
                </c:pt>
              </c:strCache>
            </c:strRef>
          </c:tx>
          <c:invertIfNegative val="0"/>
          <c:val>
            <c:numRef>
              <c:f>'Data Summary'!$E$413:$AC$413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E207-41F5-8CA6-D8CC0D466410}"/>
            </c:ext>
          </c:extLst>
        </c:ser>
        <c:ser>
          <c:idx val="15"/>
          <c:order val="15"/>
          <c:tx>
            <c:strRef>
              <c:f>'Data Summary'!$D$414</c:f>
              <c:strCache>
                <c:ptCount val="1"/>
                <c:pt idx="0">
                  <c:v> Farley </c:v>
                </c:pt>
              </c:strCache>
            </c:strRef>
          </c:tx>
          <c:invertIfNegative val="0"/>
          <c:val>
            <c:numRef>
              <c:f>'Data Summary'!$E$414:$AC$414</c:f>
              <c:numCache>
                <c:formatCode>_(* #,##0_);_(* \(#,##0\);_(* "-"??_);_(@_)</c:formatCode>
                <c:ptCount val="25"/>
                <c:pt idx="0">
                  <c:v>0</c:v>
                </c:pt>
                <c:pt idx="1">
                  <c:v>82000</c:v>
                </c:pt>
                <c:pt idx="2">
                  <c:v>0</c:v>
                </c:pt>
                <c:pt idx="3">
                  <c:v>546000</c:v>
                </c:pt>
                <c:pt idx="4">
                  <c:v>24082500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E207-41F5-8CA6-D8CC0D4664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728384"/>
        <c:axId val="49088000"/>
        <c:axId val="57712128"/>
      </c:bar3DChart>
      <c:catAx>
        <c:axId val="57728384"/>
        <c:scaling>
          <c:orientation val="maxMin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Capital Expenditure Period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-2100000"/>
          <a:lstStyle/>
          <a:p>
            <a:pPr>
              <a:defRPr/>
            </a:pPr>
            <a:endParaRPr lang="en-US"/>
          </a:p>
        </c:txPr>
        <c:crossAx val="49088000"/>
        <c:crosses val="autoZero"/>
        <c:auto val="1"/>
        <c:lblAlgn val="ctr"/>
        <c:lblOffset val="100"/>
        <c:tickLblSkip val="1"/>
        <c:noMultiLvlLbl val="0"/>
      </c:catAx>
      <c:valAx>
        <c:axId val="49088000"/>
        <c:scaling>
          <c:orientation val="minMax"/>
        </c:scaling>
        <c:delete val="0"/>
        <c:axPos val="r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Annual Capital Expenditure</a:t>
                </a:r>
              </a:p>
            </c:rich>
          </c:tx>
          <c:overlay val="0"/>
        </c:title>
        <c:numFmt formatCode="_(* #,##0_);_(* \(#,##0\);_(* &quot;-&quot;??_);_(@_)" sourceLinked="1"/>
        <c:majorTickMark val="out"/>
        <c:minorTickMark val="none"/>
        <c:tickLblPos val="nextTo"/>
        <c:crossAx val="57728384"/>
        <c:crosses val="autoZero"/>
        <c:crossBetween val="between"/>
      </c:valAx>
      <c:serAx>
        <c:axId val="57712128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1500000" vert="horz" anchor="t" anchorCtr="0"/>
          <a:lstStyle/>
          <a:p>
            <a:pPr>
              <a:defRPr sz="10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49088000"/>
        <c:crosses val="autoZero"/>
        <c:tickLblSkip val="1"/>
        <c:tickMarkSkip val="1"/>
      </c:ser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1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50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3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449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6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1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20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9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9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8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37C96-0E1D-4868-9B8B-5EA72E302719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CE143-7455-41D9-8D1F-C1A59B1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0976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Build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Overview of MSBA Building Process and </a:t>
            </a:r>
          </a:p>
          <a:p>
            <a:r>
              <a:rPr lang="en-US" dirty="0"/>
              <a:t>Project Timeline</a:t>
            </a:r>
          </a:p>
        </p:txBody>
      </p:sp>
      <p:pic>
        <p:nvPicPr>
          <p:cNvPr id="4098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15125" cy="11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887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ssschoolbuildings.org/sites/default/files/edit-contentimage/Build%20With%20Us/BwU_final_lighter_formatt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04883"/>
            <a:ext cx="7086600" cy="398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57912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www.MassSchoolBuildings.org</a:t>
            </a:r>
          </a:p>
        </p:txBody>
      </p:sp>
    </p:spTree>
    <p:extLst>
      <p:ext uri="{BB962C8B-B14F-4D97-AF65-F5344CB8AC3E}">
        <p14:creationId xmlns:p14="http://schemas.microsoft.com/office/powerpoint/2010/main" val="3413402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9633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92D050"/>
                </a:solidFill>
              </a:rPr>
              <a:t>MSBA Process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114945"/>
              </p:ext>
            </p:extLst>
          </p:nvPr>
        </p:nvGraphicFramePr>
        <p:xfrm>
          <a:off x="413487" y="1905000"/>
          <a:ext cx="8350437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4" name="Worksheet" r:id="rId3" imgW="26022657" imgH="10487285" progId="Excel.Sheet.12">
                  <p:embed/>
                </p:oleObj>
              </mc:Choice>
              <mc:Fallback>
                <p:oleObj name="Worksheet" r:id="rId3" imgW="26022657" imgH="104872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3487" y="1905000"/>
                        <a:ext cx="8350437" cy="403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1159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rgbClr val="92D050"/>
                </a:solidFill>
              </a:rPr>
              <a:t>Statement of Interest</a:t>
            </a:r>
          </a:p>
        </p:txBody>
      </p:sp>
      <p:pic>
        <p:nvPicPr>
          <p:cNvPr id="10244" name="Picture 4" descr="http://ts1.mm.bing.net/th?id=I.4579479597744176&amp;pid=1.7&amp;w=154&amp;h=151&amp;c=7&amp;rs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449" y="1655680"/>
            <a:ext cx="3617103" cy="354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72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92D050"/>
                </a:solidFill>
              </a:rPr>
              <a:t>Statement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Informs MSBA about deficiencies that inhibit delivery of District’s educational program</a:t>
            </a:r>
          </a:p>
          <a:p>
            <a:pPr marL="640080" lvl="2" indent="0">
              <a:buNone/>
            </a:pPr>
            <a:r>
              <a:rPr lang="en-US" dirty="0"/>
              <a:t>Submitted by School Superintendent</a:t>
            </a:r>
          </a:p>
          <a:p>
            <a:pPr marL="640080" lvl="2" indent="0">
              <a:buNone/>
            </a:pPr>
            <a:r>
              <a:rPr lang="en-US" dirty="0"/>
              <a:t>Requires School Committee vote</a:t>
            </a:r>
          </a:p>
          <a:p>
            <a:pPr marL="640080" lvl="2" indent="0">
              <a:buNone/>
            </a:pPr>
            <a:r>
              <a:rPr lang="en-US" dirty="0"/>
              <a:t>Requires Board of Selectmen vote</a:t>
            </a:r>
          </a:p>
          <a:p>
            <a:r>
              <a:rPr lang="en-US" dirty="0"/>
              <a:t>One SOI per School</a:t>
            </a:r>
          </a:p>
          <a:p>
            <a:pPr marL="457200" lvl="1" indent="0">
              <a:buNone/>
            </a:pPr>
            <a:r>
              <a:rPr lang="en-US" sz="2200" dirty="0"/>
              <a:t>except for accelerated repairs – windows/roofs/boilers; science labs</a:t>
            </a:r>
          </a:p>
          <a:p>
            <a:r>
              <a:rPr lang="en-US" dirty="0"/>
              <a:t>One school designated as District Priority SOI if multiple school SOIs in District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http://www.massschoolbuildings.org/sites/default/files/edit-contentimage/Build%20With%20Us/SOIs/SOI_2012_Intake_Pie_Cha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986" y="1"/>
            <a:ext cx="2220276" cy="16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677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rgbClr val="92D050"/>
                </a:solidFill>
              </a:rPr>
              <a:t>The MSBA Wants You …</a:t>
            </a:r>
          </a:p>
        </p:txBody>
      </p:sp>
      <p:pic>
        <p:nvPicPr>
          <p:cNvPr id="11268" name="Picture 4" descr="http://msspoah.files.wordpress.com/2010/05/i-want-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1143000"/>
            <a:ext cx="49053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243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Eligibility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Invited into Eligibility Period after review and approval of SOI by MSBA</a:t>
            </a:r>
          </a:p>
          <a:p>
            <a:pPr marL="857250" lvl="1" indent="0">
              <a:buNone/>
            </a:pPr>
            <a:r>
              <a:rPr lang="en-US" dirty="0"/>
              <a:t>	</a:t>
            </a:r>
            <a:endParaRPr lang="en-US" sz="2000" dirty="0"/>
          </a:p>
          <a:p>
            <a:r>
              <a:rPr lang="en-US" dirty="0"/>
              <a:t>Eligibility Period is up to 270 days long</a:t>
            </a:r>
          </a:p>
          <a:p>
            <a:pPr marL="849313" lvl="3" indent="0">
              <a:buNone/>
            </a:pPr>
            <a:r>
              <a:rPr lang="en-US" sz="2000" dirty="0"/>
              <a:t>Initial Compliance Certification </a:t>
            </a:r>
          </a:p>
          <a:p>
            <a:pPr marL="850392" lvl="3" indent="0">
              <a:buNone/>
            </a:pPr>
            <a:r>
              <a:rPr lang="en-US" sz="2000" dirty="0"/>
              <a:t>Form a School Building Committee</a:t>
            </a:r>
          </a:p>
          <a:p>
            <a:pPr marL="850392" lvl="3" indent="0">
              <a:buNone/>
            </a:pPr>
            <a:r>
              <a:rPr lang="en-US" sz="2000" dirty="0"/>
              <a:t>Maintenance documents and enrollment certification</a:t>
            </a:r>
          </a:p>
          <a:p>
            <a:pPr marL="850392" lvl="3" indent="0">
              <a:buNone/>
            </a:pPr>
            <a:r>
              <a:rPr lang="en-US" sz="2000" dirty="0"/>
              <a:t>Local Authorization of Funding</a:t>
            </a:r>
          </a:p>
          <a:p>
            <a:pPr marL="1097280" lvl="4" indent="0">
              <a:buNone/>
            </a:pPr>
            <a:r>
              <a:rPr lang="en-US" sz="1800" dirty="0"/>
              <a:t>Vote to authorize full amount of Feasibility Study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885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686779"/>
              </p:ext>
            </p:extLst>
          </p:nvPr>
        </p:nvGraphicFramePr>
        <p:xfrm>
          <a:off x="457200" y="1015364"/>
          <a:ext cx="8382000" cy="4741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Worksheet" r:id="rId3" imgW="16516010" imgH="9344025" progId="Excel.Sheet.12">
                  <p:embed/>
                </p:oleObj>
              </mc:Choice>
              <mc:Fallback>
                <p:oleObj name="Worksheet" r:id="rId3" imgW="16516010" imgH="93440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1015364"/>
                        <a:ext cx="8382000" cy="47410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4812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clker.com/cliparts/V/0/0/e/T/J/rock-paper-scissor-game-h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257" y="1524000"/>
            <a:ext cx="3861486" cy="3810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92D050"/>
                </a:solidFill>
              </a:rPr>
              <a:t>Form the Project Team</a:t>
            </a:r>
            <a:endParaRPr 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959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Form the Project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Select an OPM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Identify MCPPO certified employee to oversee procurement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Identify Selection Committee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Draft RFP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Advertise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Evaluate Respondents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Select OPM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Submit to MSBA for Approval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Select a Designer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Complete RFS template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Advertise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MSBA Designer Selection Panel reviews applications</a:t>
            </a:r>
          </a:p>
          <a:p>
            <a:pPr marL="896112" lvl="3" indent="0">
              <a:buNone/>
            </a:pPr>
            <a:r>
              <a:rPr lang="en-US" dirty="0"/>
              <a:t>District is represented on DSP (3 of 13 members)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Applicants are ranked by DSP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Interview may be held with 3 top-ranked firms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District negotiates agreement with top ranked firm</a:t>
            </a:r>
          </a:p>
        </p:txBody>
      </p:sp>
    </p:spTree>
    <p:extLst>
      <p:ext uri="{BB962C8B-B14F-4D97-AF65-F5344CB8AC3E}">
        <p14:creationId xmlns:p14="http://schemas.microsoft.com/office/powerpoint/2010/main" val="1481359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085234"/>
              </p:ext>
            </p:extLst>
          </p:nvPr>
        </p:nvGraphicFramePr>
        <p:xfrm>
          <a:off x="2209800" y="457200"/>
          <a:ext cx="4994275" cy="598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Worksheet" r:id="rId3" imgW="7162670" imgH="11934479" progId="Excel.Sheet.12">
                  <p:embed/>
                </p:oleObj>
              </mc:Choice>
              <mc:Fallback>
                <p:oleObj name="Worksheet" r:id="rId3" imgW="7162670" imgH="1193447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9800" y="457200"/>
                        <a:ext cx="4994275" cy="598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3796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Perform Feasibility Study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 after Project Team is Selected</a:t>
            </a:r>
          </a:p>
          <a:p>
            <a:pPr marL="640080" lvl="2" indent="0">
              <a:buNone/>
            </a:pPr>
            <a:endParaRPr lang="en-US" dirty="0"/>
          </a:p>
          <a:p>
            <a:pPr marL="640080" lvl="2" indent="0">
              <a:buNone/>
            </a:pPr>
            <a:r>
              <a:rPr lang="en-US" dirty="0"/>
              <a:t>Document Educational Program</a:t>
            </a:r>
          </a:p>
          <a:p>
            <a:pPr marL="640080" lvl="2" indent="0">
              <a:buNone/>
            </a:pPr>
            <a:r>
              <a:rPr lang="en-US" dirty="0"/>
              <a:t>Document Existing Conditions</a:t>
            </a:r>
          </a:p>
          <a:p>
            <a:pPr marL="640080" lvl="2" indent="0">
              <a:buNone/>
            </a:pPr>
            <a:r>
              <a:rPr lang="en-US" dirty="0"/>
              <a:t>Develop and Evaluate Alternatives</a:t>
            </a:r>
          </a:p>
          <a:p>
            <a:pPr marL="640080" lvl="2" indent="0">
              <a:buNone/>
            </a:pPr>
            <a:r>
              <a:rPr lang="en-US" dirty="0"/>
              <a:t>Recommend Preferred Solution to MSBA </a:t>
            </a:r>
            <a:r>
              <a:rPr lang="en-US" dirty="0" err="1"/>
              <a:t>BoD</a:t>
            </a:r>
            <a:endParaRPr lang="en-US" dirty="0"/>
          </a:p>
          <a:p>
            <a:pPr marL="640080" lvl="2" indent="0">
              <a:buNone/>
            </a:pPr>
            <a:r>
              <a:rPr lang="en-US" dirty="0"/>
              <a:t>MSBA </a:t>
            </a:r>
            <a:r>
              <a:rPr lang="en-US" dirty="0" err="1"/>
              <a:t>BoD</a:t>
            </a:r>
            <a:r>
              <a:rPr lang="en-US" dirty="0"/>
              <a:t> Preferred Solution Approval</a:t>
            </a:r>
          </a:p>
          <a:p>
            <a:pPr marL="640080" lvl="2" indent="0">
              <a:buNone/>
            </a:pPr>
            <a:r>
              <a:rPr lang="en-US" dirty="0"/>
              <a:t>Prepare Schematic Design Documents</a:t>
            </a:r>
          </a:p>
        </p:txBody>
      </p:sp>
    </p:spTree>
    <p:extLst>
      <p:ext uri="{BB962C8B-B14F-4D97-AF65-F5344CB8AC3E}">
        <p14:creationId xmlns:p14="http://schemas.microsoft.com/office/powerpoint/2010/main" val="2275253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452083"/>
              </p:ext>
            </p:extLst>
          </p:nvPr>
        </p:nvGraphicFramePr>
        <p:xfrm>
          <a:off x="1453356" y="438944"/>
          <a:ext cx="6237288" cy="598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" name="Worksheet" r:id="rId3" imgW="11354124" imgH="10887075" progId="Excel.Sheet.12">
                  <p:embed/>
                </p:oleObj>
              </mc:Choice>
              <mc:Fallback>
                <p:oleObj name="Worksheet" r:id="rId3" imgW="11354124" imgH="108870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53356" y="438944"/>
                        <a:ext cx="6237288" cy="598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6093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92D050"/>
                </a:solidFill>
              </a:rPr>
              <a:t>Project Scope &amp; Budget</a:t>
            </a: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9220" name="Picture 4" descr="http://ygraph.com/graphs/projectmanagement-20120412T031853-u7hxtd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8" y="1693101"/>
            <a:ext cx="4162425" cy="34717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94343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Project Scope &amp;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120 Days to secure local funding</a:t>
            </a:r>
          </a:p>
          <a:p>
            <a:pPr lvl="1"/>
            <a:r>
              <a:rPr lang="en-US" dirty="0"/>
              <a:t>Requires Town appropriation for full cost of Project</a:t>
            </a:r>
          </a:p>
          <a:p>
            <a:r>
              <a:rPr lang="en-US" dirty="0"/>
              <a:t>Negotiate Project Funding Agreement</a:t>
            </a:r>
          </a:p>
          <a:p>
            <a:pPr lvl="1"/>
            <a:r>
              <a:rPr lang="en-US" dirty="0"/>
              <a:t>Establish basis of grant</a:t>
            </a:r>
          </a:p>
          <a:p>
            <a:pPr lvl="1"/>
            <a:r>
              <a:rPr lang="en-US" dirty="0"/>
              <a:t>Project Scope</a:t>
            </a:r>
          </a:p>
          <a:p>
            <a:pPr lvl="1"/>
            <a:r>
              <a:rPr lang="en-US" dirty="0"/>
              <a:t>Project Schedule</a:t>
            </a:r>
          </a:p>
          <a:p>
            <a:pPr lvl="1"/>
            <a:r>
              <a:rPr lang="en-US" dirty="0"/>
              <a:t>Project Site</a:t>
            </a:r>
          </a:p>
          <a:p>
            <a:pPr lvl="1"/>
            <a:r>
              <a:rPr lang="en-US" dirty="0"/>
              <a:t>Furniture, Fixtures &amp; Equipment</a:t>
            </a:r>
          </a:p>
          <a:p>
            <a:r>
              <a:rPr lang="en-US" dirty="0"/>
              <a:t>Execute Project Funding Agreement</a:t>
            </a:r>
          </a:p>
        </p:txBody>
      </p:sp>
    </p:spTree>
    <p:extLst>
      <p:ext uri="{BB962C8B-B14F-4D97-AF65-F5344CB8AC3E}">
        <p14:creationId xmlns:p14="http://schemas.microsoft.com/office/powerpoint/2010/main" val="2770332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Design Development &amp; CDs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Preparation of Bid Documents</a:t>
            </a:r>
          </a:p>
          <a:p>
            <a:r>
              <a:rPr lang="en-US" dirty="0"/>
              <a:t>Independent Estimates at DD, 60% CD &amp; 90% CD</a:t>
            </a:r>
          </a:p>
          <a:p>
            <a:r>
              <a:rPr lang="en-US" dirty="0"/>
              <a:t>Quality of Bid Documents influences quality of Project</a:t>
            </a:r>
          </a:p>
          <a:p>
            <a:r>
              <a:rPr lang="en-US" dirty="0"/>
              <a:t>Contractor &amp; Subcontractor pre-qualification during this phase</a:t>
            </a:r>
          </a:p>
          <a:p>
            <a:r>
              <a:rPr lang="en-US" dirty="0"/>
              <a:t>Should consider CM at Risk (Ch. 149A) in lieu of GC (Ch. 149)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257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510521"/>
              </p:ext>
            </p:extLst>
          </p:nvPr>
        </p:nvGraphicFramePr>
        <p:xfrm>
          <a:off x="613757" y="1245394"/>
          <a:ext cx="8096596" cy="3479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Worksheet" r:id="rId3" imgW="13525338" imgH="5810596" progId="Excel.Sheet.12">
                  <p:embed/>
                </p:oleObj>
              </mc:Choice>
              <mc:Fallback>
                <p:oleObj name="Worksheet" r:id="rId3" imgW="13525338" imgH="581059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3757" y="1245394"/>
                        <a:ext cx="8096596" cy="3479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4547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graphics8.nytimes.com/images/2011/09/02/magazine/02floor-iron5/02floor-iron5-blog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33537"/>
            <a:ext cx="4572000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Build with us!</a:t>
            </a:r>
          </a:p>
        </p:txBody>
      </p:sp>
    </p:spTree>
    <p:extLst>
      <p:ext uri="{BB962C8B-B14F-4D97-AF65-F5344CB8AC3E}">
        <p14:creationId xmlns:p14="http://schemas.microsoft.com/office/powerpoint/2010/main" val="3739618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>
                <a:solidFill>
                  <a:srgbClr val="92D050"/>
                </a:solidFill>
              </a:rPr>
              <a:t>Applying MSBA Process to Framingham Public Schools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533400"/>
            <a:ext cx="3717714" cy="2286000"/>
          </a:xfrm>
        </p:spPr>
        <p:txBody>
          <a:bodyPr anchor="ctr">
            <a:normAutofit/>
          </a:bodyPr>
          <a:lstStyle/>
          <a:p>
            <a:pPr algn="ctr"/>
            <a:r>
              <a:rPr lang="en-US" sz="2400" dirty="0">
                <a:solidFill>
                  <a:srgbClr val="92D050"/>
                </a:solidFill>
              </a:rPr>
              <a:t>Fuller Middle School </a:t>
            </a:r>
          </a:p>
          <a:p>
            <a:pPr algn="ctr"/>
            <a:r>
              <a:rPr lang="en-US" sz="2400" dirty="0">
                <a:solidFill>
                  <a:srgbClr val="92D050"/>
                </a:solidFill>
              </a:rPr>
              <a:t>and </a:t>
            </a:r>
          </a:p>
          <a:p>
            <a:pPr algn="ctr"/>
            <a:r>
              <a:rPr lang="en-US" sz="2400" dirty="0">
                <a:solidFill>
                  <a:srgbClr val="92D050"/>
                </a:solidFill>
              </a:rPr>
              <a:t>Farley Middle School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16785"/>
            <a:ext cx="5410788" cy="344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2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FPS Facility Hierarchy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187324" y="5867400"/>
            <a:ext cx="8880476" cy="762000"/>
            <a:chOff x="0" y="4429125"/>
            <a:chExt cx="8880476" cy="762000"/>
          </a:xfrm>
        </p:grpSpPr>
        <p:sp>
          <p:nvSpPr>
            <p:cNvPr id="49" name="TextBox 29"/>
            <p:cNvSpPr txBox="1"/>
            <p:nvPr/>
          </p:nvSpPr>
          <p:spPr>
            <a:xfrm>
              <a:off x="7286626" y="4549775"/>
              <a:ext cx="1593850" cy="571500"/>
            </a:xfrm>
            <a:prstGeom prst="rect">
              <a:avLst/>
            </a:prstGeom>
            <a:solidFill>
              <a:schemeClr val="bg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>
                  <a:solidFill>
                    <a:schemeClr val="tx1"/>
                  </a:solidFill>
                </a:rPr>
                <a:t>Heat, Roof,</a:t>
              </a:r>
              <a:r>
                <a:rPr lang="en-US" sz="1100" baseline="0" dirty="0">
                  <a:solidFill>
                    <a:schemeClr val="tx1"/>
                  </a:solidFill>
                </a:rPr>
                <a:t> Windows</a:t>
              </a:r>
              <a:r>
                <a:rPr lang="en-US" sz="1100" dirty="0">
                  <a:solidFill>
                    <a:schemeClr val="tx1"/>
                  </a:solidFill>
                </a:rPr>
                <a:t> ...</a:t>
              </a:r>
            </a:p>
          </p:txBody>
        </p:sp>
        <p:sp>
          <p:nvSpPr>
            <p:cNvPr id="48" name="Trapezoid 47"/>
            <p:cNvSpPr/>
            <p:nvPr/>
          </p:nvSpPr>
          <p:spPr>
            <a:xfrm>
              <a:off x="0" y="4429125"/>
              <a:ext cx="7381875" cy="762000"/>
            </a:xfrm>
            <a:prstGeom prst="trapezoid">
              <a:avLst>
                <a:gd name="adj" fmla="val 70536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/>
                <a:t>Building Systems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2799" y="5086350"/>
            <a:ext cx="8016875" cy="638175"/>
            <a:chOff x="625475" y="3648075"/>
            <a:chExt cx="8016875" cy="638175"/>
          </a:xfrm>
        </p:grpSpPr>
        <p:sp>
          <p:nvSpPr>
            <p:cNvPr id="46" name="Trapezoid 45"/>
            <p:cNvSpPr/>
            <p:nvPr/>
          </p:nvSpPr>
          <p:spPr>
            <a:xfrm>
              <a:off x="625475" y="3648075"/>
              <a:ext cx="6108700" cy="638175"/>
            </a:xfrm>
            <a:prstGeom prst="trapezoid">
              <a:avLst>
                <a:gd name="adj" fmla="val 72806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/>
                <a:t>Life Safety</a:t>
              </a:r>
            </a:p>
          </p:txBody>
        </p:sp>
        <p:sp>
          <p:nvSpPr>
            <p:cNvPr id="47" name="TextBox 30"/>
            <p:cNvSpPr txBox="1"/>
            <p:nvPr/>
          </p:nvSpPr>
          <p:spPr>
            <a:xfrm>
              <a:off x="6784975" y="3673475"/>
              <a:ext cx="1857375" cy="571500"/>
            </a:xfrm>
            <a:prstGeom prst="rect">
              <a:avLst/>
            </a:prstGeom>
            <a:solidFill>
              <a:schemeClr val="bg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>
                  <a:solidFill>
                    <a:schemeClr val="tx1"/>
                  </a:solidFill>
                </a:rPr>
                <a:t>Fire Alarm,</a:t>
              </a:r>
              <a:r>
                <a:rPr lang="en-US" sz="1100" baseline="0" dirty="0">
                  <a:solidFill>
                    <a:schemeClr val="tx1"/>
                  </a:solidFill>
                </a:rPr>
                <a:t> Sprinklers, Code Compliance </a:t>
              </a:r>
              <a:r>
                <a:rPr lang="en-US" sz="1100" dirty="0">
                  <a:solidFill>
                    <a:schemeClr val="tx1"/>
                  </a:solidFill>
                </a:rPr>
                <a:t>...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349375" y="4324349"/>
            <a:ext cx="7058024" cy="638175"/>
            <a:chOff x="1162051" y="2886074"/>
            <a:chExt cx="7058024" cy="638175"/>
          </a:xfrm>
        </p:grpSpPr>
        <p:sp>
          <p:nvSpPr>
            <p:cNvPr id="44" name="Trapezoid 43"/>
            <p:cNvSpPr/>
            <p:nvPr/>
          </p:nvSpPr>
          <p:spPr>
            <a:xfrm>
              <a:off x="1162051" y="2886074"/>
              <a:ext cx="5029200" cy="638175"/>
            </a:xfrm>
            <a:prstGeom prst="trapezoid">
              <a:avLst>
                <a:gd name="adj" fmla="val 73036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/>
                <a:t>Program Compliance</a:t>
              </a:r>
            </a:p>
          </p:txBody>
        </p:sp>
        <p:sp>
          <p:nvSpPr>
            <p:cNvPr id="45" name="TextBox 31"/>
            <p:cNvSpPr txBox="1"/>
            <p:nvPr/>
          </p:nvSpPr>
          <p:spPr>
            <a:xfrm>
              <a:off x="6362700" y="2905125"/>
              <a:ext cx="1857375" cy="571500"/>
            </a:xfrm>
            <a:prstGeom prst="rect">
              <a:avLst/>
            </a:prstGeom>
            <a:solidFill>
              <a:schemeClr val="bg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>
                  <a:solidFill>
                    <a:schemeClr val="tx1"/>
                  </a:solidFill>
                </a:rPr>
                <a:t>Adequate spaces to meet educational requirements ...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863724" y="3438525"/>
            <a:ext cx="5876925" cy="762000"/>
            <a:chOff x="1676400" y="2000250"/>
            <a:chExt cx="5876925" cy="762000"/>
          </a:xfrm>
        </p:grpSpPr>
        <p:sp>
          <p:nvSpPr>
            <p:cNvPr id="42" name="Trapezoid 41"/>
            <p:cNvSpPr/>
            <p:nvPr/>
          </p:nvSpPr>
          <p:spPr>
            <a:xfrm>
              <a:off x="1676400" y="2000250"/>
              <a:ext cx="3990975" cy="762000"/>
            </a:xfrm>
            <a:prstGeom prst="trapezoid">
              <a:avLst>
                <a:gd name="adj" fmla="val 7636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dirty="0"/>
                <a:t>Master Plan Compliance</a:t>
              </a:r>
            </a:p>
          </p:txBody>
        </p:sp>
        <p:sp>
          <p:nvSpPr>
            <p:cNvPr id="43" name="TextBox 32"/>
            <p:cNvSpPr txBox="1"/>
            <p:nvPr/>
          </p:nvSpPr>
          <p:spPr>
            <a:xfrm>
              <a:off x="5695950" y="2028825"/>
              <a:ext cx="1857375" cy="628650"/>
            </a:xfrm>
            <a:prstGeom prst="rect">
              <a:avLst/>
            </a:prstGeom>
            <a:solidFill>
              <a:schemeClr val="bg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>
                  <a:solidFill>
                    <a:schemeClr val="tx1"/>
                  </a:solidFill>
                </a:rPr>
                <a:t>Facilities reflect pr</a:t>
              </a:r>
              <a:r>
                <a:rPr lang="en-US" dirty="0">
                  <a:solidFill>
                    <a:schemeClr val="tx1"/>
                  </a:solidFill>
                </a:rPr>
                <a:t>e-K to 12 population age and geographic distribution</a:t>
              </a:r>
              <a:r>
                <a:rPr lang="en-US" sz="1100" dirty="0">
                  <a:solidFill>
                    <a:schemeClr val="tx1"/>
                  </a:solidFill>
                </a:rPr>
                <a:t>...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520949" y="1438275"/>
            <a:ext cx="4400550" cy="1876425"/>
            <a:chOff x="2333625" y="0"/>
            <a:chExt cx="4400550" cy="1876425"/>
          </a:xfrm>
        </p:grpSpPr>
        <p:sp>
          <p:nvSpPr>
            <p:cNvPr id="40" name="Trapezoid 39"/>
            <p:cNvSpPr/>
            <p:nvPr/>
          </p:nvSpPr>
          <p:spPr>
            <a:xfrm>
              <a:off x="2333625" y="0"/>
              <a:ext cx="2695575" cy="1876425"/>
            </a:xfrm>
            <a:prstGeom prst="trapezoid">
              <a:avLst>
                <a:gd name="adj" fmla="val 71682"/>
              </a:avLst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dirty="0"/>
                <a:t>District</a:t>
              </a:r>
            </a:p>
            <a:p>
              <a:pPr algn="ctr"/>
              <a:r>
                <a:rPr lang="en-US" sz="1050" dirty="0"/>
                <a:t>Facilities</a:t>
              </a:r>
            </a:p>
            <a:p>
              <a:pPr algn="ctr"/>
              <a:r>
                <a:rPr lang="en-US" sz="1050" dirty="0"/>
                <a:t>Actualization</a:t>
              </a:r>
              <a:endParaRPr lang="en-US" sz="1100" dirty="0"/>
            </a:p>
          </p:txBody>
        </p:sp>
        <p:sp>
          <p:nvSpPr>
            <p:cNvPr id="41" name="TextBox 33"/>
            <p:cNvSpPr txBox="1"/>
            <p:nvPr/>
          </p:nvSpPr>
          <p:spPr>
            <a:xfrm>
              <a:off x="4876800" y="590550"/>
              <a:ext cx="1857375" cy="666750"/>
            </a:xfrm>
            <a:prstGeom prst="rect">
              <a:avLst/>
            </a:prstGeom>
            <a:solidFill>
              <a:schemeClr val="bg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>
                  <a:solidFill>
                    <a:schemeClr val="tx1"/>
                  </a:solidFill>
                </a:rPr>
                <a:t>Facilities enhance District educational goals, rather than limit them 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328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What does MSBA process imply?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MSBA schedule is independent of which site becomes new school</a:t>
            </a:r>
          </a:p>
          <a:p>
            <a:r>
              <a:rPr lang="en-US" dirty="0"/>
              <a:t>MSBA process must be followed</a:t>
            </a:r>
          </a:p>
          <a:p>
            <a:r>
              <a:rPr lang="en-US" dirty="0"/>
              <a:t>Existing buildings must make do until 2021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/>
              <a:t>Choices abound</a:t>
            </a:r>
          </a:p>
          <a:p>
            <a:pPr marL="915988" lvl="1" indent="0">
              <a:buNone/>
            </a:pPr>
            <a:r>
              <a:rPr lang="en-US" dirty="0"/>
              <a:t>MS or K-8</a:t>
            </a:r>
          </a:p>
          <a:p>
            <a:pPr marL="915988" lvl="1" indent="0">
              <a:buNone/>
            </a:pPr>
            <a:r>
              <a:rPr lang="en-US" dirty="0"/>
              <a:t>Existing site(s) or new site(s)</a:t>
            </a:r>
          </a:p>
          <a:p>
            <a:pPr marL="915988" lvl="1" indent="0">
              <a:buNone/>
            </a:pPr>
            <a:r>
              <a:rPr lang="en-US" dirty="0"/>
              <a:t>	Fuller v. Farley v. Other</a:t>
            </a:r>
          </a:p>
          <a:p>
            <a:pPr marL="915988" lvl="1" indent="0">
              <a:buNone/>
            </a:pPr>
            <a:r>
              <a:rPr lang="en-US" dirty="0"/>
              <a:t>	MS v. K-8</a:t>
            </a:r>
          </a:p>
          <a:p>
            <a:pPr marL="915988" lvl="1" indent="0">
              <a:buNone/>
            </a:pPr>
            <a:r>
              <a:rPr lang="en-US" dirty="0"/>
              <a:t>Short term v. long term MBCC extension</a:t>
            </a:r>
          </a:p>
          <a:p>
            <a:pPr marL="915988" lvl="1" indent="0">
              <a:buNone/>
            </a:pPr>
            <a:r>
              <a:rPr lang="en-US" dirty="0"/>
              <a:t>Renovate v. All New v. Part New</a:t>
            </a:r>
          </a:p>
          <a:p>
            <a:pPr marL="1146175" lvl="2" indent="0">
              <a:buNone/>
            </a:pPr>
            <a:r>
              <a:rPr lang="en-US" dirty="0"/>
              <a:t>Temporary facility requirements and solutions impact cost and schedule</a:t>
            </a:r>
          </a:p>
        </p:txBody>
      </p:sp>
    </p:spTree>
    <p:extLst>
      <p:ext uri="{BB962C8B-B14F-4D97-AF65-F5344CB8AC3E}">
        <p14:creationId xmlns:p14="http://schemas.microsoft.com/office/powerpoint/2010/main" val="3522168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School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68580" indent="0" algn="ctr">
              <a:buNone/>
            </a:pPr>
            <a:r>
              <a:rPr lang="en-US" b="1" dirty="0"/>
              <a:t>Fuller School</a:t>
            </a:r>
          </a:p>
          <a:p>
            <a:r>
              <a:rPr lang="en-US" dirty="0"/>
              <a:t>Renovate</a:t>
            </a:r>
          </a:p>
          <a:p>
            <a:pPr marL="685800" lvl="1" indent="0">
              <a:buNone/>
            </a:pPr>
            <a:r>
              <a:rPr lang="en-US" dirty="0"/>
              <a:t>100% </a:t>
            </a:r>
            <a:r>
              <a:rPr lang="en-US" dirty="0" err="1"/>
              <a:t>vs</a:t>
            </a:r>
            <a:r>
              <a:rPr lang="en-US" dirty="0"/>
              <a:t> Cameron approach</a:t>
            </a:r>
          </a:p>
          <a:p>
            <a:r>
              <a:rPr lang="en-US" dirty="0"/>
              <a:t>New Building</a:t>
            </a:r>
          </a:p>
          <a:p>
            <a:pPr marL="685800" lvl="1" indent="0">
              <a:buNone/>
            </a:pPr>
            <a:r>
              <a:rPr lang="en-US" dirty="0"/>
              <a:t>Custom v. Model School</a:t>
            </a:r>
          </a:p>
          <a:p>
            <a:pPr marL="68580" indent="0">
              <a:buNone/>
            </a:pPr>
            <a:endParaRPr lang="en-US" dirty="0"/>
          </a:p>
          <a:p>
            <a:pPr indent="0">
              <a:buNone/>
            </a:pPr>
            <a:r>
              <a:rPr lang="en-US" dirty="0"/>
              <a:t>Temporary facility required</a:t>
            </a:r>
          </a:p>
          <a:p>
            <a:pPr marL="685800" lvl="1" indent="0">
              <a:buNone/>
            </a:pPr>
            <a:r>
              <a:rPr lang="en-US" dirty="0"/>
              <a:t>Farley – requires upgrades</a:t>
            </a:r>
          </a:p>
          <a:p>
            <a:pPr marL="685800" lvl="1" indent="0">
              <a:buNone/>
            </a:pPr>
            <a:r>
              <a:rPr lang="en-US" dirty="0"/>
              <a:t>Modular classrooms</a:t>
            </a:r>
          </a:p>
          <a:p>
            <a:pPr marL="685800" lvl="1" indent="0">
              <a:buNone/>
            </a:pPr>
            <a:r>
              <a:rPr lang="en-US" dirty="0"/>
              <a:t>Other – Danforth?</a:t>
            </a:r>
          </a:p>
          <a:p>
            <a:pPr marL="685800" lvl="1" indent="0">
              <a:buNone/>
            </a:pPr>
            <a:r>
              <a:rPr lang="en-US" dirty="0"/>
              <a:t>Occupied renovation</a:t>
            </a:r>
          </a:p>
          <a:p>
            <a:pPr marL="915988" lvl="1" indent="0">
              <a:buNone/>
            </a:pPr>
            <a:r>
              <a:rPr lang="en-US" dirty="0"/>
              <a:t>5% per phase construction cost premium</a:t>
            </a:r>
          </a:p>
          <a:p>
            <a:pPr marL="365760" lvl="1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68580" indent="0" algn="ctr">
              <a:buNone/>
            </a:pPr>
            <a:r>
              <a:rPr lang="en-US" sz="2400" b="1" dirty="0"/>
              <a:t>Farley School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Renovate</a:t>
            </a:r>
          </a:p>
          <a:p>
            <a:pPr marL="685800" lvl="1" indent="0">
              <a:spcBef>
                <a:spcPts val="0"/>
              </a:spcBef>
              <a:buNone/>
            </a:pPr>
            <a:r>
              <a:rPr lang="en-US" sz="2000" dirty="0"/>
              <a:t>100% </a:t>
            </a:r>
            <a:r>
              <a:rPr lang="en-US" sz="2000" dirty="0" err="1"/>
              <a:t>vs</a:t>
            </a:r>
            <a:r>
              <a:rPr lang="en-US" sz="2000" dirty="0"/>
              <a:t> Cameron approach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New Building</a:t>
            </a:r>
          </a:p>
          <a:p>
            <a:pPr marL="685800" lvl="1" indent="0">
              <a:spcBef>
                <a:spcPts val="0"/>
              </a:spcBef>
              <a:buNone/>
            </a:pPr>
            <a:r>
              <a:rPr lang="en-US" sz="2000" dirty="0"/>
              <a:t>Custom v. Model School</a:t>
            </a:r>
          </a:p>
          <a:p>
            <a:pPr marL="68580" indent="0">
              <a:spcBef>
                <a:spcPts val="0"/>
              </a:spcBef>
              <a:buNone/>
            </a:pPr>
            <a:endParaRPr lang="en-US" sz="2400" dirty="0"/>
          </a:p>
          <a:p>
            <a:pPr indent="0">
              <a:spcBef>
                <a:spcPts val="0"/>
              </a:spcBef>
              <a:buNone/>
            </a:pPr>
            <a:r>
              <a:rPr lang="en-US" sz="2400" dirty="0"/>
              <a:t>No temporary facility required; </a:t>
            </a:r>
          </a:p>
          <a:p>
            <a:pPr indent="0">
              <a:buNone/>
            </a:pPr>
            <a:r>
              <a:rPr lang="en-US" sz="2400" dirty="0"/>
              <a:t>	</a:t>
            </a:r>
            <a:r>
              <a:rPr lang="en-US" sz="2000" dirty="0"/>
              <a:t>but</a:t>
            </a:r>
          </a:p>
          <a:p>
            <a:pPr indent="0">
              <a:buNone/>
            </a:pPr>
            <a:r>
              <a:rPr lang="en-US" sz="2400" dirty="0"/>
              <a:t>MBCC must vacate by June 2018</a:t>
            </a:r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23809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Life after Fuller/Farley Project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0600" y="1524000"/>
            <a:ext cx="7086600" cy="4000948"/>
          </a:xfrm>
        </p:spPr>
        <p:txBody>
          <a:bodyPr>
            <a:noAutofit/>
          </a:bodyPr>
          <a:lstStyle/>
          <a:p>
            <a:r>
              <a:rPr lang="en-US" sz="2400" dirty="0"/>
              <a:t>What to do with remaining school site(s)?</a:t>
            </a:r>
          </a:p>
          <a:p>
            <a:pPr marL="365760" lvl="1" indent="0">
              <a:buNone/>
            </a:pPr>
            <a:r>
              <a:rPr lang="en-US" sz="2400" dirty="0"/>
              <a:t>	</a:t>
            </a:r>
            <a:r>
              <a:rPr lang="en-US" sz="1800" dirty="0"/>
              <a:t>Valuable South Framingham location</a:t>
            </a:r>
          </a:p>
          <a:p>
            <a:r>
              <a:rPr lang="en-US" sz="2400" dirty="0"/>
              <a:t>Many Options</a:t>
            </a:r>
          </a:p>
          <a:p>
            <a:pPr marL="68580" indent="0">
              <a:buNone/>
            </a:pPr>
            <a:r>
              <a:rPr lang="en-US" sz="2400" dirty="0"/>
              <a:t>	Home for existing non-school users</a:t>
            </a:r>
          </a:p>
          <a:p>
            <a:pPr marL="1554480" lvl="5" indent="0">
              <a:buNone/>
            </a:pPr>
            <a:r>
              <a:rPr lang="en-US" sz="1600" dirty="0"/>
              <a:t>	Building &amp; Grounds</a:t>
            </a:r>
          </a:p>
          <a:p>
            <a:pPr marL="1554480" lvl="5" indent="0">
              <a:buNone/>
            </a:pPr>
            <a:r>
              <a:rPr lang="en-US" sz="1600" dirty="0"/>
              <a:t>	ESL</a:t>
            </a:r>
          </a:p>
          <a:p>
            <a:pPr marL="1554480" lvl="5" indent="0">
              <a:buNone/>
            </a:pPr>
            <a:r>
              <a:rPr lang="en-US" sz="1600" dirty="0"/>
              <a:t>	Framingham Public Access TV</a:t>
            </a:r>
          </a:p>
          <a:p>
            <a:pPr marL="1554480" lvl="5" indent="0">
              <a:buNone/>
            </a:pPr>
            <a:r>
              <a:rPr lang="en-US" sz="1600" dirty="0"/>
              <a:t>	ACCESS Transportation</a:t>
            </a:r>
          </a:p>
          <a:p>
            <a:pPr marL="1554480" lvl="5" indent="0">
              <a:buNone/>
            </a:pPr>
            <a:r>
              <a:rPr lang="en-US" sz="1600" dirty="0"/>
              <a:t>	Vision Center</a:t>
            </a:r>
          </a:p>
          <a:p>
            <a:pPr marL="914400" lvl="1" indent="-549275">
              <a:buNone/>
            </a:pPr>
            <a:r>
              <a:rPr lang="en-US" sz="2400" dirty="0"/>
              <a:t>	Swing space during other school renovation(s)</a:t>
            </a:r>
            <a:endParaRPr lang="en-US" sz="1800" dirty="0"/>
          </a:p>
          <a:p>
            <a:pPr marL="914400" lvl="1" indent="-549275">
              <a:buNone/>
            </a:pPr>
            <a:r>
              <a:rPr lang="en-US" sz="1800" dirty="0"/>
              <a:t>	</a:t>
            </a:r>
          </a:p>
          <a:p>
            <a:pPr marL="914400" lvl="1" indent="-549275">
              <a:buNone/>
            </a:pPr>
            <a:r>
              <a:rPr lang="en-US" sz="1800" dirty="0"/>
              <a:t>	</a:t>
            </a:r>
            <a:r>
              <a:rPr lang="en-US" sz="2400" dirty="0"/>
              <a:t>New replacement home for existing school</a:t>
            </a:r>
          </a:p>
        </p:txBody>
      </p:sp>
    </p:spTree>
    <p:extLst>
      <p:ext uri="{BB962C8B-B14F-4D97-AF65-F5344CB8AC3E}">
        <p14:creationId xmlns:p14="http://schemas.microsoft.com/office/powerpoint/2010/main" val="4247614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54814"/>
              </p:ext>
            </p:extLst>
          </p:nvPr>
        </p:nvGraphicFramePr>
        <p:xfrm>
          <a:off x="235323" y="280147"/>
          <a:ext cx="8673353" cy="6297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0392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443217"/>
              </p:ext>
            </p:extLst>
          </p:nvPr>
        </p:nvGraphicFramePr>
        <p:xfrm>
          <a:off x="235323" y="280147"/>
          <a:ext cx="8673353" cy="6297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7154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Eligibility Period requirements</a:t>
            </a:r>
          </a:p>
          <a:p>
            <a:pPr lvl="1"/>
            <a:r>
              <a:rPr lang="en-US" dirty="0"/>
              <a:t>Appropriate 100% of Feasibility Study Costs</a:t>
            </a:r>
          </a:p>
          <a:p>
            <a:r>
              <a:rPr lang="en-US" dirty="0"/>
              <a:t>Garner approval of MSBA </a:t>
            </a:r>
            <a:r>
              <a:rPr lang="en-US" dirty="0" err="1"/>
              <a:t>BoD</a:t>
            </a:r>
            <a:r>
              <a:rPr lang="en-US" dirty="0"/>
              <a:t> to enter Feasibility Study</a:t>
            </a:r>
          </a:p>
          <a:p>
            <a:r>
              <a:rPr lang="en-US" dirty="0"/>
              <a:t>Consider CM at Risk vs. GC</a:t>
            </a:r>
          </a:p>
          <a:p>
            <a:r>
              <a:rPr lang="en-US" dirty="0"/>
              <a:t>Continue Update of District Capital Plan</a:t>
            </a:r>
          </a:p>
          <a:p>
            <a:r>
              <a:rPr lang="en-US" dirty="0"/>
              <a:t>Develop Long-range Major Capital Plan</a:t>
            </a:r>
          </a:p>
        </p:txBody>
      </p:sp>
    </p:spTree>
    <p:extLst>
      <p:ext uri="{BB962C8B-B14F-4D97-AF65-F5344CB8AC3E}">
        <p14:creationId xmlns:p14="http://schemas.microsoft.com/office/powerpoint/2010/main" val="37348854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85825"/>
            <a:ext cx="76200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Questions?</a:t>
            </a:r>
          </a:p>
        </p:txBody>
      </p:sp>
      <p:pic>
        <p:nvPicPr>
          <p:cNvPr id="9220" name="Picture 4" descr="http://www.chinasprout.com/store/media/BSE262L0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1" t="53705" r="11525" b="7316"/>
          <a:stretch/>
        </p:blipFill>
        <p:spPr bwMode="auto">
          <a:xfrm>
            <a:off x="0" y="5346914"/>
            <a:ext cx="2890434" cy="151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166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</TotalTime>
  <Words>554</Words>
  <Application>Microsoft Office PowerPoint</Application>
  <PresentationFormat>On-screen Show (4:3)</PresentationFormat>
  <Paragraphs>162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Worksheet</vt:lpstr>
      <vt:lpstr>Build With Us</vt:lpstr>
      <vt:lpstr>PowerPoint Presentation</vt:lpstr>
      <vt:lpstr>MSBA Process</vt:lpstr>
      <vt:lpstr>PowerPoint Presentation</vt:lpstr>
      <vt:lpstr>Statement of Interest</vt:lpstr>
      <vt:lpstr>PowerPoint Presentation</vt:lpstr>
      <vt:lpstr>Eligibility Period</vt:lpstr>
      <vt:lpstr>PowerPoint Presentation</vt:lpstr>
      <vt:lpstr>PowerPoint Presentation</vt:lpstr>
      <vt:lpstr>Form the Project Team</vt:lpstr>
      <vt:lpstr>PowerPoint Presentation</vt:lpstr>
      <vt:lpstr>Perform Feasibility Study</vt:lpstr>
      <vt:lpstr>PowerPoint Presentation</vt:lpstr>
      <vt:lpstr>PowerPoint Presentation</vt:lpstr>
      <vt:lpstr>Project Scope &amp; Budget</vt:lpstr>
      <vt:lpstr>Design Development &amp; CDs</vt:lpstr>
      <vt:lpstr>PowerPoint Presentation</vt:lpstr>
      <vt:lpstr>Build with us!</vt:lpstr>
      <vt:lpstr>Applying MSBA Process to Framingham Public Schools</vt:lpstr>
      <vt:lpstr>FPS Facility Hierarchy</vt:lpstr>
      <vt:lpstr>What does MSBA process imply?</vt:lpstr>
      <vt:lpstr>School Options</vt:lpstr>
      <vt:lpstr>Life after Fuller/Farley Project</vt:lpstr>
      <vt:lpstr>PowerPoint Presentation</vt:lpstr>
      <vt:lpstr>PowerPoint Presentation</vt:lpstr>
      <vt:lpstr>Next Steps</vt:lpstr>
      <vt:lpstr>Questions?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Thuma, Richard</dc:creator>
  <cp:lastModifiedBy>Carol Brodeur</cp:lastModifiedBy>
  <cp:revision>70</cp:revision>
  <cp:lastPrinted>2012-08-24T21:25:31Z</cp:lastPrinted>
  <dcterms:created xsi:type="dcterms:W3CDTF">2012-08-24T11:50:02Z</dcterms:created>
  <dcterms:modified xsi:type="dcterms:W3CDTF">2016-09-27T13:03:09Z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-1584585400</vt:i4>
  </property>
  <property fmtid="{D5CDD505-2E9C-101B-9397-08002B2CF9AE}" pid="3" name="_NewReviewCycle">
    <vt:lpwstr/>
  </property>
  <property fmtid="{D5CDD505-2E9C-101B-9397-08002B2CF9AE}" pid="4" name="_EmailSubject">
    <vt:lpwstr>Presentation for tomorrow evening</vt:lpwstr>
  </property>
  <property fmtid="{D5CDD505-2E9C-101B-9397-08002B2CF9AE}" pid="5" name="_AuthorEmailDisplayName">
    <vt:lpwstr>Thuma, Richard</vt:lpwstr>
  </property>
</Properties>
</file>