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media/image8.jpg" ContentType="image/jpg"/>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2" r:id="rId1"/>
  </p:sldMasterIdLst>
  <p:notesMasterIdLst>
    <p:notesMasterId r:id="rId59"/>
  </p:notesMasterIdLst>
  <p:handoutMasterIdLst>
    <p:handoutMasterId r:id="rId60"/>
  </p:handoutMasterIdLst>
  <p:sldIdLst>
    <p:sldId id="256" r:id="rId2"/>
    <p:sldId id="304" r:id="rId3"/>
    <p:sldId id="377" r:id="rId4"/>
    <p:sldId id="378" r:id="rId5"/>
    <p:sldId id="701" r:id="rId6"/>
    <p:sldId id="679" r:id="rId7"/>
    <p:sldId id="702" r:id="rId8"/>
    <p:sldId id="318" r:id="rId9"/>
    <p:sldId id="354" r:id="rId10"/>
    <p:sldId id="271" r:id="rId11"/>
    <p:sldId id="728" r:id="rId12"/>
    <p:sldId id="547" r:id="rId13"/>
    <p:sldId id="729" r:id="rId14"/>
    <p:sldId id="545" r:id="rId15"/>
    <p:sldId id="732" r:id="rId16"/>
    <p:sldId id="733" r:id="rId17"/>
    <p:sldId id="737" r:id="rId18"/>
    <p:sldId id="736" r:id="rId19"/>
    <p:sldId id="720" r:id="rId20"/>
    <p:sldId id="719" r:id="rId21"/>
    <p:sldId id="687" r:id="rId22"/>
    <p:sldId id="321" r:id="rId23"/>
    <p:sldId id="682" r:id="rId24"/>
    <p:sldId id="683" r:id="rId25"/>
    <p:sldId id="684" r:id="rId26"/>
    <p:sldId id="257" r:id="rId27"/>
    <p:sldId id="258" r:id="rId28"/>
    <p:sldId id="259" r:id="rId29"/>
    <p:sldId id="260" r:id="rId30"/>
    <p:sldId id="261" r:id="rId31"/>
    <p:sldId id="262" r:id="rId32"/>
    <p:sldId id="264" r:id="rId33"/>
    <p:sldId id="263" r:id="rId34"/>
    <p:sldId id="688" r:id="rId35"/>
    <p:sldId id="681" r:id="rId36"/>
    <p:sldId id="685" r:id="rId37"/>
    <p:sldId id="691" r:id="rId38"/>
    <p:sldId id="610" r:id="rId39"/>
    <p:sldId id="711" r:id="rId40"/>
    <p:sldId id="721" r:id="rId41"/>
    <p:sldId id="699" r:id="rId42"/>
    <p:sldId id="708" r:id="rId43"/>
    <p:sldId id="709" r:id="rId44"/>
    <p:sldId id="705" r:id="rId45"/>
    <p:sldId id="734" r:id="rId46"/>
    <p:sldId id="712" r:id="rId47"/>
    <p:sldId id="715" r:id="rId48"/>
    <p:sldId id="713" r:id="rId49"/>
    <p:sldId id="621" r:id="rId50"/>
    <p:sldId id="654" r:id="rId51"/>
    <p:sldId id="718" r:id="rId52"/>
    <p:sldId id="693" r:id="rId53"/>
    <p:sldId id="710" r:id="rId54"/>
    <p:sldId id="722" r:id="rId55"/>
    <p:sldId id="703" r:id="rId56"/>
    <p:sldId id="676" r:id="rId57"/>
    <p:sldId id="716" r:id="rId58"/>
  </p:sldIdLst>
  <p:sldSz cx="9144000" cy="6858000" type="screen4x3"/>
  <p:notesSz cx="7019925" cy="9305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623" autoAdjust="0"/>
    <p:restoredTop sz="76923" autoAdjust="0"/>
  </p:normalViewPr>
  <p:slideViewPr>
    <p:cSldViewPr>
      <p:cViewPr varScale="1">
        <p:scale>
          <a:sx n="128" d="100"/>
          <a:sy n="128" d="100"/>
        </p:scale>
        <p:origin x="78" y="204"/>
      </p:cViewPr>
      <p:guideLst>
        <p:guide orient="horz" pos="2160"/>
        <p:guide pos="2880"/>
      </p:guideLst>
    </p:cSldViewPr>
  </p:slideViewPr>
  <p:notesTextViewPr>
    <p:cViewPr>
      <p:scale>
        <a:sx n="3" d="2"/>
        <a:sy n="3" d="2"/>
      </p:scale>
      <p:origin x="0" y="0"/>
    </p:cViewPr>
  </p:notesTextViewPr>
  <p:sorterViewPr>
    <p:cViewPr>
      <p:scale>
        <a:sx n="140" d="100"/>
        <a:sy n="140" d="100"/>
      </p:scale>
      <p:origin x="0" y="-10629"/>
    </p:cViewPr>
  </p:sorterViewPr>
  <p:notesViewPr>
    <p:cSldViewPr>
      <p:cViewPr varScale="1">
        <p:scale>
          <a:sx n="100" d="100"/>
          <a:sy n="100" d="100"/>
        </p:scale>
        <p:origin x="3498" y="15"/>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s>
</file>

<file path=ppt/charts/_rels/chart1.xml.rels><?xml version="1.0" encoding="UTF-8" standalone="yes"?>
<Relationships xmlns="http://schemas.openxmlformats.org/package/2006/relationships"><Relationship Id="rId3" Type="http://schemas.openxmlformats.org/officeDocument/2006/relationships/oleObject" Target="file:///\\SMMACIFS\Projects\2017\17050\00-INFO\Residential%20Tax%20Rate\ResidentialTaxRate_Chart.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'FraminghaTaxRateF6 (2)'!$C$42</c:f>
              <c:strCache>
                <c:ptCount val="1"/>
                <c:pt idx="0">
                  <c:v>$/$1,000 assessed value</c:v>
                </c:pt>
              </c:strCache>
            </c:strRef>
          </c:tx>
          <c:spPr>
            <a:solidFill>
              <a:schemeClr val="accent6">
                <a:lumMod val="75000"/>
              </a:schemeClr>
            </a:solidFill>
            <a:ln>
              <a:solidFill>
                <a:schemeClr val="accent1">
                  <a:lumMod val="50000"/>
                </a:schemeClr>
              </a:solidFill>
            </a:ln>
            <a:effectLst/>
          </c:spPr>
          <c:invertIfNegative val="0"/>
          <c:dPt>
            <c:idx val="0"/>
            <c:invertIfNegative val="0"/>
            <c:bubble3D val="0"/>
            <c:spPr>
              <a:solidFill>
                <a:srgbClr val="F79646"/>
              </a:solidFill>
              <a:ln>
                <a:solidFill>
                  <a:schemeClr val="accent1">
                    <a:lumMod val="50000"/>
                  </a:schemeClr>
                </a:solidFill>
              </a:ln>
              <a:effectLst/>
            </c:spPr>
            <c:extLst>
              <c:ext xmlns:c16="http://schemas.microsoft.com/office/drawing/2014/chart" uri="{C3380CC4-5D6E-409C-BE32-E72D297353CC}">
                <c16:uniqueId val="{0000000E-D3CE-4908-8804-D45CC77D55CF}"/>
              </c:ext>
            </c:extLst>
          </c:dPt>
          <c:dPt>
            <c:idx val="1"/>
            <c:invertIfNegative val="0"/>
            <c:bubble3D val="0"/>
            <c:spPr>
              <a:solidFill>
                <a:srgbClr val="F79646"/>
              </a:solidFill>
              <a:ln>
                <a:solidFill>
                  <a:schemeClr val="accent1">
                    <a:lumMod val="50000"/>
                  </a:schemeClr>
                </a:solidFill>
              </a:ln>
              <a:effectLst/>
            </c:spPr>
            <c:extLst>
              <c:ext xmlns:c16="http://schemas.microsoft.com/office/drawing/2014/chart" uri="{C3380CC4-5D6E-409C-BE32-E72D297353CC}">
                <c16:uniqueId val="{0000000D-D3CE-4908-8804-D45CC77D55CF}"/>
              </c:ext>
            </c:extLst>
          </c:dPt>
          <c:dPt>
            <c:idx val="2"/>
            <c:invertIfNegative val="0"/>
            <c:bubble3D val="0"/>
            <c:spPr>
              <a:solidFill>
                <a:srgbClr val="F79646"/>
              </a:solidFill>
              <a:ln>
                <a:solidFill>
                  <a:schemeClr val="accent1">
                    <a:lumMod val="50000"/>
                  </a:schemeClr>
                </a:solidFill>
              </a:ln>
              <a:effectLst/>
            </c:spPr>
            <c:extLst>
              <c:ext xmlns:c16="http://schemas.microsoft.com/office/drawing/2014/chart" uri="{C3380CC4-5D6E-409C-BE32-E72D297353CC}">
                <c16:uniqueId val="{0000000C-D3CE-4908-8804-D45CC77D55CF}"/>
              </c:ext>
            </c:extLst>
          </c:dPt>
          <c:dPt>
            <c:idx val="3"/>
            <c:invertIfNegative val="0"/>
            <c:bubble3D val="0"/>
            <c:spPr>
              <a:solidFill>
                <a:srgbClr val="00B0F0"/>
              </a:solidFill>
              <a:ln>
                <a:solidFill>
                  <a:srgbClr val="00B0F0"/>
                </a:solidFill>
              </a:ln>
              <a:effectLst/>
            </c:spPr>
            <c:extLst>
              <c:ext xmlns:c16="http://schemas.microsoft.com/office/drawing/2014/chart" uri="{C3380CC4-5D6E-409C-BE32-E72D297353CC}">
                <c16:uniqueId val="{00000001-D3CE-4908-8804-D45CC77D55CF}"/>
              </c:ext>
            </c:extLst>
          </c:dPt>
          <c:dPt>
            <c:idx val="4"/>
            <c:invertIfNegative val="0"/>
            <c:bubble3D val="0"/>
            <c:spPr>
              <a:solidFill>
                <a:srgbClr val="92D050"/>
              </a:solidFill>
              <a:ln>
                <a:solidFill>
                  <a:srgbClr val="92D050"/>
                </a:solidFill>
              </a:ln>
              <a:effectLst/>
            </c:spPr>
            <c:extLst>
              <c:ext xmlns:c16="http://schemas.microsoft.com/office/drawing/2014/chart" uri="{C3380CC4-5D6E-409C-BE32-E72D297353CC}">
                <c16:uniqueId val="{0000000B-D3CE-4908-8804-D45CC77D55CF}"/>
              </c:ext>
            </c:extLst>
          </c:dPt>
          <c:dPt>
            <c:idx val="5"/>
            <c:invertIfNegative val="0"/>
            <c:bubble3D val="0"/>
            <c:spPr>
              <a:solidFill>
                <a:schemeClr val="accent6"/>
              </a:solidFill>
              <a:ln>
                <a:solidFill>
                  <a:schemeClr val="accent1">
                    <a:lumMod val="50000"/>
                  </a:schemeClr>
                </a:solidFill>
              </a:ln>
              <a:effectLst/>
            </c:spPr>
            <c:extLst>
              <c:ext xmlns:c16="http://schemas.microsoft.com/office/drawing/2014/chart" uri="{C3380CC4-5D6E-409C-BE32-E72D297353CC}">
                <c16:uniqueId val="{0000000A-D3CE-4908-8804-D45CC77D55CF}"/>
              </c:ext>
            </c:extLst>
          </c:dPt>
          <c:dPt>
            <c:idx val="6"/>
            <c:invertIfNegative val="0"/>
            <c:bubble3D val="0"/>
            <c:spPr>
              <a:solidFill>
                <a:srgbClr val="F79646"/>
              </a:solidFill>
              <a:ln>
                <a:solidFill>
                  <a:schemeClr val="accent1">
                    <a:lumMod val="50000"/>
                  </a:schemeClr>
                </a:solidFill>
              </a:ln>
              <a:effectLst/>
            </c:spPr>
            <c:extLst>
              <c:ext xmlns:c16="http://schemas.microsoft.com/office/drawing/2014/chart" uri="{C3380CC4-5D6E-409C-BE32-E72D297353CC}">
                <c16:uniqueId val="{00000006-D3CE-4908-8804-D45CC77D55CF}"/>
              </c:ext>
            </c:extLst>
          </c:dPt>
          <c:dPt>
            <c:idx val="7"/>
            <c:invertIfNegative val="0"/>
            <c:bubble3D val="0"/>
            <c:spPr>
              <a:solidFill>
                <a:srgbClr val="F79646"/>
              </a:solidFill>
              <a:ln>
                <a:solidFill>
                  <a:schemeClr val="accent1">
                    <a:lumMod val="50000"/>
                  </a:schemeClr>
                </a:solidFill>
              </a:ln>
              <a:effectLst/>
            </c:spPr>
            <c:extLst>
              <c:ext xmlns:c16="http://schemas.microsoft.com/office/drawing/2014/chart" uri="{C3380CC4-5D6E-409C-BE32-E72D297353CC}">
                <c16:uniqueId val="{00000003-D3CE-4908-8804-D45CC77D55CF}"/>
              </c:ext>
            </c:extLst>
          </c:dPt>
          <c:dPt>
            <c:idx val="8"/>
            <c:invertIfNegative val="0"/>
            <c:bubble3D val="0"/>
            <c:spPr>
              <a:solidFill>
                <a:srgbClr val="F79646"/>
              </a:solidFill>
              <a:ln>
                <a:solidFill>
                  <a:schemeClr val="accent1">
                    <a:lumMod val="50000"/>
                  </a:schemeClr>
                </a:solidFill>
              </a:ln>
              <a:effectLst/>
            </c:spPr>
            <c:extLst>
              <c:ext xmlns:c16="http://schemas.microsoft.com/office/drawing/2014/chart" uri="{C3380CC4-5D6E-409C-BE32-E72D297353CC}">
                <c16:uniqueId val="{00000009-D3CE-4908-8804-D45CC77D55CF}"/>
              </c:ext>
            </c:extLst>
          </c:dPt>
          <c:dPt>
            <c:idx val="9"/>
            <c:invertIfNegative val="0"/>
            <c:bubble3D val="0"/>
            <c:spPr>
              <a:solidFill>
                <a:srgbClr val="F79646"/>
              </a:solidFill>
              <a:ln>
                <a:solidFill>
                  <a:schemeClr val="accent1">
                    <a:lumMod val="50000"/>
                  </a:schemeClr>
                </a:solidFill>
              </a:ln>
              <a:effectLst/>
            </c:spPr>
            <c:extLst>
              <c:ext xmlns:c16="http://schemas.microsoft.com/office/drawing/2014/chart" uri="{C3380CC4-5D6E-409C-BE32-E72D297353CC}">
                <c16:uniqueId val="{00000008-D3CE-4908-8804-D45CC77D55CF}"/>
              </c:ext>
            </c:extLst>
          </c:dPt>
          <c:dPt>
            <c:idx val="10"/>
            <c:invertIfNegative val="0"/>
            <c:bubble3D val="0"/>
            <c:spPr>
              <a:solidFill>
                <a:srgbClr val="F79646"/>
              </a:solidFill>
              <a:ln>
                <a:solidFill>
                  <a:schemeClr val="accent1">
                    <a:lumMod val="50000"/>
                  </a:schemeClr>
                </a:solidFill>
              </a:ln>
              <a:effectLst/>
            </c:spPr>
            <c:extLst>
              <c:ext xmlns:c16="http://schemas.microsoft.com/office/drawing/2014/chart" uri="{C3380CC4-5D6E-409C-BE32-E72D297353CC}">
                <c16:uniqueId val="{00000007-D3CE-4908-8804-D45CC77D55CF}"/>
              </c:ext>
            </c:extLst>
          </c:dPt>
          <c:dLbls>
            <c:spPr>
              <a:noFill/>
              <a:ln>
                <a:noFill/>
              </a:ln>
              <a:effectLst/>
            </c:spPr>
            <c:txPr>
              <a:bodyPr rot="0" spcFirstLastPara="1" vertOverflow="ellipsis" vert="horz" wrap="square" lIns="38100" tIns="19050" rIns="38100" bIns="19050" anchor="ctr" anchorCtr="0">
                <a:spAutoFit/>
              </a:bodyPr>
              <a:lstStyle/>
              <a:p>
                <a:pPr algn="r">
                  <a:defRPr sz="1600" b="1" i="0" u="none" strike="noStrike" kern="1200" baseline="0">
                    <a:solidFill>
                      <a:schemeClr val="tx1"/>
                    </a:solidFill>
                    <a:latin typeface="HelveticaNeue LT 55 Roman" panose="020B0604020202020204" pitchFamily="34"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'FraminghaTaxRateF6 (2)'!$B$43:$B$53</c:f>
              <c:strCache>
                <c:ptCount val="11"/>
                <c:pt idx="0">
                  <c:v>Natick</c:v>
                </c:pt>
                <c:pt idx="1">
                  <c:v>Marlboro</c:v>
                </c:pt>
                <c:pt idx="2">
                  <c:v>Southboro</c:v>
                </c:pt>
                <c:pt idx="3">
                  <c:v>Framingham</c:v>
                </c:pt>
                <c:pt idx="4">
                  <c:v>Framingham with Project</c:v>
                </c:pt>
                <c:pt idx="5">
                  <c:v>Ashland</c:v>
                </c:pt>
                <c:pt idx="6">
                  <c:v>Hopkinton</c:v>
                </c:pt>
                <c:pt idx="7">
                  <c:v>Hudson</c:v>
                </c:pt>
                <c:pt idx="8">
                  <c:v>Sudbury</c:v>
                </c:pt>
                <c:pt idx="9">
                  <c:v>Wayland</c:v>
                </c:pt>
                <c:pt idx="10">
                  <c:v>Sherborn</c:v>
                </c:pt>
              </c:strCache>
            </c:strRef>
          </c:cat>
          <c:val>
            <c:numRef>
              <c:f>'FraminghaTaxRateF6 (2)'!$C$43:$C$53</c:f>
              <c:numCache>
                <c:formatCode>General</c:formatCode>
                <c:ptCount val="11"/>
                <c:pt idx="0">
                  <c:v>13.05</c:v>
                </c:pt>
                <c:pt idx="1">
                  <c:v>14.63</c:v>
                </c:pt>
                <c:pt idx="2">
                  <c:v>16.14</c:v>
                </c:pt>
                <c:pt idx="3">
                  <c:v>16.32</c:v>
                </c:pt>
                <c:pt idx="4">
                  <c:v>16.61</c:v>
                </c:pt>
                <c:pt idx="5">
                  <c:v>16.61</c:v>
                </c:pt>
                <c:pt idx="6" formatCode="0.00">
                  <c:v>16.899999999999999</c:v>
                </c:pt>
                <c:pt idx="7" formatCode="0.00">
                  <c:v>17.5</c:v>
                </c:pt>
                <c:pt idx="8">
                  <c:v>17.739999999999998</c:v>
                </c:pt>
                <c:pt idx="9">
                  <c:v>18.03</c:v>
                </c:pt>
                <c:pt idx="10" formatCode="0.00">
                  <c:v>19.3</c:v>
                </c:pt>
              </c:numCache>
            </c:numRef>
          </c:val>
          <c:extLst>
            <c:ext xmlns:c16="http://schemas.microsoft.com/office/drawing/2014/chart" uri="{C3380CC4-5D6E-409C-BE32-E72D297353CC}">
              <c16:uniqueId val="{00000004-D3CE-4908-8804-D45CC77D55CF}"/>
            </c:ext>
          </c:extLst>
        </c:ser>
        <c:ser>
          <c:idx val="1"/>
          <c:order val="1"/>
          <c:tx>
            <c:strRef>
              <c:f>'FraminghaTaxRateF6 (2)'!$D$42</c:f>
              <c:strCache>
                <c:ptCount val="1"/>
              </c:strCache>
            </c:strRef>
          </c:tx>
          <c:spPr>
            <a:solidFill>
              <a:schemeClr val="accent2">
                <a:lumMod val="75000"/>
              </a:schemeClr>
            </a:solidFill>
            <a:ln>
              <a:solidFill>
                <a:schemeClr val="accent1">
                  <a:lumMod val="50000"/>
                </a:schemeClr>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'FraminghaTaxRateF6 (2)'!$B$43:$B$53</c:f>
              <c:strCache>
                <c:ptCount val="11"/>
                <c:pt idx="0">
                  <c:v>Natick</c:v>
                </c:pt>
                <c:pt idx="1">
                  <c:v>Marlboro</c:v>
                </c:pt>
                <c:pt idx="2">
                  <c:v>Southboro</c:v>
                </c:pt>
                <c:pt idx="3">
                  <c:v>Framingham</c:v>
                </c:pt>
                <c:pt idx="4">
                  <c:v>Framingham with Project</c:v>
                </c:pt>
                <c:pt idx="5">
                  <c:v>Ashland</c:v>
                </c:pt>
                <c:pt idx="6">
                  <c:v>Hopkinton</c:v>
                </c:pt>
                <c:pt idx="7">
                  <c:v>Hudson</c:v>
                </c:pt>
                <c:pt idx="8">
                  <c:v>Sudbury</c:v>
                </c:pt>
                <c:pt idx="9">
                  <c:v>Wayland</c:v>
                </c:pt>
                <c:pt idx="10">
                  <c:v>Sherborn</c:v>
                </c:pt>
              </c:strCache>
            </c:strRef>
          </c:cat>
          <c:val>
            <c:numRef>
              <c:f>'FraminghaTaxRateF6 (2)'!$D$43:$D$53</c:f>
              <c:numCache>
                <c:formatCode>General</c:formatCode>
                <c:ptCount val="11"/>
              </c:numCache>
            </c:numRef>
          </c:val>
          <c:extLst>
            <c:ext xmlns:c16="http://schemas.microsoft.com/office/drawing/2014/chart" uri="{C3380CC4-5D6E-409C-BE32-E72D297353CC}">
              <c16:uniqueId val="{00000005-D3CE-4908-8804-D45CC77D55CF}"/>
            </c:ext>
          </c:extLst>
        </c:ser>
        <c:dLbls>
          <c:showLegendKey val="0"/>
          <c:showVal val="0"/>
          <c:showCatName val="0"/>
          <c:showSerName val="0"/>
          <c:showPercent val="0"/>
          <c:showBubbleSize val="0"/>
        </c:dLbls>
        <c:gapWidth val="50"/>
        <c:overlap val="100"/>
        <c:axId val="826916888"/>
        <c:axId val="826910616"/>
      </c:barChart>
      <c:catAx>
        <c:axId val="826916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bg1"/>
                </a:solidFill>
                <a:latin typeface="HelveticaNeue LT 55 Roman" panose="020B0604020202020204" pitchFamily="34" charset="0"/>
                <a:ea typeface="+mn-ea"/>
                <a:cs typeface="+mn-cs"/>
              </a:defRPr>
            </a:pPr>
            <a:endParaRPr lang="en-US"/>
          </a:p>
        </c:txPr>
        <c:crossAx val="826910616"/>
        <c:crosses val="autoZero"/>
        <c:auto val="1"/>
        <c:lblAlgn val="ctr"/>
        <c:lblOffset val="100"/>
        <c:noMultiLvlLbl val="0"/>
      </c:catAx>
      <c:valAx>
        <c:axId val="82691061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bg1"/>
                </a:solidFill>
                <a:latin typeface="HelveticaNeue LT 55 Roman" panose="020B0604020202020204" pitchFamily="34" charset="0"/>
                <a:ea typeface="+mn-ea"/>
                <a:cs typeface="+mn-cs"/>
              </a:defRPr>
            </a:pPr>
            <a:endParaRPr lang="en-US"/>
          </a:p>
        </c:txPr>
        <c:crossAx val="82691688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1968" cy="465296"/>
          </a:xfrm>
          <a:prstGeom prst="rect">
            <a:avLst/>
          </a:prstGeom>
        </p:spPr>
        <p:txBody>
          <a:bodyPr vert="horz" lIns="93279" tIns="46640" rIns="93279" bIns="46640" rtlCol="0"/>
          <a:lstStyle>
            <a:lvl1pPr algn="l">
              <a:defRPr sz="1200"/>
            </a:lvl1pPr>
          </a:lstStyle>
          <a:p>
            <a:endParaRPr lang="en-US"/>
          </a:p>
        </p:txBody>
      </p:sp>
      <p:sp>
        <p:nvSpPr>
          <p:cNvPr id="3" name="Date Placeholder 2"/>
          <p:cNvSpPr>
            <a:spLocks noGrp="1"/>
          </p:cNvSpPr>
          <p:nvPr>
            <p:ph type="dt" sz="quarter" idx="1"/>
          </p:nvPr>
        </p:nvSpPr>
        <p:spPr>
          <a:xfrm>
            <a:off x="3976333" y="0"/>
            <a:ext cx="3041968" cy="465296"/>
          </a:xfrm>
          <a:prstGeom prst="rect">
            <a:avLst/>
          </a:prstGeom>
        </p:spPr>
        <p:txBody>
          <a:bodyPr vert="horz" lIns="93279" tIns="46640" rIns="93279" bIns="46640" rtlCol="0"/>
          <a:lstStyle>
            <a:lvl1pPr algn="r">
              <a:defRPr sz="1200"/>
            </a:lvl1pPr>
          </a:lstStyle>
          <a:p>
            <a:fld id="{FDBA2931-7AAA-49DA-AA24-EFED08841722}" type="datetimeFigureOut">
              <a:rPr lang="en-US" smtClean="0"/>
              <a:t>10/11/2018</a:t>
            </a:fld>
            <a:endParaRPr lang="en-US"/>
          </a:p>
        </p:txBody>
      </p:sp>
      <p:sp>
        <p:nvSpPr>
          <p:cNvPr id="4" name="Footer Placeholder 3"/>
          <p:cNvSpPr>
            <a:spLocks noGrp="1"/>
          </p:cNvSpPr>
          <p:nvPr>
            <p:ph type="ftr" sz="quarter" idx="2"/>
          </p:nvPr>
        </p:nvSpPr>
        <p:spPr>
          <a:xfrm>
            <a:off x="0" y="8839014"/>
            <a:ext cx="3041968" cy="465296"/>
          </a:xfrm>
          <a:prstGeom prst="rect">
            <a:avLst/>
          </a:prstGeom>
        </p:spPr>
        <p:txBody>
          <a:bodyPr vert="horz" lIns="93279" tIns="46640" rIns="93279" bIns="46640" rtlCol="0" anchor="b"/>
          <a:lstStyle>
            <a:lvl1pPr algn="l">
              <a:defRPr sz="1200"/>
            </a:lvl1pPr>
          </a:lstStyle>
          <a:p>
            <a:endParaRPr lang="en-US"/>
          </a:p>
        </p:txBody>
      </p:sp>
      <p:sp>
        <p:nvSpPr>
          <p:cNvPr id="5" name="Slide Number Placeholder 4"/>
          <p:cNvSpPr>
            <a:spLocks noGrp="1"/>
          </p:cNvSpPr>
          <p:nvPr>
            <p:ph type="sldNum" sz="quarter" idx="3"/>
          </p:nvPr>
        </p:nvSpPr>
        <p:spPr>
          <a:xfrm>
            <a:off x="3976333" y="8839014"/>
            <a:ext cx="3041968" cy="465296"/>
          </a:xfrm>
          <a:prstGeom prst="rect">
            <a:avLst/>
          </a:prstGeom>
        </p:spPr>
        <p:txBody>
          <a:bodyPr vert="horz" lIns="93279" tIns="46640" rIns="93279" bIns="46640" rtlCol="0" anchor="b"/>
          <a:lstStyle>
            <a:lvl1pPr algn="r">
              <a:defRPr sz="1200"/>
            </a:lvl1pPr>
          </a:lstStyle>
          <a:p>
            <a:fld id="{F137684C-6C0E-4359-B4EF-9B1C2D157281}" type="slidenum">
              <a:rPr lang="en-US" smtClean="0"/>
              <a:t>‹#›</a:t>
            </a:fld>
            <a:endParaRPr lang="en-US"/>
          </a:p>
        </p:txBody>
      </p:sp>
    </p:spTree>
    <p:extLst>
      <p:ext uri="{BB962C8B-B14F-4D97-AF65-F5344CB8AC3E}">
        <p14:creationId xmlns:p14="http://schemas.microsoft.com/office/powerpoint/2010/main" val="63973108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1968" cy="465296"/>
          </a:xfrm>
          <a:prstGeom prst="rect">
            <a:avLst/>
          </a:prstGeom>
        </p:spPr>
        <p:txBody>
          <a:bodyPr vert="horz" lIns="93279" tIns="46640" rIns="93279" bIns="46640" rtlCol="0"/>
          <a:lstStyle>
            <a:lvl1pPr algn="l">
              <a:defRPr sz="1200"/>
            </a:lvl1pPr>
          </a:lstStyle>
          <a:p>
            <a:endParaRPr lang="en-US"/>
          </a:p>
        </p:txBody>
      </p:sp>
      <p:sp>
        <p:nvSpPr>
          <p:cNvPr id="3" name="Date Placeholder 2"/>
          <p:cNvSpPr>
            <a:spLocks noGrp="1"/>
          </p:cNvSpPr>
          <p:nvPr>
            <p:ph type="dt" idx="1"/>
          </p:nvPr>
        </p:nvSpPr>
        <p:spPr>
          <a:xfrm>
            <a:off x="3976333" y="0"/>
            <a:ext cx="3041968" cy="465296"/>
          </a:xfrm>
          <a:prstGeom prst="rect">
            <a:avLst/>
          </a:prstGeom>
        </p:spPr>
        <p:txBody>
          <a:bodyPr vert="horz" lIns="93279" tIns="46640" rIns="93279" bIns="46640" rtlCol="0"/>
          <a:lstStyle>
            <a:lvl1pPr algn="r">
              <a:defRPr sz="1200"/>
            </a:lvl1pPr>
          </a:lstStyle>
          <a:p>
            <a:fld id="{160FE856-4E21-4036-9670-4EF78D5CF01E}" type="datetimeFigureOut">
              <a:rPr lang="en-US" smtClean="0"/>
              <a:t>10/11/2018</a:t>
            </a:fld>
            <a:endParaRPr lang="en-US"/>
          </a:p>
        </p:txBody>
      </p:sp>
      <p:sp>
        <p:nvSpPr>
          <p:cNvPr id="4" name="Slide Image Placeholder 3"/>
          <p:cNvSpPr>
            <a:spLocks noGrp="1" noRot="1" noChangeAspect="1"/>
          </p:cNvSpPr>
          <p:nvPr>
            <p:ph type="sldImg" idx="2"/>
          </p:nvPr>
        </p:nvSpPr>
        <p:spPr>
          <a:xfrm>
            <a:off x="1182688" y="696913"/>
            <a:ext cx="4654550" cy="3490912"/>
          </a:xfrm>
          <a:prstGeom prst="rect">
            <a:avLst/>
          </a:prstGeom>
          <a:noFill/>
          <a:ln w="12700">
            <a:solidFill>
              <a:prstClr val="black"/>
            </a:solidFill>
          </a:ln>
        </p:spPr>
        <p:txBody>
          <a:bodyPr vert="horz" lIns="93279" tIns="46640" rIns="93279" bIns="46640" rtlCol="0" anchor="ctr"/>
          <a:lstStyle/>
          <a:p>
            <a:endParaRPr lang="en-US"/>
          </a:p>
        </p:txBody>
      </p:sp>
      <p:sp>
        <p:nvSpPr>
          <p:cNvPr id="5" name="Notes Placeholder 4"/>
          <p:cNvSpPr>
            <a:spLocks noGrp="1"/>
          </p:cNvSpPr>
          <p:nvPr>
            <p:ph type="body" sz="quarter" idx="3"/>
          </p:nvPr>
        </p:nvSpPr>
        <p:spPr>
          <a:xfrm>
            <a:off x="701993" y="4420315"/>
            <a:ext cx="5615940" cy="4187666"/>
          </a:xfrm>
          <a:prstGeom prst="rect">
            <a:avLst/>
          </a:prstGeom>
        </p:spPr>
        <p:txBody>
          <a:bodyPr vert="horz" lIns="93279" tIns="46640" rIns="93279" bIns="4664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39014"/>
            <a:ext cx="3041968" cy="465296"/>
          </a:xfrm>
          <a:prstGeom prst="rect">
            <a:avLst/>
          </a:prstGeom>
        </p:spPr>
        <p:txBody>
          <a:bodyPr vert="horz" lIns="93279" tIns="46640" rIns="93279" bIns="46640" rtlCol="0" anchor="b"/>
          <a:lstStyle>
            <a:lvl1pPr algn="l">
              <a:defRPr sz="1200"/>
            </a:lvl1pPr>
          </a:lstStyle>
          <a:p>
            <a:endParaRPr lang="en-US"/>
          </a:p>
        </p:txBody>
      </p:sp>
      <p:sp>
        <p:nvSpPr>
          <p:cNvPr id="7" name="Slide Number Placeholder 6"/>
          <p:cNvSpPr>
            <a:spLocks noGrp="1"/>
          </p:cNvSpPr>
          <p:nvPr>
            <p:ph type="sldNum" sz="quarter" idx="5"/>
          </p:nvPr>
        </p:nvSpPr>
        <p:spPr>
          <a:xfrm>
            <a:off x="3976333" y="8839014"/>
            <a:ext cx="3041968" cy="465296"/>
          </a:xfrm>
          <a:prstGeom prst="rect">
            <a:avLst/>
          </a:prstGeom>
        </p:spPr>
        <p:txBody>
          <a:bodyPr vert="horz" lIns="93279" tIns="46640" rIns="93279" bIns="46640" rtlCol="0" anchor="b"/>
          <a:lstStyle>
            <a:lvl1pPr algn="r">
              <a:defRPr sz="1200"/>
            </a:lvl1pPr>
          </a:lstStyle>
          <a:p>
            <a:fld id="{64BDAE4D-4B48-499A-BB4B-E677F9FA2894}" type="slidenum">
              <a:rPr lang="en-US" smtClean="0"/>
              <a:t>‹#›</a:t>
            </a:fld>
            <a:endParaRPr lang="en-US"/>
          </a:p>
        </p:txBody>
      </p:sp>
    </p:spTree>
    <p:extLst>
      <p:ext uri="{BB962C8B-B14F-4D97-AF65-F5344CB8AC3E}">
        <p14:creationId xmlns:p14="http://schemas.microsoft.com/office/powerpoint/2010/main" val="130747148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4BDAE4D-4B48-499A-BB4B-E677F9FA2894}" type="slidenum">
              <a:rPr lang="en-US" smtClean="0"/>
              <a:t>1</a:t>
            </a:fld>
            <a:endParaRPr lang="en-US"/>
          </a:p>
        </p:txBody>
      </p:sp>
    </p:spTree>
    <p:extLst>
      <p:ext uri="{BB962C8B-B14F-4D97-AF65-F5344CB8AC3E}">
        <p14:creationId xmlns:p14="http://schemas.microsoft.com/office/powerpoint/2010/main" val="19191721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BDAE4D-4B48-499A-BB4B-E677F9FA2894}" type="slidenum">
              <a:rPr lang="en-US" smtClean="0"/>
              <a:t>2</a:t>
            </a:fld>
            <a:endParaRPr lang="en-US"/>
          </a:p>
        </p:txBody>
      </p:sp>
    </p:spTree>
    <p:extLst>
      <p:ext uri="{BB962C8B-B14F-4D97-AF65-F5344CB8AC3E}">
        <p14:creationId xmlns:p14="http://schemas.microsoft.com/office/powerpoint/2010/main" val="18743709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BDAE4D-4B48-499A-BB4B-E677F9FA2894}" type="slidenum">
              <a:rPr lang="en-US" smtClean="0"/>
              <a:t>3</a:t>
            </a:fld>
            <a:endParaRPr lang="en-US"/>
          </a:p>
        </p:txBody>
      </p:sp>
    </p:spTree>
    <p:extLst>
      <p:ext uri="{BB962C8B-B14F-4D97-AF65-F5344CB8AC3E}">
        <p14:creationId xmlns:p14="http://schemas.microsoft.com/office/powerpoint/2010/main" val="29197946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BDAE4D-4B48-499A-BB4B-E677F9FA2894}" type="slidenum">
              <a:rPr lang="en-US" smtClean="0"/>
              <a:t>4</a:t>
            </a:fld>
            <a:endParaRPr lang="en-US"/>
          </a:p>
        </p:txBody>
      </p:sp>
    </p:spTree>
    <p:extLst>
      <p:ext uri="{BB962C8B-B14F-4D97-AF65-F5344CB8AC3E}">
        <p14:creationId xmlns:p14="http://schemas.microsoft.com/office/powerpoint/2010/main" val="16184476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BDAE4D-4B48-499A-BB4B-E677F9FA2894}" type="slidenum">
              <a:rPr lang="en-US" smtClean="0"/>
              <a:t>5</a:t>
            </a:fld>
            <a:endParaRPr lang="en-US"/>
          </a:p>
        </p:txBody>
      </p:sp>
    </p:spTree>
    <p:extLst>
      <p:ext uri="{BB962C8B-B14F-4D97-AF65-F5344CB8AC3E}">
        <p14:creationId xmlns:p14="http://schemas.microsoft.com/office/powerpoint/2010/main" val="16814468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BDAE4D-4B48-499A-BB4B-E677F9FA2894}" type="slidenum">
              <a:rPr lang="en-US" smtClean="0"/>
              <a:t>6</a:t>
            </a:fld>
            <a:endParaRPr lang="en-US"/>
          </a:p>
        </p:txBody>
      </p:sp>
    </p:spTree>
    <p:extLst>
      <p:ext uri="{BB962C8B-B14F-4D97-AF65-F5344CB8AC3E}">
        <p14:creationId xmlns:p14="http://schemas.microsoft.com/office/powerpoint/2010/main" val="38086396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BDAE4D-4B48-499A-BB4B-E677F9FA2894}" type="slidenum">
              <a:rPr lang="en-US" smtClean="0"/>
              <a:t>7</a:t>
            </a:fld>
            <a:endParaRPr lang="en-US"/>
          </a:p>
        </p:txBody>
      </p:sp>
    </p:spTree>
    <p:extLst>
      <p:ext uri="{BB962C8B-B14F-4D97-AF65-F5344CB8AC3E}">
        <p14:creationId xmlns:p14="http://schemas.microsoft.com/office/powerpoint/2010/main" val="10947986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BDAE4D-4B48-499A-BB4B-E677F9FA2894}" type="slidenum">
              <a:rPr lang="en-US" smtClean="0"/>
              <a:t>8</a:t>
            </a:fld>
            <a:endParaRPr lang="en-US"/>
          </a:p>
        </p:txBody>
      </p:sp>
    </p:spTree>
    <p:extLst>
      <p:ext uri="{BB962C8B-B14F-4D97-AF65-F5344CB8AC3E}">
        <p14:creationId xmlns:p14="http://schemas.microsoft.com/office/powerpoint/2010/main" val="8598086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BDAE4D-4B48-499A-BB4B-E677F9FA2894}" type="slidenum">
              <a:rPr lang="en-US" smtClean="0"/>
              <a:t>9</a:t>
            </a:fld>
            <a:endParaRPr lang="en-US"/>
          </a:p>
        </p:txBody>
      </p:sp>
    </p:spTree>
    <p:extLst>
      <p:ext uri="{BB962C8B-B14F-4D97-AF65-F5344CB8AC3E}">
        <p14:creationId xmlns:p14="http://schemas.microsoft.com/office/powerpoint/2010/main" val="3528947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BDAE4D-4B48-499A-BB4B-E677F9FA2894}" type="slidenum">
              <a:rPr lang="en-US" smtClean="0"/>
              <a:t>10</a:t>
            </a:fld>
            <a:endParaRPr lang="en-US"/>
          </a:p>
        </p:txBody>
      </p:sp>
    </p:spTree>
    <p:extLst>
      <p:ext uri="{BB962C8B-B14F-4D97-AF65-F5344CB8AC3E}">
        <p14:creationId xmlns:p14="http://schemas.microsoft.com/office/powerpoint/2010/main" val="36601463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BDAE4D-4B48-499A-BB4B-E677F9FA2894}" type="slidenum">
              <a:rPr lang="en-US" smtClean="0"/>
              <a:t>11</a:t>
            </a:fld>
            <a:endParaRPr lang="en-US"/>
          </a:p>
        </p:txBody>
      </p:sp>
    </p:spTree>
    <p:extLst>
      <p:ext uri="{BB962C8B-B14F-4D97-AF65-F5344CB8AC3E}">
        <p14:creationId xmlns:p14="http://schemas.microsoft.com/office/powerpoint/2010/main" val="17552749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BDAE4D-4B48-499A-BB4B-E677F9FA2894}" type="slidenum">
              <a:rPr lang="en-US" smtClean="0"/>
              <a:t>12</a:t>
            </a:fld>
            <a:endParaRPr lang="en-US"/>
          </a:p>
        </p:txBody>
      </p:sp>
    </p:spTree>
    <p:extLst>
      <p:ext uri="{BB962C8B-B14F-4D97-AF65-F5344CB8AC3E}">
        <p14:creationId xmlns:p14="http://schemas.microsoft.com/office/powerpoint/2010/main" val="20682473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BDAE4D-4B48-499A-BB4B-E677F9FA2894}" type="slidenum">
              <a:rPr lang="en-US" smtClean="0"/>
              <a:t>13</a:t>
            </a:fld>
            <a:endParaRPr lang="en-US"/>
          </a:p>
        </p:txBody>
      </p:sp>
    </p:spTree>
    <p:extLst>
      <p:ext uri="{BB962C8B-B14F-4D97-AF65-F5344CB8AC3E}">
        <p14:creationId xmlns:p14="http://schemas.microsoft.com/office/powerpoint/2010/main" val="12652639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BDAE4D-4B48-499A-BB4B-E677F9FA2894}" type="slidenum">
              <a:rPr lang="en-US" smtClean="0"/>
              <a:t>14</a:t>
            </a:fld>
            <a:endParaRPr lang="en-US"/>
          </a:p>
        </p:txBody>
      </p:sp>
    </p:spTree>
    <p:extLst>
      <p:ext uri="{BB962C8B-B14F-4D97-AF65-F5344CB8AC3E}">
        <p14:creationId xmlns:p14="http://schemas.microsoft.com/office/powerpoint/2010/main" val="37756033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BDAE4D-4B48-499A-BB4B-E677F9FA2894}" type="slidenum">
              <a:rPr lang="en-US" smtClean="0"/>
              <a:t>15</a:t>
            </a:fld>
            <a:endParaRPr lang="en-US"/>
          </a:p>
        </p:txBody>
      </p:sp>
    </p:spTree>
    <p:extLst>
      <p:ext uri="{BB962C8B-B14F-4D97-AF65-F5344CB8AC3E}">
        <p14:creationId xmlns:p14="http://schemas.microsoft.com/office/powerpoint/2010/main" val="10803751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BDAE4D-4B48-499A-BB4B-E677F9FA2894}" type="slidenum">
              <a:rPr lang="en-US" smtClean="0"/>
              <a:t>16</a:t>
            </a:fld>
            <a:endParaRPr lang="en-US"/>
          </a:p>
        </p:txBody>
      </p:sp>
    </p:spTree>
    <p:extLst>
      <p:ext uri="{BB962C8B-B14F-4D97-AF65-F5344CB8AC3E}">
        <p14:creationId xmlns:p14="http://schemas.microsoft.com/office/powerpoint/2010/main" val="3119551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BDAE4D-4B48-499A-BB4B-E677F9FA2894}" type="slidenum">
              <a:rPr lang="en-US" smtClean="0"/>
              <a:t>17</a:t>
            </a:fld>
            <a:endParaRPr lang="en-US"/>
          </a:p>
        </p:txBody>
      </p:sp>
    </p:spTree>
    <p:extLst>
      <p:ext uri="{BB962C8B-B14F-4D97-AF65-F5344CB8AC3E}">
        <p14:creationId xmlns:p14="http://schemas.microsoft.com/office/powerpoint/2010/main" val="31696928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BDAE4D-4B48-499A-BB4B-E677F9FA2894}" type="slidenum">
              <a:rPr lang="en-US" smtClean="0"/>
              <a:t>18</a:t>
            </a:fld>
            <a:endParaRPr lang="en-US"/>
          </a:p>
        </p:txBody>
      </p:sp>
    </p:spTree>
    <p:extLst>
      <p:ext uri="{BB962C8B-B14F-4D97-AF65-F5344CB8AC3E}">
        <p14:creationId xmlns:p14="http://schemas.microsoft.com/office/powerpoint/2010/main" val="30406580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BDAE4D-4B48-499A-BB4B-E677F9FA2894}" type="slidenum">
              <a:rPr lang="en-US" smtClean="0"/>
              <a:t>19</a:t>
            </a:fld>
            <a:endParaRPr lang="en-US"/>
          </a:p>
        </p:txBody>
      </p:sp>
    </p:spTree>
    <p:extLst>
      <p:ext uri="{BB962C8B-B14F-4D97-AF65-F5344CB8AC3E}">
        <p14:creationId xmlns:p14="http://schemas.microsoft.com/office/powerpoint/2010/main" val="30853322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BDAE4D-4B48-499A-BB4B-E677F9FA2894}" type="slidenum">
              <a:rPr lang="en-US" smtClean="0"/>
              <a:t>20</a:t>
            </a:fld>
            <a:endParaRPr lang="en-US"/>
          </a:p>
        </p:txBody>
      </p:sp>
    </p:spTree>
    <p:extLst>
      <p:ext uri="{BB962C8B-B14F-4D97-AF65-F5344CB8AC3E}">
        <p14:creationId xmlns:p14="http://schemas.microsoft.com/office/powerpoint/2010/main" val="4813672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BDAE4D-4B48-499A-BB4B-E677F9FA2894}" type="slidenum">
              <a:rPr lang="en-US" smtClean="0"/>
              <a:t>21</a:t>
            </a:fld>
            <a:endParaRPr lang="en-US"/>
          </a:p>
        </p:txBody>
      </p:sp>
    </p:spTree>
    <p:extLst>
      <p:ext uri="{BB962C8B-B14F-4D97-AF65-F5344CB8AC3E}">
        <p14:creationId xmlns:p14="http://schemas.microsoft.com/office/powerpoint/2010/main" val="4845774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BDAE4D-4B48-499A-BB4B-E677F9FA2894}" type="slidenum">
              <a:rPr lang="en-US" smtClean="0"/>
              <a:t>22</a:t>
            </a:fld>
            <a:endParaRPr lang="en-US"/>
          </a:p>
        </p:txBody>
      </p:sp>
    </p:spTree>
    <p:extLst>
      <p:ext uri="{BB962C8B-B14F-4D97-AF65-F5344CB8AC3E}">
        <p14:creationId xmlns:p14="http://schemas.microsoft.com/office/powerpoint/2010/main" val="25554567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BDAE4D-4B48-499A-BB4B-E677F9FA2894}" type="slidenum">
              <a:rPr lang="en-US" smtClean="0"/>
              <a:t>23</a:t>
            </a:fld>
            <a:endParaRPr lang="en-US"/>
          </a:p>
        </p:txBody>
      </p:sp>
    </p:spTree>
    <p:extLst>
      <p:ext uri="{BB962C8B-B14F-4D97-AF65-F5344CB8AC3E}">
        <p14:creationId xmlns:p14="http://schemas.microsoft.com/office/powerpoint/2010/main" val="21460981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BDAE4D-4B48-499A-BB4B-E677F9FA2894}" type="slidenum">
              <a:rPr lang="en-US" smtClean="0"/>
              <a:t>24</a:t>
            </a:fld>
            <a:endParaRPr lang="en-US"/>
          </a:p>
        </p:txBody>
      </p:sp>
    </p:spTree>
    <p:extLst>
      <p:ext uri="{BB962C8B-B14F-4D97-AF65-F5344CB8AC3E}">
        <p14:creationId xmlns:p14="http://schemas.microsoft.com/office/powerpoint/2010/main" val="40734395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BDAE4D-4B48-499A-BB4B-E677F9FA2894}" type="slidenum">
              <a:rPr lang="en-US" smtClean="0"/>
              <a:t>25</a:t>
            </a:fld>
            <a:endParaRPr lang="en-US"/>
          </a:p>
        </p:txBody>
      </p:sp>
    </p:spTree>
    <p:extLst>
      <p:ext uri="{BB962C8B-B14F-4D97-AF65-F5344CB8AC3E}">
        <p14:creationId xmlns:p14="http://schemas.microsoft.com/office/powerpoint/2010/main" val="13600535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BDAE4D-4B48-499A-BB4B-E677F9FA2894}" type="slidenum">
              <a:rPr lang="en-US" smtClean="0"/>
              <a:t>26</a:t>
            </a:fld>
            <a:endParaRPr lang="en-US"/>
          </a:p>
        </p:txBody>
      </p:sp>
    </p:spTree>
    <p:extLst>
      <p:ext uri="{BB962C8B-B14F-4D97-AF65-F5344CB8AC3E}">
        <p14:creationId xmlns:p14="http://schemas.microsoft.com/office/powerpoint/2010/main" val="36887009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BDAE4D-4B48-499A-BB4B-E677F9FA2894}" type="slidenum">
              <a:rPr lang="en-US" smtClean="0"/>
              <a:t>27</a:t>
            </a:fld>
            <a:endParaRPr lang="en-US"/>
          </a:p>
        </p:txBody>
      </p:sp>
    </p:spTree>
    <p:extLst>
      <p:ext uri="{BB962C8B-B14F-4D97-AF65-F5344CB8AC3E}">
        <p14:creationId xmlns:p14="http://schemas.microsoft.com/office/powerpoint/2010/main" val="27096418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BDAE4D-4B48-499A-BB4B-E677F9FA2894}" type="slidenum">
              <a:rPr lang="en-US" smtClean="0"/>
              <a:t>28</a:t>
            </a:fld>
            <a:endParaRPr lang="en-US"/>
          </a:p>
        </p:txBody>
      </p:sp>
    </p:spTree>
    <p:extLst>
      <p:ext uri="{BB962C8B-B14F-4D97-AF65-F5344CB8AC3E}">
        <p14:creationId xmlns:p14="http://schemas.microsoft.com/office/powerpoint/2010/main" val="15452688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BDAE4D-4B48-499A-BB4B-E677F9FA2894}" type="slidenum">
              <a:rPr lang="en-US" smtClean="0"/>
              <a:t>29</a:t>
            </a:fld>
            <a:endParaRPr lang="en-US"/>
          </a:p>
        </p:txBody>
      </p:sp>
    </p:spTree>
    <p:extLst>
      <p:ext uri="{BB962C8B-B14F-4D97-AF65-F5344CB8AC3E}">
        <p14:creationId xmlns:p14="http://schemas.microsoft.com/office/powerpoint/2010/main" val="428248480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BDAE4D-4B48-499A-BB4B-E677F9FA2894}" type="slidenum">
              <a:rPr lang="en-US" smtClean="0"/>
              <a:t>30</a:t>
            </a:fld>
            <a:endParaRPr lang="en-US"/>
          </a:p>
        </p:txBody>
      </p:sp>
    </p:spTree>
    <p:extLst>
      <p:ext uri="{BB962C8B-B14F-4D97-AF65-F5344CB8AC3E}">
        <p14:creationId xmlns:p14="http://schemas.microsoft.com/office/powerpoint/2010/main" val="355474935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BDAE4D-4B48-499A-BB4B-E677F9FA2894}" type="slidenum">
              <a:rPr lang="en-US" smtClean="0"/>
              <a:t>31</a:t>
            </a:fld>
            <a:endParaRPr lang="en-US"/>
          </a:p>
        </p:txBody>
      </p:sp>
    </p:spTree>
    <p:extLst>
      <p:ext uri="{BB962C8B-B14F-4D97-AF65-F5344CB8AC3E}">
        <p14:creationId xmlns:p14="http://schemas.microsoft.com/office/powerpoint/2010/main" val="88160071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BDAE4D-4B48-499A-BB4B-E677F9FA2894}" type="slidenum">
              <a:rPr lang="en-US" smtClean="0"/>
              <a:t>32</a:t>
            </a:fld>
            <a:endParaRPr lang="en-US"/>
          </a:p>
        </p:txBody>
      </p:sp>
    </p:spTree>
    <p:extLst>
      <p:ext uri="{BB962C8B-B14F-4D97-AF65-F5344CB8AC3E}">
        <p14:creationId xmlns:p14="http://schemas.microsoft.com/office/powerpoint/2010/main" val="108878969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BDAE4D-4B48-499A-BB4B-E677F9FA2894}" type="slidenum">
              <a:rPr lang="en-US" smtClean="0"/>
              <a:t>33</a:t>
            </a:fld>
            <a:endParaRPr lang="en-US"/>
          </a:p>
        </p:txBody>
      </p:sp>
    </p:spTree>
    <p:extLst>
      <p:ext uri="{BB962C8B-B14F-4D97-AF65-F5344CB8AC3E}">
        <p14:creationId xmlns:p14="http://schemas.microsoft.com/office/powerpoint/2010/main" val="163627441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BDAE4D-4B48-499A-BB4B-E677F9FA2894}" type="slidenum">
              <a:rPr lang="en-US" smtClean="0"/>
              <a:t>34</a:t>
            </a:fld>
            <a:endParaRPr lang="en-US"/>
          </a:p>
        </p:txBody>
      </p:sp>
    </p:spTree>
    <p:extLst>
      <p:ext uri="{BB962C8B-B14F-4D97-AF65-F5344CB8AC3E}">
        <p14:creationId xmlns:p14="http://schemas.microsoft.com/office/powerpoint/2010/main" val="320918965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BDAE4D-4B48-499A-BB4B-E677F9FA2894}" type="slidenum">
              <a:rPr lang="en-US" smtClean="0"/>
              <a:t>35</a:t>
            </a:fld>
            <a:endParaRPr lang="en-US"/>
          </a:p>
        </p:txBody>
      </p:sp>
    </p:spTree>
    <p:extLst>
      <p:ext uri="{BB962C8B-B14F-4D97-AF65-F5344CB8AC3E}">
        <p14:creationId xmlns:p14="http://schemas.microsoft.com/office/powerpoint/2010/main" val="155562353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BDAE4D-4B48-499A-BB4B-E677F9FA2894}" type="slidenum">
              <a:rPr lang="en-US" smtClean="0"/>
              <a:t>36</a:t>
            </a:fld>
            <a:endParaRPr lang="en-US"/>
          </a:p>
        </p:txBody>
      </p:sp>
    </p:spTree>
    <p:extLst>
      <p:ext uri="{BB962C8B-B14F-4D97-AF65-F5344CB8AC3E}">
        <p14:creationId xmlns:p14="http://schemas.microsoft.com/office/powerpoint/2010/main" val="170927554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400" i="1" dirty="0"/>
          </a:p>
        </p:txBody>
      </p:sp>
      <p:sp>
        <p:nvSpPr>
          <p:cNvPr id="4" name="Slide Number Placeholder 3"/>
          <p:cNvSpPr>
            <a:spLocks noGrp="1"/>
          </p:cNvSpPr>
          <p:nvPr>
            <p:ph type="sldNum" sz="quarter" idx="10"/>
          </p:nvPr>
        </p:nvSpPr>
        <p:spPr/>
        <p:txBody>
          <a:bodyPr/>
          <a:lstStyle/>
          <a:p>
            <a:fld id="{64BDAE4D-4B48-499A-BB4B-E677F9FA2894}" type="slidenum">
              <a:rPr lang="en-US" smtClean="0"/>
              <a:t>37</a:t>
            </a:fld>
            <a:endParaRPr lang="en-US"/>
          </a:p>
        </p:txBody>
      </p:sp>
    </p:spTree>
    <p:extLst>
      <p:ext uri="{BB962C8B-B14F-4D97-AF65-F5344CB8AC3E}">
        <p14:creationId xmlns:p14="http://schemas.microsoft.com/office/powerpoint/2010/main" val="428434076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235"/>
              </a:spcAft>
              <a:tabLst>
                <a:tab pos="178335" algn="l"/>
              </a:tabLst>
            </a:pPr>
            <a:endParaRPr lang="en-US" sz="1400" i="1" dirty="0"/>
          </a:p>
        </p:txBody>
      </p:sp>
      <p:sp>
        <p:nvSpPr>
          <p:cNvPr id="4" name="Slide Number Placeholder 3"/>
          <p:cNvSpPr>
            <a:spLocks noGrp="1"/>
          </p:cNvSpPr>
          <p:nvPr>
            <p:ph type="sldNum" sz="quarter" idx="10"/>
          </p:nvPr>
        </p:nvSpPr>
        <p:spPr/>
        <p:txBody>
          <a:bodyPr/>
          <a:lstStyle/>
          <a:p>
            <a:fld id="{0AA737FB-A90E-483B-8D07-CDDD142EE5B2}" type="slidenum">
              <a:rPr lang="en-US" smtClean="0"/>
              <a:pPr/>
              <a:t>38</a:t>
            </a:fld>
            <a:endParaRPr lang="en-US" dirty="0"/>
          </a:p>
        </p:txBody>
      </p:sp>
    </p:spTree>
    <p:extLst>
      <p:ext uri="{BB962C8B-B14F-4D97-AF65-F5344CB8AC3E}">
        <p14:creationId xmlns:p14="http://schemas.microsoft.com/office/powerpoint/2010/main" val="368269783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235"/>
              </a:spcAft>
              <a:tabLst>
                <a:tab pos="178316" algn="l"/>
              </a:tabLst>
            </a:pPr>
            <a:endParaRPr lang="en-US" sz="1400" i="1" dirty="0"/>
          </a:p>
        </p:txBody>
      </p:sp>
      <p:sp>
        <p:nvSpPr>
          <p:cNvPr id="4" name="Slide Number Placeholder 3"/>
          <p:cNvSpPr>
            <a:spLocks noGrp="1"/>
          </p:cNvSpPr>
          <p:nvPr>
            <p:ph type="sldNum" sz="quarter" idx="10"/>
          </p:nvPr>
        </p:nvSpPr>
        <p:spPr/>
        <p:txBody>
          <a:bodyPr/>
          <a:lstStyle/>
          <a:p>
            <a:fld id="{0AA737FB-A90E-483B-8D07-CDDD142EE5B2}" type="slidenum">
              <a:rPr lang="en-US" smtClean="0"/>
              <a:pPr/>
              <a:t>39</a:t>
            </a:fld>
            <a:endParaRPr lang="en-US" dirty="0"/>
          </a:p>
        </p:txBody>
      </p:sp>
    </p:spTree>
    <p:extLst>
      <p:ext uri="{BB962C8B-B14F-4D97-AF65-F5344CB8AC3E}">
        <p14:creationId xmlns:p14="http://schemas.microsoft.com/office/powerpoint/2010/main" val="65770052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400" dirty="0"/>
          </a:p>
        </p:txBody>
      </p:sp>
      <p:sp>
        <p:nvSpPr>
          <p:cNvPr id="4" name="Slide Number Placeholder 3"/>
          <p:cNvSpPr>
            <a:spLocks noGrp="1"/>
          </p:cNvSpPr>
          <p:nvPr>
            <p:ph type="sldNum" sz="quarter" idx="10"/>
          </p:nvPr>
        </p:nvSpPr>
        <p:spPr/>
        <p:txBody>
          <a:bodyPr/>
          <a:lstStyle/>
          <a:p>
            <a:fld id="{64BDAE4D-4B48-499A-BB4B-E677F9FA2894}" type="slidenum">
              <a:rPr lang="en-US" smtClean="0"/>
              <a:t>40</a:t>
            </a:fld>
            <a:endParaRPr lang="en-US"/>
          </a:p>
        </p:txBody>
      </p:sp>
    </p:spTree>
    <p:extLst>
      <p:ext uri="{BB962C8B-B14F-4D97-AF65-F5344CB8AC3E}">
        <p14:creationId xmlns:p14="http://schemas.microsoft.com/office/powerpoint/2010/main" val="212226482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400" dirty="0"/>
          </a:p>
        </p:txBody>
      </p:sp>
      <p:sp>
        <p:nvSpPr>
          <p:cNvPr id="4" name="Slide Number Placeholder 3"/>
          <p:cNvSpPr>
            <a:spLocks noGrp="1"/>
          </p:cNvSpPr>
          <p:nvPr>
            <p:ph type="sldNum" sz="quarter" idx="10"/>
          </p:nvPr>
        </p:nvSpPr>
        <p:spPr/>
        <p:txBody>
          <a:bodyPr/>
          <a:lstStyle/>
          <a:p>
            <a:fld id="{64BDAE4D-4B48-499A-BB4B-E677F9FA2894}" type="slidenum">
              <a:rPr lang="en-US" smtClean="0"/>
              <a:t>41</a:t>
            </a:fld>
            <a:endParaRPr lang="en-US"/>
          </a:p>
        </p:txBody>
      </p:sp>
    </p:spTree>
    <p:extLst>
      <p:ext uri="{BB962C8B-B14F-4D97-AF65-F5344CB8AC3E}">
        <p14:creationId xmlns:p14="http://schemas.microsoft.com/office/powerpoint/2010/main" val="257966677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400" dirty="0"/>
          </a:p>
        </p:txBody>
      </p:sp>
      <p:sp>
        <p:nvSpPr>
          <p:cNvPr id="4" name="Slide Number Placeholder 3"/>
          <p:cNvSpPr>
            <a:spLocks noGrp="1"/>
          </p:cNvSpPr>
          <p:nvPr>
            <p:ph type="sldNum" sz="quarter" idx="10"/>
          </p:nvPr>
        </p:nvSpPr>
        <p:spPr/>
        <p:txBody>
          <a:bodyPr/>
          <a:lstStyle/>
          <a:p>
            <a:fld id="{64BDAE4D-4B48-499A-BB4B-E677F9FA2894}" type="slidenum">
              <a:rPr lang="en-US" smtClean="0"/>
              <a:t>42</a:t>
            </a:fld>
            <a:endParaRPr lang="en-US"/>
          </a:p>
        </p:txBody>
      </p:sp>
    </p:spTree>
    <p:extLst>
      <p:ext uri="{BB962C8B-B14F-4D97-AF65-F5344CB8AC3E}">
        <p14:creationId xmlns:p14="http://schemas.microsoft.com/office/powerpoint/2010/main" val="419292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4BDAE4D-4B48-499A-BB4B-E677F9FA2894}" type="slidenum">
              <a:rPr lang="en-US" smtClean="0"/>
              <a:t>43</a:t>
            </a:fld>
            <a:endParaRPr lang="en-US"/>
          </a:p>
        </p:txBody>
      </p:sp>
    </p:spTree>
    <p:extLst>
      <p:ext uri="{BB962C8B-B14F-4D97-AF65-F5344CB8AC3E}">
        <p14:creationId xmlns:p14="http://schemas.microsoft.com/office/powerpoint/2010/main" val="259031742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400" i="1" u="none" dirty="0"/>
          </a:p>
        </p:txBody>
      </p:sp>
      <p:sp>
        <p:nvSpPr>
          <p:cNvPr id="4" name="Slide Number Placeholder 3"/>
          <p:cNvSpPr>
            <a:spLocks noGrp="1"/>
          </p:cNvSpPr>
          <p:nvPr>
            <p:ph type="sldNum" sz="quarter" idx="10"/>
          </p:nvPr>
        </p:nvSpPr>
        <p:spPr/>
        <p:txBody>
          <a:bodyPr/>
          <a:lstStyle/>
          <a:p>
            <a:fld id="{64BDAE4D-4B48-499A-BB4B-E677F9FA2894}" type="slidenum">
              <a:rPr lang="en-US" smtClean="0"/>
              <a:t>44</a:t>
            </a:fld>
            <a:endParaRPr lang="en-US"/>
          </a:p>
        </p:txBody>
      </p:sp>
    </p:spTree>
    <p:extLst>
      <p:ext uri="{BB962C8B-B14F-4D97-AF65-F5344CB8AC3E}">
        <p14:creationId xmlns:p14="http://schemas.microsoft.com/office/powerpoint/2010/main" val="136685148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639" indent="-171639">
              <a:spcBef>
                <a:spcPts val="600"/>
              </a:spcBef>
              <a:spcAft>
                <a:spcPts val="600"/>
              </a:spcAft>
              <a:buFont typeface="Arial" panose="020B0604020202020204" pitchFamily="34" charset="0"/>
              <a:buChar char="•"/>
            </a:pPr>
            <a:endParaRPr lang="en-US" dirty="0"/>
          </a:p>
          <a:p>
            <a:pPr marL="171639" indent="-171639">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64BDAE4D-4B48-499A-BB4B-E677F9FA2894}" type="slidenum">
              <a:rPr lang="en-US" smtClean="0"/>
              <a:t>45</a:t>
            </a:fld>
            <a:endParaRPr lang="en-US"/>
          </a:p>
        </p:txBody>
      </p:sp>
    </p:spTree>
    <p:extLst>
      <p:ext uri="{BB962C8B-B14F-4D97-AF65-F5344CB8AC3E}">
        <p14:creationId xmlns:p14="http://schemas.microsoft.com/office/powerpoint/2010/main" val="44092291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235"/>
              </a:spcAft>
              <a:tabLst>
                <a:tab pos="178316" algn="l"/>
              </a:tabLst>
            </a:pPr>
            <a:endParaRPr lang="en-US" sz="1400" i="1" dirty="0"/>
          </a:p>
        </p:txBody>
      </p:sp>
      <p:sp>
        <p:nvSpPr>
          <p:cNvPr id="4" name="Slide Number Placeholder 3"/>
          <p:cNvSpPr>
            <a:spLocks noGrp="1"/>
          </p:cNvSpPr>
          <p:nvPr>
            <p:ph type="sldNum" sz="quarter" idx="10"/>
          </p:nvPr>
        </p:nvSpPr>
        <p:spPr/>
        <p:txBody>
          <a:bodyPr/>
          <a:lstStyle/>
          <a:p>
            <a:fld id="{0AA737FB-A90E-483B-8D07-CDDD142EE5B2}" type="slidenum">
              <a:rPr lang="en-US" smtClean="0"/>
              <a:pPr/>
              <a:t>46</a:t>
            </a:fld>
            <a:endParaRPr lang="en-US" dirty="0"/>
          </a:p>
        </p:txBody>
      </p:sp>
    </p:spTree>
    <p:extLst>
      <p:ext uri="{BB962C8B-B14F-4D97-AF65-F5344CB8AC3E}">
        <p14:creationId xmlns:p14="http://schemas.microsoft.com/office/powerpoint/2010/main" val="284547692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400" dirty="0"/>
          </a:p>
        </p:txBody>
      </p:sp>
      <p:sp>
        <p:nvSpPr>
          <p:cNvPr id="4" name="Slide Number Placeholder 3"/>
          <p:cNvSpPr>
            <a:spLocks noGrp="1"/>
          </p:cNvSpPr>
          <p:nvPr>
            <p:ph type="sldNum" sz="quarter" idx="10"/>
          </p:nvPr>
        </p:nvSpPr>
        <p:spPr/>
        <p:txBody>
          <a:bodyPr/>
          <a:lstStyle/>
          <a:p>
            <a:fld id="{64BDAE4D-4B48-499A-BB4B-E677F9FA2894}" type="slidenum">
              <a:rPr lang="en-US" smtClean="0"/>
              <a:t>47</a:t>
            </a:fld>
            <a:endParaRPr lang="en-US"/>
          </a:p>
        </p:txBody>
      </p:sp>
    </p:spTree>
    <p:extLst>
      <p:ext uri="{BB962C8B-B14F-4D97-AF65-F5344CB8AC3E}">
        <p14:creationId xmlns:p14="http://schemas.microsoft.com/office/powerpoint/2010/main" val="97545793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400" i="1" dirty="0"/>
          </a:p>
        </p:txBody>
      </p:sp>
      <p:sp>
        <p:nvSpPr>
          <p:cNvPr id="4" name="Slide Number Placeholder 3"/>
          <p:cNvSpPr>
            <a:spLocks noGrp="1"/>
          </p:cNvSpPr>
          <p:nvPr>
            <p:ph type="sldNum" sz="quarter" idx="10"/>
          </p:nvPr>
        </p:nvSpPr>
        <p:spPr/>
        <p:txBody>
          <a:bodyPr/>
          <a:lstStyle/>
          <a:p>
            <a:fld id="{64BDAE4D-4B48-499A-BB4B-E677F9FA2894}" type="slidenum">
              <a:rPr lang="en-US" smtClean="0"/>
              <a:t>48</a:t>
            </a:fld>
            <a:endParaRPr lang="en-US"/>
          </a:p>
        </p:txBody>
      </p:sp>
    </p:spTree>
    <p:extLst>
      <p:ext uri="{BB962C8B-B14F-4D97-AF65-F5344CB8AC3E}">
        <p14:creationId xmlns:p14="http://schemas.microsoft.com/office/powerpoint/2010/main" val="225648807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235"/>
              </a:spcAft>
              <a:tabLst>
                <a:tab pos="178335" algn="l"/>
              </a:tabLst>
            </a:pPr>
            <a:endParaRPr lang="en-US" sz="1400" i="1" dirty="0"/>
          </a:p>
        </p:txBody>
      </p:sp>
      <p:sp>
        <p:nvSpPr>
          <p:cNvPr id="4" name="Slide Number Placeholder 3"/>
          <p:cNvSpPr>
            <a:spLocks noGrp="1"/>
          </p:cNvSpPr>
          <p:nvPr>
            <p:ph type="sldNum" sz="quarter" idx="10"/>
          </p:nvPr>
        </p:nvSpPr>
        <p:spPr/>
        <p:txBody>
          <a:bodyPr/>
          <a:lstStyle/>
          <a:p>
            <a:fld id="{0AA737FB-A90E-483B-8D07-CDDD142EE5B2}" type="slidenum">
              <a:rPr lang="en-US" smtClean="0"/>
              <a:pPr/>
              <a:t>49</a:t>
            </a:fld>
            <a:endParaRPr lang="en-US" dirty="0"/>
          </a:p>
        </p:txBody>
      </p:sp>
    </p:spTree>
    <p:extLst>
      <p:ext uri="{BB962C8B-B14F-4D97-AF65-F5344CB8AC3E}">
        <p14:creationId xmlns:p14="http://schemas.microsoft.com/office/powerpoint/2010/main" val="390226450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66762" y="4500562"/>
            <a:ext cx="5615940" cy="4187666"/>
          </a:xfrm>
        </p:spPr>
        <p:txBody>
          <a:bodyPr/>
          <a:lstStyle/>
          <a:p>
            <a:pPr>
              <a:spcAft>
                <a:spcPts val="235"/>
              </a:spcAft>
              <a:tabLst>
                <a:tab pos="178335" algn="l"/>
              </a:tabLst>
            </a:pPr>
            <a:endParaRPr lang="en-US" sz="1400" i="1" dirty="0"/>
          </a:p>
        </p:txBody>
      </p:sp>
      <p:sp>
        <p:nvSpPr>
          <p:cNvPr id="4" name="Slide Number Placeholder 3"/>
          <p:cNvSpPr>
            <a:spLocks noGrp="1"/>
          </p:cNvSpPr>
          <p:nvPr>
            <p:ph type="sldNum" sz="quarter" idx="10"/>
          </p:nvPr>
        </p:nvSpPr>
        <p:spPr/>
        <p:txBody>
          <a:bodyPr/>
          <a:lstStyle/>
          <a:p>
            <a:fld id="{0AA737FB-A90E-483B-8D07-CDDD142EE5B2}" type="slidenum">
              <a:rPr lang="en-US" smtClean="0"/>
              <a:pPr/>
              <a:t>50</a:t>
            </a:fld>
            <a:endParaRPr lang="en-US" dirty="0"/>
          </a:p>
        </p:txBody>
      </p:sp>
    </p:spTree>
    <p:extLst>
      <p:ext uri="{BB962C8B-B14F-4D97-AF65-F5344CB8AC3E}">
        <p14:creationId xmlns:p14="http://schemas.microsoft.com/office/powerpoint/2010/main" val="55178487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400" dirty="0"/>
          </a:p>
        </p:txBody>
      </p:sp>
      <p:sp>
        <p:nvSpPr>
          <p:cNvPr id="4" name="Slide Number Placeholder 3"/>
          <p:cNvSpPr>
            <a:spLocks noGrp="1"/>
          </p:cNvSpPr>
          <p:nvPr>
            <p:ph type="sldNum" sz="quarter" idx="10"/>
          </p:nvPr>
        </p:nvSpPr>
        <p:spPr/>
        <p:txBody>
          <a:bodyPr/>
          <a:lstStyle/>
          <a:p>
            <a:fld id="{64BDAE4D-4B48-499A-BB4B-E677F9FA2894}" type="slidenum">
              <a:rPr lang="en-US" smtClean="0"/>
              <a:t>51</a:t>
            </a:fld>
            <a:endParaRPr lang="en-US"/>
          </a:p>
        </p:txBody>
      </p:sp>
    </p:spTree>
    <p:extLst>
      <p:ext uri="{BB962C8B-B14F-4D97-AF65-F5344CB8AC3E}">
        <p14:creationId xmlns:p14="http://schemas.microsoft.com/office/powerpoint/2010/main" val="93103194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400" dirty="0"/>
          </a:p>
        </p:txBody>
      </p:sp>
      <p:sp>
        <p:nvSpPr>
          <p:cNvPr id="4" name="Slide Number Placeholder 3"/>
          <p:cNvSpPr>
            <a:spLocks noGrp="1"/>
          </p:cNvSpPr>
          <p:nvPr>
            <p:ph type="sldNum" sz="quarter" idx="10"/>
          </p:nvPr>
        </p:nvSpPr>
        <p:spPr/>
        <p:txBody>
          <a:bodyPr/>
          <a:lstStyle/>
          <a:p>
            <a:fld id="{64BDAE4D-4B48-499A-BB4B-E677F9FA2894}" type="slidenum">
              <a:rPr lang="en-US" smtClean="0"/>
              <a:t>52</a:t>
            </a:fld>
            <a:endParaRPr lang="en-US"/>
          </a:p>
        </p:txBody>
      </p:sp>
    </p:spTree>
    <p:extLst>
      <p:ext uri="{BB962C8B-B14F-4D97-AF65-F5344CB8AC3E}">
        <p14:creationId xmlns:p14="http://schemas.microsoft.com/office/powerpoint/2010/main" val="56406979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400" i="1" dirty="0"/>
          </a:p>
        </p:txBody>
      </p:sp>
      <p:sp>
        <p:nvSpPr>
          <p:cNvPr id="4" name="Slide Number Placeholder 3"/>
          <p:cNvSpPr>
            <a:spLocks noGrp="1"/>
          </p:cNvSpPr>
          <p:nvPr>
            <p:ph type="sldNum" sz="quarter" idx="10"/>
          </p:nvPr>
        </p:nvSpPr>
        <p:spPr/>
        <p:txBody>
          <a:bodyPr/>
          <a:lstStyle/>
          <a:p>
            <a:fld id="{64BDAE4D-4B48-499A-BB4B-E677F9FA2894}" type="slidenum">
              <a:rPr lang="en-US" smtClean="0"/>
              <a:t>53</a:t>
            </a:fld>
            <a:endParaRPr lang="en-US"/>
          </a:p>
        </p:txBody>
      </p:sp>
    </p:spTree>
    <p:extLst>
      <p:ext uri="{BB962C8B-B14F-4D97-AF65-F5344CB8AC3E}">
        <p14:creationId xmlns:p14="http://schemas.microsoft.com/office/powerpoint/2010/main" val="23610012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235"/>
              </a:spcAft>
              <a:tabLst>
                <a:tab pos="178316" algn="l"/>
              </a:tabLst>
            </a:pPr>
            <a:endParaRPr lang="en-US" sz="1400" i="1" dirty="0"/>
          </a:p>
        </p:txBody>
      </p:sp>
      <p:sp>
        <p:nvSpPr>
          <p:cNvPr id="4" name="Slide Number Placeholder 3"/>
          <p:cNvSpPr>
            <a:spLocks noGrp="1"/>
          </p:cNvSpPr>
          <p:nvPr>
            <p:ph type="sldNum" sz="quarter" idx="10"/>
          </p:nvPr>
        </p:nvSpPr>
        <p:spPr/>
        <p:txBody>
          <a:bodyPr/>
          <a:lstStyle/>
          <a:p>
            <a:fld id="{0AA737FB-A90E-483B-8D07-CDDD142EE5B2}" type="slidenum">
              <a:rPr lang="en-US" smtClean="0"/>
              <a:pPr/>
              <a:t>54</a:t>
            </a:fld>
            <a:endParaRPr lang="en-US" dirty="0"/>
          </a:p>
        </p:txBody>
      </p:sp>
    </p:spTree>
    <p:extLst>
      <p:ext uri="{BB962C8B-B14F-4D97-AF65-F5344CB8AC3E}">
        <p14:creationId xmlns:p14="http://schemas.microsoft.com/office/powerpoint/2010/main" val="281208765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992" y="4443398"/>
            <a:ext cx="5615940" cy="4187666"/>
          </a:xfrm>
        </p:spPr>
        <p:txBody>
          <a:bodyPr/>
          <a:lstStyle/>
          <a:p>
            <a:endParaRPr lang="en-US" sz="1400" dirty="0"/>
          </a:p>
        </p:txBody>
      </p:sp>
      <p:sp>
        <p:nvSpPr>
          <p:cNvPr id="4" name="Slide Number Placeholder 3"/>
          <p:cNvSpPr>
            <a:spLocks noGrp="1"/>
          </p:cNvSpPr>
          <p:nvPr>
            <p:ph type="sldNum" sz="quarter" idx="10"/>
          </p:nvPr>
        </p:nvSpPr>
        <p:spPr/>
        <p:txBody>
          <a:bodyPr/>
          <a:lstStyle/>
          <a:p>
            <a:fld id="{64BDAE4D-4B48-499A-BB4B-E677F9FA2894}" type="slidenum">
              <a:rPr lang="en-US" smtClean="0"/>
              <a:t>55</a:t>
            </a:fld>
            <a:endParaRPr lang="en-US"/>
          </a:p>
        </p:txBody>
      </p:sp>
    </p:spTree>
    <p:extLst>
      <p:ext uri="{BB962C8B-B14F-4D97-AF65-F5344CB8AC3E}">
        <p14:creationId xmlns:p14="http://schemas.microsoft.com/office/powerpoint/2010/main" val="248083825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400" dirty="0"/>
          </a:p>
        </p:txBody>
      </p:sp>
      <p:sp>
        <p:nvSpPr>
          <p:cNvPr id="4" name="Slide Number Placeholder 3"/>
          <p:cNvSpPr>
            <a:spLocks noGrp="1"/>
          </p:cNvSpPr>
          <p:nvPr>
            <p:ph type="sldNum" sz="quarter" idx="10"/>
          </p:nvPr>
        </p:nvSpPr>
        <p:spPr/>
        <p:txBody>
          <a:bodyPr/>
          <a:lstStyle/>
          <a:p>
            <a:fld id="{64BDAE4D-4B48-499A-BB4B-E677F9FA2894}" type="slidenum">
              <a:rPr lang="en-US" smtClean="0"/>
              <a:t>56</a:t>
            </a:fld>
            <a:endParaRPr lang="en-US"/>
          </a:p>
        </p:txBody>
      </p:sp>
    </p:spTree>
    <p:extLst>
      <p:ext uri="{BB962C8B-B14F-4D97-AF65-F5344CB8AC3E}">
        <p14:creationId xmlns:p14="http://schemas.microsoft.com/office/powerpoint/2010/main" val="34103953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4BDAE4D-4B48-499A-BB4B-E677F9FA2894}" type="slidenum">
              <a:rPr lang="en-US" smtClean="0"/>
              <a:t>57</a:t>
            </a:fld>
            <a:endParaRPr lang="en-US"/>
          </a:p>
        </p:txBody>
      </p:sp>
    </p:spTree>
    <p:extLst>
      <p:ext uri="{BB962C8B-B14F-4D97-AF65-F5344CB8AC3E}">
        <p14:creationId xmlns:p14="http://schemas.microsoft.com/office/powerpoint/2010/main" val="5385978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7" name="object 460"/>
          <p:cNvSpPr txBox="1">
            <a:spLocks/>
          </p:cNvSpPr>
          <p:nvPr userDrawn="1"/>
        </p:nvSpPr>
        <p:spPr>
          <a:xfrm>
            <a:off x="5410200" y="6130672"/>
            <a:ext cx="3480604" cy="738664"/>
          </a:xfrm>
          <a:prstGeom prst="rect">
            <a:avLst/>
          </a:prstGeom>
          <a:noFill/>
        </p:spPr>
        <p:txBody>
          <a:bodyPr vert="horz" wrap="square" lIns="0" tIns="0" rIns="0" bIns="0" rtlCol="0">
            <a:spAutoFit/>
          </a:bodyPr>
          <a:lstStyle>
            <a:defPPr>
              <a:defRPr lang="en-US"/>
            </a:defPPr>
            <a:lvl1pPr marL="0" algn="l" defTabSz="914400" rtl="0" eaLnBrk="1" latinLnBrk="0" hangingPunct="1">
              <a:defRPr sz="1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200" b="0" i="0" kern="1200" dirty="0">
                <a:solidFill>
                  <a:schemeClr val="bg2"/>
                </a:solidFill>
                <a:effectLst/>
                <a:latin typeface="+mn-lt"/>
                <a:ea typeface="+mn-ea"/>
                <a:cs typeface="+mn-cs"/>
              </a:rPr>
              <a:t>Fuller Middle School Feasibility Study</a:t>
            </a:r>
          </a:p>
          <a:p>
            <a:pPr algn="r"/>
            <a:r>
              <a:rPr lang="en-US" sz="1200" b="0" i="0" kern="1200" dirty="0">
                <a:solidFill>
                  <a:schemeClr val="bg2"/>
                </a:solidFill>
                <a:effectLst/>
                <a:latin typeface="+mn-lt"/>
                <a:ea typeface="+mn-ea"/>
                <a:cs typeface="+mn-cs"/>
              </a:rPr>
              <a:t>School Building Committee Meeting No. 7</a:t>
            </a:r>
          </a:p>
          <a:p>
            <a:pPr marL="0" marR="0" lvl="0" indent="0" algn="r"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bg2"/>
                </a:solidFill>
                <a:effectLst/>
                <a:latin typeface="+mn-lt"/>
                <a:ea typeface="+mn-ea"/>
                <a:cs typeface="+mn-cs"/>
              </a:rPr>
              <a:t>November 6, 2017</a:t>
            </a:r>
          </a:p>
          <a:p>
            <a:pPr algn="r"/>
            <a:endParaRPr lang="en-US" sz="1200" b="0" i="0" kern="1200" dirty="0">
              <a:solidFill>
                <a:schemeClr val="bg2"/>
              </a:solidFill>
              <a:effectLst/>
              <a:latin typeface="+mn-lt"/>
              <a:ea typeface="+mn-ea"/>
              <a:cs typeface="+mn-cs"/>
            </a:endParaRPr>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659773293"/>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2F1B7F-A9F3-4321-BD99-1ED6A649EA54}"/>
              </a:ext>
            </a:extLst>
          </p:cNvPr>
          <p:cNvSpPr>
            <a:spLocks noGrp="1"/>
          </p:cNvSpPr>
          <p:nvPr>
            <p:ph type="dt" sz="half" idx="10"/>
          </p:nvPr>
        </p:nvSpPr>
        <p:spPr/>
        <p:txBody>
          <a:bodyPr/>
          <a:lstStyle/>
          <a:p>
            <a:fld id="{4E7DE082-B042-44CD-AFAD-81A00D6DD852}" type="datetimeFigureOut">
              <a:rPr lang="en-US" smtClean="0"/>
              <a:t>10/11/2018</a:t>
            </a:fld>
            <a:endParaRPr lang="en-US"/>
          </a:p>
        </p:txBody>
      </p:sp>
      <p:sp>
        <p:nvSpPr>
          <p:cNvPr id="3" name="Footer Placeholder 2">
            <a:extLst>
              <a:ext uri="{FF2B5EF4-FFF2-40B4-BE49-F238E27FC236}">
                <a16:creationId xmlns:a16="http://schemas.microsoft.com/office/drawing/2014/main" id="{FDE5B620-2F28-4CB3-B1EA-4C881DBAC88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F1359F2-72B9-4FC6-A718-E1FACAC34A46}"/>
              </a:ext>
            </a:extLst>
          </p:cNvPr>
          <p:cNvSpPr>
            <a:spLocks noGrp="1"/>
          </p:cNvSpPr>
          <p:nvPr>
            <p:ph type="sldNum" sz="quarter" idx="12"/>
          </p:nvPr>
        </p:nvSpPr>
        <p:spPr/>
        <p:txBody>
          <a:bodyPr/>
          <a:lstStyle/>
          <a:p>
            <a:fld id="{7CF37972-1902-49D5-ACA9-32506A08D190}" type="slidenum">
              <a:rPr lang="en-US" smtClean="0"/>
              <a:t>‹#›</a:t>
            </a:fld>
            <a:endParaRPr lang="en-US"/>
          </a:p>
        </p:txBody>
      </p:sp>
    </p:spTree>
    <p:extLst>
      <p:ext uri="{BB962C8B-B14F-4D97-AF65-F5344CB8AC3E}">
        <p14:creationId xmlns:p14="http://schemas.microsoft.com/office/powerpoint/2010/main" val="312669915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82D8D3-5CF8-4987-9F74-EF6AD3080FF6}" type="datetime1">
              <a:rPr lang="en-US" smtClean="0"/>
              <a:t>10/11/2018</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4245044254"/>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Lst>
  <p:hf sldNum="0" hdr="0" ft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png"/><Relationship Id="rId5" Type="http://schemas.openxmlformats.org/officeDocument/2006/relationships/image" Target="../media/image3.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1.png"/><Relationship Id="rId4" Type="http://schemas.openxmlformats.org/officeDocument/2006/relationships/image" Target="../media/image6.jp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7.jpg"/></Relationships>
</file>

<file path=ppt/slides/_rels/slide1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2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1.xml"/><Relationship Id="rId1" Type="http://schemas.openxmlformats.org/officeDocument/2006/relationships/slideLayout" Target="../slideLayouts/slideLayout3.xml"/><Relationship Id="rId5" Type="http://schemas.openxmlformats.org/officeDocument/2006/relationships/image" Target="../media/image1.png"/><Relationship Id="rId4" Type="http://schemas.openxmlformats.org/officeDocument/2006/relationships/image" Target="../media/image28.png"/></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5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2.xml"/><Relationship Id="rId1" Type="http://schemas.openxmlformats.org/officeDocument/2006/relationships/slideLayout" Target="../slideLayouts/slideLayout3.xml"/><Relationship Id="rId4" Type="http://schemas.openxmlformats.org/officeDocument/2006/relationships/image" Target="../media/image1.png"/></Relationships>
</file>

<file path=ppt/slides/_rels/slide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6.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7.xml"/><Relationship Id="rId1" Type="http://schemas.openxmlformats.org/officeDocument/2006/relationships/slideLayout" Target="../slideLayouts/slideLayout3.xml"/><Relationship Id="rId4"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A3160AE-D3DF-49F0-B355-827DAE08DA54}"/>
              </a:ext>
            </a:extLst>
          </p:cNvPr>
          <p:cNvSpPr txBox="1"/>
          <p:nvPr/>
        </p:nvSpPr>
        <p:spPr>
          <a:xfrm>
            <a:off x="904875" y="1955899"/>
            <a:ext cx="7334250" cy="3662541"/>
          </a:xfrm>
          <a:prstGeom prst="rect">
            <a:avLst/>
          </a:prstGeom>
          <a:noFill/>
        </p:spPr>
        <p:txBody>
          <a:bodyPr wrap="square" rtlCol="0">
            <a:spAutoFit/>
          </a:bodyPr>
          <a:lstStyle/>
          <a:p>
            <a:r>
              <a:rPr lang="en-US" sz="2800" dirty="0">
                <a:solidFill>
                  <a:schemeClr val="bg1"/>
                </a:solidFill>
                <a:latin typeface="Futura Book" pitchFamily="34" charset="0"/>
              </a:rPr>
              <a:t>FULLER MIDDLE SCHOOL FEASIBILITY STUDY</a:t>
            </a:r>
          </a:p>
          <a:p>
            <a:endParaRPr lang="en-US" sz="1600" dirty="0">
              <a:solidFill>
                <a:schemeClr val="bg1"/>
              </a:solidFill>
              <a:latin typeface="Futura Book" pitchFamily="34" charset="0"/>
            </a:endParaRPr>
          </a:p>
          <a:p>
            <a:r>
              <a:rPr lang="en-US" sz="2800" dirty="0">
                <a:solidFill>
                  <a:schemeClr val="bg1"/>
                </a:solidFill>
                <a:latin typeface="Futura Book" pitchFamily="34" charset="0"/>
              </a:rPr>
              <a:t>Finance Subcommittee </a:t>
            </a:r>
          </a:p>
          <a:p>
            <a:pPr lvl="0">
              <a:defRPr/>
            </a:pPr>
            <a:endParaRPr lang="en-US" sz="2800" dirty="0">
              <a:solidFill>
                <a:schemeClr val="bg1"/>
              </a:solidFill>
              <a:latin typeface="Futura Book" pitchFamily="34" charset="0"/>
            </a:endParaRPr>
          </a:p>
          <a:p>
            <a:pPr lvl="0">
              <a:defRPr/>
            </a:pPr>
            <a:r>
              <a:rPr lang="en-US" sz="2800" dirty="0">
                <a:solidFill>
                  <a:schemeClr val="bg1"/>
                </a:solidFill>
                <a:latin typeface="Futura Book" pitchFamily="34" charset="0"/>
              </a:rPr>
              <a:t>October 10, 2018</a:t>
            </a:r>
          </a:p>
          <a:p>
            <a:endParaRPr lang="en-US" sz="2800" dirty="0">
              <a:solidFill>
                <a:schemeClr val="bg1"/>
              </a:solidFill>
              <a:latin typeface="Futura Book" pitchFamily="34" charset="0"/>
            </a:endParaRPr>
          </a:p>
          <a:p>
            <a:endParaRPr lang="en-US" sz="2800" dirty="0">
              <a:solidFill>
                <a:schemeClr val="bg1"/>
              </a:solidFill>
              <a:latin typeface="Futura Book" pitchFamily="34" charset="0"/>
            </a:endParaRPr>
          </a:p>
          <a:p>
            <a:endParaRPr lang="en-US" sz="2800" dirty="0">
              <a:solidFill>
                <a:schemeClr val="bg1"/>
              </a:solidFill>
              <a:latin typeface="Futura Book" pitchFamily="34" charset="0"/>
            </a:endParaRPr>
          </a:p>
          <a:p>
            <a:endParaRPr lang="en-US" sz="2000" dirty="0">
              <a:solidFill>
                <a:schemeClr val="bg1"/>
              </a:solidFill>
              <a:latin typeface="Futura Book" pitchFamily="34" charset="0"/>
            </a:endParaRPr>
          </a:p>
        </p:txBody>
      </p:sp>
      <p:sp>
        <p:nvSpPr>
          <p:cNvPr id="4" name="Rectangle 3">
            <a:extLst>
              <a:ext uri="{FF2B5EF4-FFF2-40B4-BE49-F238E27FC236}">
                <a16:creationId xmlns:a16="http://schemas.microsoft.com/office/drawing/2014/main" id="{D56EE3B6-E326-4395-83A9-351D95568C24}"/>
              </a:ext>
            </a:extLst>
          </p:cNvPr>
          <p:cNvSpPr/>
          <p:nvPr/>
        </p:nvSpPr>
        <p:spPr>
          <a:xfrm>
            <a:off x="6324600" y="6248400"/>
            <a:ext cx="2590799" cy="738664"/>
          </a:xfrm>
          <a:prstGeom prst="rect">
            <a:avLst/>
          </a:prstGeom>
        </p:spPr>
        <p:txBody>
          <a:bodyPr wrap="square">
            <a:spAutoFit/>
          </a:bodyPr>
          <a:lstStyle/>
          <a:p>
            <a:r>
              <a:rPr lang="en-US" sz="1000" dirty="0">
                <a:solidFill>
                  <a:schemeClr val="tx1">
                    <a:lumMod val="50000"/>
                    <a:lumOff val="50000"/>
                  </a:schemeClr>
                </a:solidFill>
                <a:latin typeface="Myriad Pro"/>
                <a:cs typeface="Myriad Pro"/>
              </a:rPr>
              <a:t>PROJECT </a:t>
            </a:r>
            <a:r>
              <a:rPr lang="en-US" sz="1000" spc="-5" dirty="0">
                <a:solidFill>
                  <a:schemeClr val="tx1">
                    <a:lumMod val="50000"/>
                    <a:lumOff val="50000"/>
                  </a:schemeClr>
                </a:solidFill>
                <a:latin typeface="Myriad Pro"/>
                <a:cs typeface="Myriad Pro"/>
              </a:rPr>
              <a:t>MANAGEMENT  </a:t>
            </a:r>
            <a:r>
              <a:rPr lang="en-US" sz="1000" spc="150" dirty="0">
                <a:solidFill>
                  <a:schemeClr val="tx1">
                    <a:lumMod val="50000"/>
                    <a:lumOff val="50000"/>
                  </a:schemeClr>
                </a:solidFill>
                <a:latin typeface="Myriad Pro"/>
                <a:cs typeface="Myriad Pro"/>
              </a:rPr>
              <a:t> </a:t>
            </a:r>
            <a:r>
              <a:rPr lang="en-US" sz="2400" spc="150" dirty="0">
                <a:solidFill>
                  <a:srgbClr val="00B0F0"/>
                </a:solidFill>
                <a:latin typeface="Myriad Pro"/>
                <a:cs typeface="Myriad Pro"/>
              </a:rPr>
              <a:t>|</a:t>
            </a:r>
            <a:r>
              <a:rPr lang="en-US" sz="1000" spc="150" dirty="0">
                <a:solidFill>
                  <a:schemeClr val="tx1">
                    <a:lumMod val="50000"/>
                    <a:lumOff val="50000"/>
                  </a:schemeClr>
                </a:solidFill>
                <a:latin typeface="Myriad Pro"/>
                <a:cs typeface="Myriad Pro"/>
              </a:rPr>
              <a:t> </a:t>
            </a:r>
            <a:r>
              <a:rPr lang="en-US" sz="2400" spc="-10" dirty="0">
                <a:solidFill>
                  <a:srgbClr val="FFFFFF"/>
                </a:solidFill>
                <a:latin typeface="Myriad Pro"/>
                <a:cs typeface="Myriad Pro"/>
              </a:rPr>
              <a:t>SMMA</a:t>
            </a:r>
            <a:endParaRPr lang="en-US" sz="2400" dirty="0">
              <a:latin typeface="Myriad Pro"/>
              <a:cs typeface="Myriad Pro"/>
            </a:endParaRPr>
          </a:p>
          <a:p>
            <a:endParaRPr lang="en-US" dirty="0"/>
          </a:p>
        </p:txBody>
      </p:sp>
      <p:pic>
        <p:nvPicPr>
          <p:cNvPr id="5" name="Picture 4">
            <a:extLst>
              <a:ext uri="{FF2B5EF4-FFF2-40B4-BE49-F238E27FC236}">
                <a16:creationId xmlns:a16="http://schemas.microsoft.com/office/drawing/2014/main" id="{7048A096-C100-4BFB-A859-44FAA012B90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6400800"/>
            <a:ext cx="2582282" cy="272797"/>
          </a:xfrm>
          <a:prstGeom prst="rect">
            <a:avLst/>
          </a:prstGeom>
        </p:spPr>
      </p:pic>
    </p:spTree>
    <p:extLst>
      <p:ext uri="{BB962C8B-B14F-4D97-AF65-F5344CB8AC3E}">
        <p14:creationId xmlns:p14="http://schemas.microsoft.com/office/powerpoint/2010/main" val="42098350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A3160AE-D3DF-49F0-B355-827DAE08DA54}"/>
              </a:ext>
            </a:extLst>
          </p:cNvPr>
          <p:cNvSpPr txBox="1"/>
          <p:nvPr/>
        </p:nvSpPr>
        <p:spPr>
          <a:xfrm>
            <a:off x="762000" y="762000"/>
            <a:ext cx="8153399" cy="4462760"/>
          </a:xfrm>
          <a:prstGeom prst="rect">
            <a:avLst/>
          </a:prstGeom>
          <a:noFill/>
        </p:spPr>
        <p:txBody>
          <a:bodyPr wrap="square" rtlCol="0">
            <a:spAutoFit/>
          </a:bodyPr>
          <a:lstStyle/>
          <a:p>
            <a:r>
              <a:rPr lang="en-US" sz="3600" dirty="0">
                <a:solidFill>
                  <a:schemeClr val="bg1"/>
                </a:solidFill>
                <a:latin typeface="Futura Book" pitchFamily="34" charset="0"/>
              </a:rPr>
              <a:t>Agenda</a:t>
            </a:r>
          </a:p>
          <a:p>
            <a:endParaRPr lang="en-US" sz="2000" dirty="0">
              <a:solidFill>
                <a:schemeClr val="bg1"/>
              </a:solidFill>
              <a:latin typeface="Futura Book" pitchFamily="34" charset="0"/>
            </a:endParaRPr>
          </a:p>
          <a:p>
            <a:pPr marL="457200" indent="-457200">
              <a:spcBef>
                <a:spcPts val="1200"/>
              </a:spcBef>
              <a:buFontTx/>
              <a:buAutoNum type="arabicPeriod"/>
            </a:pPr>
            <a:r>
              <a:rPr lang="en-US" sz="2800" dirty="0">
                <a:solidFill>
                  <a:schemeClr val="bg1"/>
                </a:solidFill>
                <a:latin typeface="Futura Book" pitchFamily="34" charset="0"/>
              </a:rPr>
              <a:t>Introduction and Project Need</a:t>
            </a:r>
          </a:p>
          <a:p>
            <a:pPr marL="457200" indent="-457200">
              <a:spcBef>
                <a:spcPts val="1200"/>
              </a:spcBef>
              <a:buAutoNum type="arabicPeriod"/>
            </a:pPr>
            <a:r>
              <a:rPr lang="en-US" sz="2800" dirty="0">
                <a:solidFill>
                  <a:schemeClr val="bg1"/>
                </a:solidFill>
                <a:latin typeface="Futura Book" pitchFamily="34" charset="0"/>
              </a:rPr>
              <a:t>The Design: Site and Building </a:t>
            </a:r>
          </a:p>
          <a:p>
            <a:pPr marL="457200" indent="-457200">
              <a:spcBef>
                <a:spcPts val="1200"/>
              </a:spcBef>
              <a:buFontTx/>
              <a:buAutoNum type="arabicPeriod"/>
            </a:pPr>
            <a:r>
              <a:rPr lang="en-US" sz="2800" dirty="0">
                <a:solidFill>
                  <a:schemeClr val="bg1"/>
                </a:solidFill>
                <a:latin typeface="Futura Book" pitchFamily="34" charset="0"/>
              </a:rPr>
              <a:t>Benefits to the Students and Community</a:t>
            </a:r>
          </a:p>
          <a:p>
            <a:pPr marL="457200" indent="-457200">
              <a:spcBef>
                <a:spcPts val="1200"/>
              </a:spcBef>
              <a:buAutoNum type="arabicPeriod"/>
            </a:pPr>
            <a:r>
              <a:rPr lang="en-US" sz="2800" dirty="0">
                <a:solidFill>
                  <a:schemeClr val="bg1"/>
                </a:solidFill>
                <a:latin typeface="Futura Book" pitchFamily="34" charset="0"/>
              </a:rPr>
              <a:t>Schedule and Cost</a:t>
            </a:r>
          </a:p>
          <a:p>
            <a:pPr marL="457200" indent="-457200">
              <a:spcBef>
                <a:spcPts val="1200"/>
              </a:spcBef>
              <a:buAutoNum type="arabicPeriod"/>
            </a:pPr>
            <a:r>
              <a:rPr lang="en-US" sz="2800" dirty="0">
                <a:solidFill>
                  <a:schemeClr val="bg1"/>
                </a:solidFill>
                <a:latin typeface="Futura Book" pitchFamily="34" charset="0"/>
              </a:rPr>
              <a:t>Important Dates</a:t>
            </a:r>
          </a:p>
          <a:p>
            <a:pPr marL="457200" indent="-457200">
              <a:spcBef>
                <a:spcPts val="1200"/>
              </a:spcBef>
              <a:buAutoNum type="arabicPeriod"/>
            </a:pPr>
            <a:r>
              <a:rPr lang="en-US" sz="2800" dirty="0">
                <a:solidFill>
                  <a:schemeClr val="bg1"/>
                </a:solidFill>
                <a:latin typeface="Futura Book" pitchFamily="34" charset="0"/>
              </a:rPr>
              <a:t>Questions</a:t>
            </a:r>
          </a:p>
        </p:txBody>
      </p:sp>
      <p:sp>
        <p:nvSpPr>
          <p:cNvPr id="4" name="Rectangle 3">
            <a:extLst>
              <a:ext uri="{FF2B5EF4-FFF2-40B4-BE49-F238E27FC236}">
                <a16:creationId xmlns:a16="http://schemas.microsoft.com/office/drawing/2014/main" id="{A67973A3-8FB9-4BEA-8457-8FC23A6D97E3}"/>
              </a:ext>
            </a:extLst>
          </p:cNvPr>
          <p:cNvSpPr/>
          <p:nvPr/>
        </p:nvSpPr>
        <p:spPr>
          <a:xfrm>
            <a:off x="6324600" y="6248400"/>
            <a:ext cx="2590799" cy="738664"/>
          </a:xfrm>
          <a:prstGeom prst="rect">
            <a:avLst/>
          </a:prstGeom>
        </p:spPr>
        <p:txBody>
          <a:bodyPr wrap="square">
            <a:spAutoFit/>
          </a:bodyPr>
          <a:lstStyle/>
          <a:p>
            <a:r>
              <a:rPr lang="en-US" sz="1000" dirty="0">
                <a:solidFill>
                  <a:schemeClr val="tx1">
                    <a:lumMod val="50000"/>
                    <a:lumOff val="50000"/>
                  </a:schemeClr>
                </a:solidFill>
                <a:latin typeface="Myriad Pro"/>
                <a:cs typeface="Myriad Pro"/>
              </a:rPr>
              <a:t>PROJECT </a:t>
            </a:r>
            <a:r>
              <a:rPr lang="en-US" sz="1000" spc="-5" dirty="0">
                <a:solidFill>
                  <a:schemeClr val="tx1">
                    <a:lumMod val="50000"/>
                    <a:lumOff val="50000"/>
                  </a:schemeClr>
                </a:solidFill>
                <a:latin typeface="Myriad Pro"/>
                <a:cs typeface="Myriad Pro"/>
              </a:rPr>
              <a:t>MANAGEMENT  </a:t>
            </a:r>
            <a:r>
              <a:rPr lang="en-US" sz="1000" spc="150" dirty="0">
                <a:solidFill>
                  <a:schemeClr val="tx1">
                    <a:lumMod val="50000"/>
                    <a:lumOff val="50000"/>
                  </a:schemeClr>
                </a:solidFill>
                <a:latin typeface="Myriad Pro"/>
                <a:cs typeface="Myriad Pro"/>
              </a:rPr>
              <a:t> </a:t>
            </a:r>
            <a:r>
              <a:rPr lang="en-US" sz="2400" spc="150" dirty="0">
                <a:solidFill>
                  <a:srgbClr val="00B0F0"/>
                </a:solidFill>
                <a:latin typeface="Myriad Pro"/>
                <a:cs typeface="Myriad Pro"/>
              </a:rPr>
              <a:t>|</a:t>
            </a:r>
            <a:r>
              <a:rPr lang="en-US" sz="1000" spc="150" dirty="0">
                <a:solidFill>
                  <a:schemeClr val="tx1">
                    <a:lumMod val="50000"/>
                    <a:lumOff val="50000"/>
                  </a:schemeClr>
                </a:solidFill>
                <a:latin typeface="Myriad Pro"/>
                <a:cs typeface="Myriad Pro"/>
              </a:rPr>
              <a:t> </a:t>
            </a:r>
            <a:r>
              <a:rPr lang="en-US" sz="2400" spc="-10" dirty="0">
                <a:solidFill>
                  <a:srgbClr val="FFFFFF"/>
                </a:solidFill>
                <a:latin typeface="Myriad Pro"/>
                <a:cs typeface="Myriad Pro"/>
              </a:rPr>
              <a:t>SMMA</a:t>
            </a:r>
            <a:endParaRPr lang="en-US" sz="2400" dirty="0">
              <a:latin typeface="Myriad Pro"/>
              <a:cs typeface="Myriad Pro"/>
            </a:endParaRPr>
          </a:p>
          <a:p>
            <a:endParaRPr lang="en-US" dirty="0"/>
          </a:p>
        </p:txBody>
      </p:sp>
      <p:pic>
        <p:nvPicPr>
          <p:cNvPr id="5" name="Picture 4">
            <a:extLst>
              <a:ext uri="{FF2B5EF4-FFF2-40B4-BE49-F238E27FC236}">
                <a16:creationId xmlns:a16="http://schemas.microsoft.com/office/drawing/2014/main" id="{75CEB97E-699A-44FF-AB41-9329CF20119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6400800"/>
            <a:ext cx="2582282" cy="272797"/>
          </a:xfrm>
          <a:prstGeom prst="rect">
            <a:avLst/>
          </a:prstGeom>
        </p:spPr>
      </p:pic>
    </p:spTree>
    <p:extLst>
      <p:ext uri="{BB962C8B-B14F-4D97-AF65-F5344CB8AC3E}">
        <p14:creationId xmlns:p14="http://schemas.microsoft.com/office/powerpoint/2010/main" val="32952074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A3160AE-D3DF-49F0-B355-827DAE08DA54}"/>
              </a:ext>
            </a:extLst>
          </p:cNvPr>
          <p:cNvSpPr txBox="1"/>
          <p:nvPr/>
        </p:nvSpPr>
        <p:spPr>
          <a:xfrm>
            <a:off x="838200" y="990600"/>
            <a:ext cx="7858125" cy="4324261"/>
          </a:xfrm>
          <a:prstGeom prst="rect">
            <a:avLst/>
          </a:prstGeom>
          <a:noFill/>
        </p:spPr>
        <p:txBody>
          <a:bodyPr wrap="square" rtlCol="0">
            <a:spAutoFit/>
          </a:bodyPr>
          <a:lstStyle/>
          <a:p>
            <a:endParaRPr lang="en-US" sz="2000" dirty="0">
              <a:solidFill>
                <a:schemeClr val="bg1"/>
              </a:solidFill>
              <a:latin typeface="Futura Book" pitchFamily="34" charset="0"/>
            </a:endParaRPr>
          </a:p>
          <a:p>
            <a:r>
              <a:rPr lang="en-US" sz="1700" dirty="0">
                <a:solidFill>
                  <a:schemeClr val="bg1"/>
                </a:solidFill>
                <a:latin typeface="Futura Book" pitchFamily="34" charset="0"/>
              </a:rPr>
              <a:t>Dr. Yvonne Spicer	Mayor</a:t>
            </a:r>
          </a:p>
          <a:p>
            <a:r>
              <a:rPr lang="en-US" sz="1700" dirty="0">
                <a:solidFill>
                  <a:schemeClr val="bg1"/>
                </a:solidFill>
                <a:latin typeface="Futura Book" pitchFamily="34" charset="0"/>
              </a:rPr>
              <a:t>David Miles		Co-Chair, Resident with Finance Experience</a:t>
            </a:r>
          </a:p>
          <a:p>
            <a:r>
              <a:rPr lang="en-US" sz="1700" dirty="0">
                <a:solidFill>
                  <a:schemeClr val="bg1"/>
                </a:solidFill>
                <a:latin typeface="Futura Book" pitchFamily="34" charset="0"/>
              </a:rPr>
              <a:t>Dr. Edward Gotgart	Co-Chair, Chief Operating Officer, FPS</a:t>
            </a:r>
          </a:p>
          <a:p>
            <a:r>
              <a:rPr lang="en-US" sz="1700" dirty="0">
                <a:solidFill>
                  <a:schemeClr val="bg1"/>
                </a:solidFill>
                <a:latin typeface="Futura Book" pitchFamily="34" charset="0"/>
              </a:rPr>
              <a:t>Thatcher </a:t>
            </a:r>
            <a:r>
              <a:rPr lang="en-US" sz="1700" dirty="0" err="1">
                <a:solidFill>
                  <a:schemeClr val="bg1"/>
                </a:solidFill>
                <a:latin typeface="Futura Book" pitchFamily="34" charset="0"/>
              </a:rPr>
              <a:t>Kezer</a:t>
            </a:r>
            <a:r>
              <a:rPr lang="en-US" sz="1700" dirty="0">
                <a:solidFill>
                  <a:schemeClr val="bg1"/>
                </a:solidFill>
                <a:latin typeface="Futura Book" pitchFamily="34" charset="0"/>
              </a:rPr>
              <a:t>, III		Chief Operating Officer</a:t>
            </a:r>
          </a:p>
          <a:p>
            <a:r>
              <a:rPr lang="en-US" sz="1700" dirty="0">
                <a:solidFill>
                  <a:schemeClr val="bg1"/>
                </a:solidFill>
                <a:latin typeface="Futura Book" pitchFamily="34" charset="0"/>
              </a:rPr>
              <a:t>Adam Freudberg		School Committee Chair</a:t>
            </a:r>
          </a:p>
          <a:p>
            <a:r>
              <a:rPr lang="en-US" sz="1700" dirty="0">
                <a:solidFill>
                  <a:schemeClr val="bg1"/>
                </a:solidFill>
                <a:latin typeface="Futura Book" pitchFamily="34" charset="0"/>
              </a:rPr>
              <a:t>Dr. Robert Tremblay	Superintendent of Schools</a:t>
            </a:r>
          </a:p>
          <a:p>
            <a:r>
              <a:rPr lang="en-US" sz="1700" dirty="0">
                <a:solidFill>
                  <a:schemeClr val="bg1"/>
                </a:solidFill>
                <a:latin typeface="Futura Book" pitchFamily="34" charset="0"/>
              </a:rPr>
              <a:t>Charlie Sisitsky		City Council Member</a:t>
            </a:r>
          </a:p>
          <a:p>
            <a:r>
              <a:rPr lang="en-US" sz="1700" dirty="0">
                <a:solidFill>
                  <a:schemeClr val="bg1"/>
                </a:solidFill>
                <a:latin typeface="Futura Book" pitchFamily="34" charset="0"/>
              </a:rPr>
              <a:t>Richard Finlay		School Committee Member and </a:t>
            </a:r>
            <a:r>
              <a:rPr lang="en-US" sz="1700" dirty="0" err="1">
                <a:solidFill>
                  <a:schemeClr val="bg1"/>
                </a:solidFill>
                <a:latin typeface="Futura Book" pitchFamily="34" charset="0"/>
              </a:rPr>
              <a:t>Convenor</a:t>
            </a:r>
            <a:endParaRPr lang="en-US" sz="1700" dirty="0">
              <a:solidFill>
                <a:schemeClr val="bg1"/>
              </a:solidFill>
              <a:latin typeface="Futura Book" pitchFamily="34" charset="0"/>
            </a:endParaRPr>
          </a:p>
          <a:p>
            <a:r>
              <a:rPr lang="en-US" sz="1700" dirty="0">
                <a:solidFill>
                  <a:schemeClr val="bg1"/>
                </a:solidFill>
                <a:latin typeface="Futura Book" pitchFamily="34" charset="0"/>
              </a:rPr>
              <a:t>Noval Alexander		School Committee Member</a:t>
            </a:r>
          </a:p>
          <a:p>
            <a:r>
              <a:rPr lang="en-US" sz="1700" dirty="0">
                <a:solidFill>
                  <a:schemeClr val="bg1"/>
                </a:solidFill>
                <a:latin typeface="Futura Book" pitchFamily="34" charset="0"/>
              </a:rPr>
              <a:t>Scott Wadland		School Committee Member</a:t>
            </a:r>
          </a:p>
          <a:p>
            <a:r>
              <a:rPr lang="en-US" sz="1700" dirty="0">
                <a:solidFill>
                  <a:schemeClr val="bg1"/>
                </a:solidFill>
                <a:latin typeface="Futura Book" pitchFamily="34" charset="0"/>
              </a:rPr>
              <a:t>Mary Ellen Kelley		Chief Financial Officer</a:t>
            </a:r>
          </a:p>
          <a:p>
            <a:r>
              <a:rPr lang="en-US" sz="1700" dirty="0">
                <a:solidFill>
                  <a:schemeClr val="bg1"/>
                </a:solidFill>
                <a:latin typeface="Futura Book" pitchFamily="34" charset="0"/>
              </a:rPr>
              <a:t>Jennifer Pratt		Chief Procurement Officer</a:t>
            </a:r>
          </a:p>
          <a:p>
            <a:r>
              <a:rPr lang="en-US" sz="1700" dirty="0">
                <a:solidFill>
                  <a:schemeClr val="bg1"/>
                </a:solidFill>
                <a:latin typeface="Futura Book" pitchFamily="34" charset="0"/>
              </a:rPr>
              <a:t>Heather Connolly	Former School Committee Chair</a:t>
            </a:r>
          </a:p>
          <a:p>
            <a:r>
              <a:rPr lang="en-US" sz="1700" dirty="0">
                <a:solidFill>
                  <a:schemeClr val="bg1"/>
                </a:solidFill>
                <a:latin typeface="Futura Book" pitchFamily="34" charset="0"/>
              </a:rPr>
              <a:t>Matt Torti		Director of Buildings and Grounds, FPS</a:t>
            </a:r>
          </a:p>
          <a:p>
            <a:r>
              <a:rPr lang="en-US" sz="1700" dirty="0">
                <a:solidFill>
                  <a:schemeClr val="bg1"/>
                </a:solidFill>
                <a:latin typeface="Futura Book" pitchFamily="34" charset="0"/>
              </a:rPr>
              <a:t>Anne Ludes		Director of Secondary Education</a:t>
            </a:r>
            <a:r>
              <a:rPr lang="en-US" sz="1400" dirty="0">
                <a:solidFill>
                  <a:schemeClr val="bg1"/>
                </a:solidFill>
                <a:latin typeface="Futura Book" pitchFamily="34" charset="0"/>
              </a:rPr>
              <a:t>	 </a:t>
            </a:r>
          </a:p>
        </p:txBody>
      </p:sp>
      <p:sp>
        <p:nvSpPr>
          <p:cNvPr id="4" name="Rectangle 3">
            <a:extLst>
              <a:ext uri="{FF2B5EF4-FFF2-40B4-BE49-F238E27FC236}">
                <a16:creationId xmlns:a16="http://schemas.microsoft.com/office/drawing/2014/main" id="{509CBC36-82DE-4A8D-ABD8-55FEB471EC66}"/>
              </a:ext>
            </a:extLst>
          </p:cNvPr>
          <p:cNvSpPr/>
          <p:nvPr/>
        </p:nvSpPr>
        <p:spPr>
          <a:xfrm>
            <a:off x="6324600" y="6248400"/>
            <a:ext cx="2590799" cy="738664"/>
          </a:xfrm>
          <a:prstGeom prst="rect">
            <a:avLst/>
          </a:prstGeom>
        </p:spPr>
        <p:txBody>
          <a:bodyPr wrap="square">
            <a:spAutoFit/>
          </a:bodyPr>
          <a:lstStyle/>
          <a:p>
            <a:r>
              <a:rPr lang="en-US" sz="1000" dirty="0">
                <a:solidFill>
                  <a:schemeClr val="tx1">
                    <a:lumMod val="50000"/>
                    <a:lumOff val="50000"/>
                  </a:schemeClr>
                </a:solidFill>
                <a:latin typeface="Myriad Pro"/>
                <a:cs typeface="Myriad Pro"/>
              </a:rPr>
              <a:t>PROJECT </a:t>
            </a:r>
            <a:r>
              <a:rPr lang="en-US" sz="1000" spc="-5" dirty="0">
                <a:solidFill>
                  <a:schemeClr val="tx1">
                    <a:lumMod val="50000"/>
                    <a:lumOff val="50000"/>
                  </a:schemeClr>
                </a:solidFill>
                <a:latin typeface="Myriad Pro"/>
                <a:cs typeface="Myriad Pro"/>
              </a:rPr>
              <a:t>MANAGEMENT  </a:t>
            </a:r>
            <a:r>
              <a:rPr lang="en-US" sz="1000" spc="150" dirty="0">
                <a:solidFill>
                  <a:schemeClr val="tx1">
                    <a:lumMod val="50000"/>
                    <a:lumOff val="50000"/>
                  </a:schemeClr>
                </a:solidFill>
                <a:latin typeface="Myriad Pro"/>
                <a:cs typeface="Myriad Pro"/>
              </a:rPr>
              <a:t> </a:t>
            </a:r>
            <a:r>
              <a:rPr lang="en-US" sz="2400" spc="150" dirty="0">
                <a:solidFill>
                  <a:srgbClr val="00B0F0"/>
                </a:solidFill>
                <a:latin typeface="Myriad Pro"/>
                <a:cs typeface="Myriad Pro"/>
              </a:rPr>
              <a:t>|</a:t>
            </a:r>
            <a:r>
              <a:rPr lang="en-US" sz="1000" spc="150" dirty="0">
                <a:solidFill>
                  <a:schemeClr val="tx1">
                    <a:lumMod val="50000"/>
                    <a:lumOff val="50000"/>
                  </a:schemeClr>
                </a:solidFill>
                <a:latin typeface="Myriad Pro"/>
                <a:cs typeface="Myriad Pro"/>
              </a:rPr>
              <a:t> </a:t>
            </a:r>
            <a:r>
              <a:rPr lang="en-US" sz="2400" spc="-10" dirty="0">
                <a:solidFill>
                  <a:srgbClr val="FFFFFF"/>
                </a:solidFill>
                <a:latin typeface="Myriad Pro"/>
                <a:cs typeface="Myriad Pro"/>
              </a:rPr>
              <a:t>SMMA</a:t>
            </a:r>
            <a:endParaRPr lang="en-US" sz="2400" dirty="0">
              <a:latin typeface="Myriad Pro"/>
              <a:cs typeface="Myriad Pro"/>
            </a:endParaRPr>
          </a:p>
          <a:p>
            <a:endParaRPr lang="en-US" dirty="0"/>
          </a:p>
        </p:txBody>
      </p:sp>
      <p:pic>
        <p:nvPicPr>
          <p:cNvPr id="5" name="Picture 4">
            <a:extLst>
              <a:ext uri="{FF2B5EF4-FFF2-40B4-BE49-F238E27FC236}">
                <a16:creationId xmlns:a16="http://schemas.microsoft.com/office/drawing/2014/main" id="{CB896BF7-EFB3-4D36-B9C6-0E296F99EE1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6400800"/>
            <a:ext cx="2582282" cy="272797"/>
          </a:xfrm>
          <a:prstGeom prst="rect">
            <a:avLst/>
          </a:prstGeom>
        </p:spPr>
      </p:pic>
      <p:sp>
        <p:nvSpPr>
          <p:cNvPr id="6" name="TextBox 5">
            <a:extLst>
              <a:ext uri="{FF2B5EF4-FFF2-40B4-BE49-F238E27FC236}">
                <a16:creationId xmlns:a16="http://schemas.microsoft.com/office/drawing/2014/main" id="{443CCA98-24D4-4C94-BBE4-A27A06A59EE3}"/>
              </a:ext>
            </a:extLst>
          </p:cNvPr>
          <p:cNvSpPr txBox="1"/>
          <p:nvPr/>
        </p:nvSpPr>
        <p:spPr>
          <a:xfrm>
            <a:off x="304800" y="152400"/>
            <a:ext cx="8686800" cy="1384995"/>
          </a:xfrm>
          <a:prstGeom prst="rect">
            <a:avLst/>
          </a:prstGeom>
          <a:noFill/>
        </p:spPr>
        <p:txBody>
          <a:bodyPr wrap="square" rtlCol="0">
            <a:spAutoFit/>
          </a:bodyPr>
          <a:lstStyle/>
          <a:p>
            <a:r>
              <a:rPr lang="en-US" sz="2400" b="1" dirty="0">
                <a:solidFill>
                  <a:schemeClr val="bg1"/>
                </a:solidFill>
                <a:latin typeface="Futura Book"/>
              </a:rPr>
              <a:t>SCHOOL BUILDING COMMITTEE MEMBERS </a:t>
            </a:r>
          </a:p>
          <a:p>
            <a:endParaRPr lang="en-US" sz="2000" dirty="0">
              <a:solidFill>
                <a:schemeClr val="bg1"/>
              </a:solidFill>
              <a:latin typeface="Futura Book" pitchFamily="34" charset="0"/>
            </a:endParaRPr>
          </a:p>
          <a:p>
            <a:endParaRPr lang="en-US" sz="2000" dirty="0">
              <a:solidFill>
                <a:schemeClr val="bg1"/>
              </a:solidFill>
              <a:latin typeface="Futura Book" pitchFamily="34" charset="0"/>
            </a:endParaRPr>
          </a:p>
          <a:p>
            <a:endParaRPr lang="en-US" sz="2000" dirty="0">
              <a:solidFill>
                <a:schemeClr val="bg1"/>
              </a:solidFill>
              <a:latin typeface="Futura Book" pitchFamily="34" charset="0"/>
            </a:endParaRPr>
          </a:p>
        </p:txBody>
      </p:sp>
    </p:spTree>
    <p:extLst>
      <p:ext uri="{BB962C8B-B14F-4D97-AF65-F5344CB8AC3E}">
        <p14:creationId xmlns:p14="http://schemas.microsoft.com/office/powerpoint/2010/main" val="31867688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A3160AE-D3DF-49F0-B355-827DAE08DA54}"/>
              </a:ext>
            </a:extLst>
          </p:cNvPr>
          <p:cNvSpPr txBox="1"/>
          <p:nvPr/>
        </p:nvSpPr>
        <p:spPr>
          <a:xfrm>
            <a:off x="914400" y="1066800"/>
            <a:ext cx="7858125" cy="3231654"/>
          </a:xfrm>
          <a:prstGeom prst="rect">
            <a:avLst/>
          </a:prstGeom>
          <a:noFill/>
        </p:spPr>
        <p:txBody>
          <a:bodyPr wrap="square" rtlCol="0">
            <a:spAutoFit/>
          </a:bodyPr>
          <a:lstStyle/>
          <a:p>
            <a:endParaRPr lang="en-US" sz="1700" dirty="0">
              <a:solidFill>
                <a:schemeClr val="bg1"/>
              </a:solidFill>
              <a:latin typeface="Futura Book" pitchFamily="34" charset="0"/>
            </a:endParaRPr>
          </a:p>
          <a:p>
            <a:r>
              <a:rPr lang="en-US" sz="1700" dirty="0">
                <a:solidFill>
                  <a:schemeClr val="bg1"/>
                </a:solidFill>
                <a:latin typeface="Futura Book" pitchFamily="34" charset="0"/>
              </a:rPr>
              <a:t>Jose Duarte			Principal, Fuller Middle School</a:t>
            </a:r>
          </a:p>
          <a:p>
            <a:r>
              <a:rPr lang="en-US" sz="1700" dirty="0">
                <a:solidFill>
                  <a:schemeClr val="bg1"/>
                </a:solidFill>
                <a:latin typeface="Futura Book" pitchFamily="34" charset="0"/>
              </a:rPr>
              <a:t>Caitlin </a:t>
            </a:r>
            <a:r>
              <a:rPr lang="en-US" sz="1700" dirty="0" err="1">
                <a:solidFill>
                  <a:schemeClr val="bg1"/>
                </a:solidFill>
                <a:latin typeface="Futura Book" pitchFamily="34" charset="0"/>
              </a:rPr>
              <a:t>Stempleski</a:t>
            </a:r>
            <a:r>
              <a:rPr lang="en-US" sz="1700" dirty="0">
                <a:solidFill>
                  <a:schemeClr val="bg1"/>
                </a:solidFill>
                <a:latin typeface="Futura Book" pitchFamily="34" charset="0"/>
              </a:rPr>
              <a:t>			Teacher, Fuller School Middle</a:t>
            </a:r>
          </a:p>
          <a:p>
            <a:r>
              <a:rPr lang="en-US" sz="1700" dirty="0">
                <a:solidFill>
                  <a:schemeClr val="bg1"/>
                </a:solidFill>
                <a:latin typeface="Futura Book" pitchFamily="34" charset="0"/>
              </a:rPr>
              <a:t>Patrick Johnson			Principal, Walsh Middle School</a:t>
            </a:r>
          </a:p>
          <a:p>
            <a:r>
              <a:rPr lang="en-US" sz="1700" dirty="0">
                <a:solidFill>
                  <a:schemeClr val="bg1"/>
                </a:solidFill>
                <a:latin typeface="Futura Book" pitchFamily="34" charset="0"/>
              </a:rPr>
              <a:t>Michael Tusino			Building Commissioner </a:t>
            </a:r>
          </a:p>
          <a:p>
            <a:r>
              <a:rPr lang="en-US" sz="1700" dirty="0">
                <a:solidFill>
                  <a:schemeClr val="bg1"/>
                </a:solidFill>
                <a:latin typeface="Futura Book" pitchFamily="34" charset="0"/>
              </a:rPr>
              <a:t>Richard Weader II		Member	 </a:t>
            </a:r>
          </a:p>
          <a:p>
            <a:r>
              <a:rPr lang="en-US" sz="1700" dirty="0">
                <a:solidFill>
                  <a:schemeClr val="bg1"/>
                </a:solidFill>
                <a:latin typeface="Futura Book" pitchFamily="34" charset="0"/>
              </a:rPr>
              <a:t>Michael </a:t>
            </a:r>
            <a:r>
              <a:rPr lang="en-US" sz="1700" dirty="0" err="1">
                <a:solidFill>
                  <a:schemeClr val="bg1"/>
                </a:solidFill>
                <a:latin typeface="Futura Book" pitchFamily="34" charset="0"/>
              </a:rPr>
              <a:t>Grilli</a:t>
            </a:r>
            <a:r>
              <a:rPr lang="en-US" sz="1700" dirty="0">
                <a:solidFill>
                  <a:schemeClr val="bg1"/>
                </a:solidFill>
                <a:latin typeface="Futura Book" pitchFamily="34" charset="0"/>
              </a:rPr>
              <a:t> 			Member	 </a:t>
            </a:r>
          </a:p>
          <a:p>
            <a:r>
              <a:rPr lang="en-US" sz="1700" dirty="0">
                <a:solidFill>
                  <a:schemeClr val="bg1"/>
                </a:solidFill>
                <a:latin typeface="Futura Book" pitchFamily="34" charset="0"/>
              </a:rPr>
              <a:t>Dr. Jennifer </a:t>
            </a:r>
            <a:r>
              <a:rPr lang="en-US" sz="1700" dirty="0" err="1">
                <a:solidFill>
                  <a:schemeClr val="bg1"/>
                </a:solidFill>
                <a:latin typeface="Futura Book" pitchFamily="34" charset="0"/>
              </a:rPr>
              <a:t>Krusinger</a:t>
            </a:r>
            <a:r>
              <a:rPr lang="en-US" sz="1700" dirty="0">
                <a:solidFill>
                  <a:schemeClr val="bg1"/>
                </a:solidFill>
                <a:latin typeface="Futura Book" pitchFamily="34" charset="0"/>
              </a:rPr>
              <a:t> Martin	Member	 </a:t>
            </a:r>
          </a:p>
          <a:p>
            <a:r>
              <a:rPr lang="en-US" sz="1700" dirty="0">
                <a:solidFill>
                  <a:schemeClr val="bg1"/>
                </a:solidFill>
                <a:latin typeface="Futura Book" pitchFamily="34" charset="0"/>
              </a:rPr>
              <a:t>Donald C. Taggart Ill		Member	 </a:t>
            </a:r>
          </a:p>
          <a:p>
            <a:r>
              <a:rPr lang="en-US" sz="1700" dirty="0">
                <a:solidFill>
                  <a:schemeClr val="bg1"/>
                </a:solidFill>
                <a:latin typeface="Futura Book" pitchFamily="34" charset="0"/>
              </a:rPr>
              <a:t>David Panich			Member	 </a:t>
            </a:r>
          </a:p>
          <a:p>
            <a:r>
              <a:rPr lang="en-US" sz="1700" dirty="0">
                <a:solidFill>
                  <a:schemeClr val="bg1"/>
                </a:solidFill>
                <a:latin typeface="Futura Book" pitchFamily="34" charset="0"/>
              </a:rPr>
              <a:t>Thomas Barbieri			Member	 </a:t>
            </a:r>
          </a:p>
          <a:p>
            <a:r>
              <a:rPr lang="en-US" sz="1700" dirty="0">
                <a:solidFill>
                  <a:schemeClr val="bg1"/>
                </a:solidFill>
                <a:latin typeface="Futura Book" pitchFamily="34" charset="0"/>
              </a:rPr>
              <a:t>Dr. Dale Hamel			Member	</a:t>
            </a:r>
          </a:p>
        </p:txBody>
      </p:sp>
      <p:sp>
        <p:nvSpPr>
          <p:cNvPr id="4" name="Rectangle 3">
            <a:extLst>
              <a:ext uri="{FF2B5EF4-FFF2-40B4-BE49-F238E27FC236}">
                <a16:creationId xmlns:a16="http://schemas.microsoft.com/office/drawing/2014/main" id="{06CC57E4-EF08-4D7A-A847-C1BBBC6E7049}"/>
              </a:ext>
            </a:extLst>
          </p:cNvPr>
          <p:cNvSpPr/>
          <p:nvPr/>
        </p:nvSpPr>
        <p:spPr>
          <a:xfrm>
            <a:off x="6324600" y="6248400"/>
            <a:ext cx="2590799" cy="738664"/>
          </a:xfrm>
          <a:prstGeom prst="rect">
            <a:avLst/>
          </a:prstGeom>
        </p:spPr>
        <p:txBody>
          <a:bodyPr wrap="square">
            <a:spAutoFit/>
          </a:bodyPr>
          <a:lstStyle/>
          <a:p>
            <a:r>
              <a:rPr lang="en-US" sz="1000" dirty="0">
                <a:solidFill>
                  <a:schemeClr val="tx1">
                    <a:lumMod val="50000"/>
                    <a:lumOff val="50000"/>
                  </a:schemeClr>
                </a:solidFill>
                <a:latin typeface="Myriad Pro"/>
                <a:cs typeface="Myriad Pro"/>
              </a:rPr>
              <a:t>PROJECT </a:t>
            </a:r>
            <a:r>
              <a:rPr lang="en-US" sz="1000" spc="-5" dirty="0">
                <a:solidFill>
                  <a:schemeClr val="tx1">
                    <a:lumMod val="50000"/>
                    <a:lumOff val="50000"/>
                  </a:schemeClr>
                </a:solidFill>
                <a:latin typeface="Myriad Pro"/>
                <a:cs typeface="Myriad Pro"/>
              </a:rPr>
              <a:t>MANAGEMENT  </a:t>
            </a:r>
            <a:r>
              <a:rPr lang="en-US" sz="1000" spc="150" dirty="0">
                <a:solidFill>
                  <a:schemeClr val="tx1">
                    <a:lumMod val="50000"/>
                    <a:lumOff val="50000"/>
                  </a:schemeClr>
                </a:solidFill>
                <a:latin typeface="Myriad Pro"/>
                <a:cs typeface="Myriad Pro"/>
              </a:rPr>
              <a:t> </a:t>
            </a:r>
            <a:r>
              <a:rPr lang="en-US" sz="2400" spc="150" dirty="0">
                <a:solidFill>
                  <a:srgbClr val="00B0F0"/>
                </a:solidFill>
                <a:latin typeface="Myriad Pro"/>
                <a:cs typeface="Myriad Pro"/>
              </a:rPr>
              <a:t>|</a:t>
            </a:r>
            <a:r>
              <a:rPr lang="en-US" sz="1000" spc="150" dirty="0">
                <a:solidFill>
                  <a:schemeClr val="tx1">
                    <a:lumMod val="50000"/>
                    <a:lumOff val="50000"/>
                  </a:schemeClr>
                </a:solidFill>
                <a:latin typeface="Myriad Pro"/>
                <a:cs typeface="Myriad Pro"/>
              </a:rPr>
              <a:t> </a:t>
            </a:r>
            <a:r>
              <a:rPr lang="en-US" sz="2400" spc="-10" dirty="0">
                <a:solidFill>
                  <a:srgbClr val="FFFFFF"/>
                </a:solidFill>
                <a:latin typeface="Myriad Pro"/>
                <a:cs typeface="Myriad Pro"/>
              </a:rPr>
              <a:t>SMMA</a:t>
            </a:r>
            <a:endParaRPr lang="en-US" sz="2400" dirty="0">
              <a:latin typeface="Myriad Pro"/>
              <a:cs typeface="Myriad Pro"/>
            </a:endParaRPr>
          </a:p>
          <a:p>
            <a:endParaRPr lang="en-US" dirty="0"/>
          </a:p>
        </p:txBody>
      </p:sp>
      <p:pic>
        <p:nvPicPr>
          <p:cNvPr id="5" name="Picture 4">
            <a:extLst>
              <a:ext uri="{FF2B5EF4-FFF2-40B4-BE49-F238E27FC236}">
                <a16:creationId xmlns:a16="http://schemas.microsoft.com/office/drawing/2014/main" id="{E058641B-A22C-43A8-BEE6-B59CC741B91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6400800"/>
            <a:ext cx="2582282" cy="272797"/>
          </a:xfrm>
          <a:prstGeom prst="rect">
            <a:avLst/>
          </a:prstGeom>
        </p:spPr>
      </p:pic>
      <p:sp>
        <p:nvSpPr>
          <p:cNvPr id="6" name="TextBox 5">
            <a:extLst>
              <a:ext uri="{FF2B5EF4-FFF2-40B4-BE49-F238E27FC236}">
                <a16:creationId xmlns:a16="http://schemas.microsoft.com/office/drawing/2014/main" id="{7CEAC045-98E7-4F12-8051-373A0C6ED588}"/>
              </a:ext>
            </a:extLst>
          </p:cNvPr>
          <p:cNvSpPr txBox="1"/>
          <p:nvPr/>
        </p:nvSpPr>
        <p:spPr>
          <a:xfrm>
            <a:off x="304800" y="152400"/>
            <a:ext cx="8686800" cy="1384995"/>
          </a:xfrm>
          <a:prstGeom prst="rect">
            <a:avLst/>
          </a:prstGeom>
          <a:noFill/>
        </p:spPr>
        <p:txBody>
          <a:bodyPr wrap="square" rtlCol="0">
            <a:spAutoFit/>
          </a:bodyPr>
          <a:lstStyle/>
          <a:p>
            <a:r>
              <a:rPr lang="en-US" sz="2400" b="1" dirty="0">
                <a:solidFill>
                  <a:schemeClr val="bg1"/>
                </a:solidFill>
                <a:latin typeface="Futura Book"/>
              </a:rPr>
              <a:t>SCHOOL BUILDING COMMITTEE MEMBERS </a:t>
            </a:r>
          </a:p>
          <a:p>
            <a:endParaRPr lang="en-US" sz="2000" dirty="0">
              <a:solidFill>
                <a:schemeClr val="bg1"/>
              </a:solidFill>
              <a:latin typeface="Futura Book" pitchFamily="34" charset="0"/>
            </a:endParaRPr>
          </a:p>
          <a:p>
            <a:endParaRPr lang="en-US" sz="2000" dirty="0">
              <a:solidFill>
                <a:schemeClr val="bg1"/>
              </a:solidFill>
              <a:latin typeface="Futura Book" pitchFamily="34" charset="0"/>
            </a:endParaRPr>
          </a:p>
          <a:p>
            <a:endParaRPr lang="en-US" sz="2000" dirty="0">
              <a:solidFill>
                <a:schemeClr val="bg1"/>
              </a:solidFill>
              <a:latin typeface="Futura Book" pitchFamily="34" charset="0"/>
            </a:endParaRPr>
          </a:p>
        </p:txBody>
      </p:sp>
    </p:spTree>
    <p:extLst>
      <p:ext uri="{BB962C8B-B14F-4D97-AF65-F5344CB8AC3E}">
        <p14:creationId xmlns:p14="http://schemas.microsoft.com/office/powerpoint/2010/main" val="4001149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A3160AE-D3DF-49F0-B355-827DAE08DA54}"/>
              </a:ext>
            </a:extLst>
          </p:cNvPr>
          <p:cNvSpPr txBox="1"/>
          <p:nvPr/>
        </p:nvSpPr>
        <p:spPr>
          <a:xfrm>
            <a:off x="304800" y="152400"/>
            <a:ext cx="8686800" cy="1384995"/>
          </a:xfrm>
          <a:prstGeom prst="rect">
            <a:avLst/>
          </a:prstGeom>
          <a:noFill/>
        </p:spPr>
        <p:txBody>
          <a:bodyPr wrap="square" rtlCol="0">
            <a:spAutoFit/>
          </a:bodyPr>
          <a:lstStyle/>
          <a:p>
            <a:r>
              <a:rPr lang="en-US" sz="2400" b="1" dirty="0">
                <a:solidFill>
                  <a:schemeClr val="bg1"/>
                </a:solidFill>
                <a:latin typeface="Futura Book"/>
              </a:rPr>
              <a:t>SIX YEARS OF PLANNING </a:t>
            </a:r>
          </a:p>
          <a:p>
            <a:endParaRPr lang="en-US" sz="2000" dirty="0">
              <a:solidFill>
                <a:schemeClr val="bg1"/>
              </a:solidFill>
              <a:latin typeface="Futura Book" pitchFamily="34" charset="0"/>
            </a:endParaRPr>
          </a:p>
          <a:p>
            <a:endParaRPr lang="en-US" sz="2000" dirty="0">
              <a:solidFill>
                <a:schemeClr val="bg1"/>
              </a:solidFill>
              <a:latin typeface="Futura Book" pitchFamily="34" charset="0"/>
            </a:endParaRPr>
          </a:p>
          <a:p>
            <a:endParaRPr lang="en-US" sz="2000" dirty="0">
              <a:solidFill>
                <a:schemeClr val="bg1"/>
              </a:solidFill>
              <a:latin typeface="Futura Book" pitchFamily="34" charset="0"/>
            </a:endParaRPr>
          </a:p>
        </p:txBody>
      </p:sp>
      <p:sp>
        <p:nvSpPr>
          <p:cNvPr id="4" name="Rectangle 3">
            <a:extLst>
              <a:ext uri="{FF2B5EF4-FFF2-40B4-BE49-F238E27FC236}">
                <a16:creationId xmlns:a16="http://schemas.microsoft.com/office/drawing/2014/main" id="{283727D0-8BCF-4E11-A508-FD59AAF355CC}"/>
              </a:ext>
            </a:extLst>
          </p:cNvPr>
          <p:cNvSpPr/>
          <p:nvPr/>
        </p:nvSpPr>
        <p:spPr>
          <a:xfrm>
            <a:off x="6324600" y="6248400"/>
            <a:ext cx="2590799" cy="738664"/>
          </a:xfrm>
          <a:prstGeom prst="rect">
            <a:avLst/>
          </a:prstGeom>
        </p:spPr>
        <p:txBody>
          <a:bodyPr wrap="square">
            <a:spAutoFit/>
          </a:bodyPr>
          <a:lstStyle/>
          <a:p>
            <a:r>
              <a:rPr lang="en-US" sz="1000" dirty="0">
                <a:solidFill>
                  <a:schemeClr val="tx1">
                    <a:lumMod val="50000"/>
                    <a:lumOff val="50000"/>
                  </a:schemeClr>
                </a:solidFill>
                <a:latin typeface="Myriad Pro"/>
                <a:cs typeface="Myriad Pro"/>
              </a:rPr>
              <a:t>PROJECT </a:t>
            </a:r>
            <a:r>
              <a:rPr lang="en-US" sz="1000" spc="-5" dirty="0">
                <a:solidFill>
                  <a:schemeClr val="tx1">
                    <a:lumMod val="50000"/>
                    <a:lumOff val="50000"/>
                  </a:schemeClr>
                </a:solidFill>
                <a:latin typeface="Myriad Pro"/>
                <a:cs typeface="Myriad Pro"/>
              </a:rPr>
              <a:t>MANAGEMENT  </a:t>
            </a:r>
            <a:r>
              <a:rPr lang="en-US" sz="1000" spc="150" dirty="0">
                <a:solidFill>
                  <a:schemeClr val="tx1">
                    <a:lumMod val="50000"/>
                    <a:lumOff val="50000"/>
                  </a:schemeClr>
                </a:solidFill>
                <a:latin typeface="Myriad Pro"/>
                <a:cs typeface="Myriad Pro"/>
              </a:rPr>
              <a:t> </a:t>
            </a:r>
            <a:r>
              <a:rPr lang="en-US" sz="2400" spc="150" dirty="0">
                <a:solidFill>
                  <a:srgbClr val="00B0F0"/>
                </a:solidFill>
                <a:latin typeface="Myriad Pro"/>
                <a:cs typeface="Myriad Pro"/>
              </a:rPr>
              <a:t>|</a:t>
            </a:r>
            <a:r>
              <a:rPr lang="en-US" sz="1000" spc="150" dirty="0">
                <a:solidFill>
                  <a:schemeClr val="tx1">
                    <a:lumMod val="50000"/>
                    <a:lumOff val="50000"/>
                  </a:schemeClr>
                </a:solidFill>
                <a:latin typeface="Myriad Pro"/>
                <a:cs typeface="Myriad Pro"/>
              </a:rPr>
              <a:t> </a:t>
            </a:r>
            <a:r>
              <a:rPr lang="en-US" sz="2400" spc="-10" dirty="0">
                <a:solidFill>
                  <a:srgbClr val="FFFFFF"/>
                </a:solidFill>
                <a:latin typeface="Myriad Pro"/>
                <a:cs typeface="Myriad Pro"/>
              </a:rPr>
              <a:t>SMMA</a:t>
            </a:r>
            <a:endParaRPr lang="en-US" sz="2400" dirty="0">
              <a:latin typeface="Myriad Pro"/>
              <a:cs typeface="Myriad Pro"/>
            </a:endParaRPr>
          </a:p>
          <a:p>
            <a:endParaRPr lang="en-US" dirty="0"/>
          </a:p>
        </p:txBody>
      </p:sp>
      <p:pic>
        <p:nvPicPr>
          <p:cNvPr id="5" name="Picture 4">
            <a:extLst>
              <a:ext uri="{FF2B5EF4-FFF2-40B4-BE49-F238E27FC236}">
                <a16:creationId xmlns:a16="http://schemas.microsoft.com/office/drawing/2014/main" id="{9875720C-9566-4350-8FC9-E558C9EF94E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6400800"/>
            <a:ext cx="2582282" cy="272797"/>
          </a:xfrm>
          <a:prstGeom prst="rect">
            <a:avLst/>
          </a:prstGeom>
        </p:spPr>
      </p:pic>
      <p:pic>
        <p:nvPicPr>
          <p:cNvPr id="6" name="Picture 5">
            <a:extLst>
              <a:ext uri="{FF2B5EF4-FFF2-40B4-BE49-F238E27FC236}">
                <a16:creationId xmlns:a16="http://schemas.microsoft.com/office/drawing/2014/main" id="{759868E6-3BC1-42D9-B1C2-98F49860399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85800"/>
            <a:ext cx="9144000" cy="5486400"/>
          </a:xfrm>
          <a:prstGeom prst="rect">
            <a:avLst/>
          </a:prstGeom>
        </p:spPr>
      </p:pic>
    </p:spTree>
    <p:extLst>
      <p:ext uri="{BB962C8B-B14F-4D97-AF65-F5344CB8AC3E}">
        <p14:creationId xmlns:p14="http://schemas.microsoft.com/office/powerpoint/2010/main" val="5643413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A3160AE-D3DF-49F0-B355-827DAE08DA54}"/>
              </a:ext>
            </a:extLst>
          </p:cNvPr>
          <p:cNvSpPr txBox="1"/>
          <p:nvPr/>
        </p:nvSpPr>
        <p:spPr>
          <a:xfrm>
            <a:off x="304800" y="152400"/>
            <a:ext cx="8686800" cy="6278642"/>
          </a:xfrm>
          <a:prstGeom prst="rect">
            <a:avLst/>
          </a:prstGeom>
          <a:noFill/>
        </p:spPr>
        <p:txBody>
          <a:bodyPr wrap="square" rtlCol="0">
            <a:spAutoFit/>
          </a:bodyPr>
          <a:lstStyle/>
          <a:p>
            <a:r>
              <a:rPr lang="en-US" sz="2800" b="1" dirty="0">
                <a:solidFill>
                  <a:schemeClr val="bg1"/>
                </a:solidFill>
                <a:latin typeface="Futura Book"/>
              </a:rPr>
              <a:t>HOW WE GOT HERE</a:t>
            </a:r>
          </a:p>
          <a:p>
            <a:pPr marL="342900" indent="-342900">
              <a:spcBef>
                <a:spcPts val="2400"/>
              </a:spcBef>
              <a:buFont typeface="Arial" panose="020B0604020202020204" pitchFamily="34" charset="0"/>
              <a:buChar char="•"/>
            </a:pPr>
            <a:r>
              <a:rPr lang="en-US" sz="2400" dirty="0">
                <a:solidFill>
                  <a:schemeClr val="bg1"/>
                </a:solidFill>
                <a:latin typeface="Futura Book"/>
              </a:rPr>
              <a:t>The Fuller Middle School is an aged facility that requires significant upkeep, spending which will not result in long-term educational benefits.</a:t>
            </a:r>
          </a:p>
          <a:p>
            <a:pPr marL="342900" indent="-342900">
              <a:spcBef>
                <a:spcPts val="1200"/>
              </a:spcBef>
              <a:buFont typeface="Arial" panose="020B0604020202020204" pitchFamily="34" charset="0"/>
              <a:buChar char="•"/>
            </a:pPr>
            <a:r>
              <a:rPr lang="en-US" sz="2400" dirty="0">
                <a:solidFill>
                  <a:schemeClr val="bg1"/>
                </a:solidFill>
                <a:latin typeface="Futura Book"/>
              </a:rPr>
              <a:t>Framingham submitted its initial application to MSBA for a grant in November 2013. </a:t>
            </a:r>
          </a:p>
          <a:p>
            <a:pPr marL="342900" indent="-342900">
              <a:spcBef>
                <a:spcPts val="1200"/>
              </a:spcBef>
              <a:buFont typeface="Arial" panose="020B0604020202020204" pitchFamily="34" charset="0"/>
              <a:buChar char="•"/>
            </a:pPr>
            <a:r>
              <a:rPr lang="en-US" sz="2400" dirty="0">
                <a:solidFill>
                  <a:schemeClr val="bg1"/>
                </a:solidFill>
                <a:latin typeface="Futura Book"/>
              </a:rPr>
              <a:t>The MSBA receives approximately 120 grant applications for capital projects annually, of which approximately 10 are approved annually.</a:t>
            </a:r>
          </a:p>
          <a:p>
            <a:pPr marL="342900" indent="-342900">
              <a:spcBef>
                <a:spcPts val="1200"/>
              </a:spcBef>
              <a:buFont typeface="Arial" panose="020B0604020202020204" pitchFamily="34" charset="0"/>
              <a:buChar char="•"/>
            </a:pPr>
            <a:r>
              <a:rPr lang="en-US" sz="2400" dirty="0">
                <a:solidFill>
                  <a:schemeClr val="bg1"/>
                </a:solidFill>
                <a:latin typeface="Futura Book"/>
              </a:rPr>
              <a:t>Framingham residents voted to approve the Feasibility Study funding at its October 18, 2016 Special Town Meeting.</a:t>
            </a:r>
          </a:p>
          <a:p>
            <a:endParaRPr lang="en-US" sz="2000" dirty="0">
              <a:solidFill>
                <a:schemeClr val="bg1"/>
              </a:solidFill>
              <a:latin typeface="Futura Book" pitchFamily="34" charset="0"/>
            </a:endParaRPr>
          </a:p>
          <a:p>
            <a:endParaRPr lang="en-US" sz="2000" dirty="0">
              <a:solidFill>
                <a:schemeClr val="bg1"/>
              </a:solidFill>
              <a:latin typeface="Futura Book" pitchFamily="34" charset="0"/>
            </a:endParaRPr>
          </a:p>
          <a:p>
            <a:endParaRPr lang="en-US" sz="2000" dirty="0">
              <a:solidFill>
                <a:schemeClr val="bg1"/>
              </a:solidFill>
              <a:latin typeface="Futura Book" pitchFamily="34" charset="0"/>
            </a:endParaRPr>
          </a:p>
        </p:txBody>
      </p:sp>
      <p:pic>
        <p:nvPicPr>
          <p:cNvPr id="4" name="Picture 3">
            <a:extLst>
              <a:ext uri="{FF2B5EF4-FFF2-40B4-BE49-F238E27FC236}">
                <a16:creationId xmlns:a16="http://schemas.microsoft.com/office/drawing/2014/main" id="{352342BA-A8F9-4D0A-906D-1ED86CADF3A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6400800"/>
            <a:ext cx="2582282" cy="272797"/>
          </a:xfrm>
          <a:prstGeom prst="rect">
            <a:avLst/>
          </a:prstGeom>
        </p:spPr>
      </p:pic>
      <p:sp>
        <p:nvSpPr>
          <p:cNvPr id="5" name="Rectangle 4">
            <a:extLst>
              <a:ext uri="{FF2B5EF4-FFF2-40B4-BE49-F238E27FC236}">
                <a16:creationId xmlns:a16="http://schemas.microsoft.com/office/drawing/2014/main" id="{812A4245-1983-4807-9678-338339945DA7}"/>
              </a:ext>
            </a:extLst>
          </p:cNvPr>
          <p:cNvSpPr/>
          <p:nvPr/>
        </p:nvSpPr>
        <p:spPr>
          <a:xfrm>
            <a:off x="6324600" y="6248400"/>
            <a:ext cx="2590799" cy="738664"/>
          </a:xfrm>
          <a:prstGeom prst="rect">
            <a:avLst/>
          </a:prstGeom>
        </p:spPr>
        <p:txBody>
          <a:bodyPr wrap="square">
            <a:spAutoFit/>
          </a:bodyPr>
          <a:lstStyle/>
          <a:p>
            <a:r>
              <a:rPr lang="en-US" sz="1000" dirty="0">
                <a:solidFill>
                  <a:schemeClr val="tx1">
                    <a:lumMod val="50000"/>
                    <a:lumOff val="50000"/>
                  </a:schemeClr>
                </a:solidFill>
                <a:latin typeface="Myriad Pro"/>
                <a:cs typeface="Myriad Pro"/>
              </a:rPr>
              <a:t>PROJECT </a:t>
            </a:r>
            <a:r>
              <a:rPr lang="en-US" sz="1000" spc="-5" dirty="0">
                <a:solidFill>
                  <a:schemeClr val="tx1">
                    <a:lumMod val="50000"/>
                    <a:lumOff val="50000"/>
                  </a:schemeClr>
                </a:solidFill>
                <a:latin typeface="Myriad Pro"/>
                <a:cs typeface="Myriad Pro"/>
              </a:rPr>
              <a:t>MANAGEMENT  </a:t>
            </a:r>
            <a:r>
              <a:rPr lang="en-US" sz="1000" spc="150" dirty="0">
                <a:solidFill>
                  <a:schemeClr val="tx1">
                    <a:lumMod val="50000"/>
                    <a:lumOff val="50000"/>
                  </a:schemeClr>
                </a:solidFill>
                <a:latin typeface="Myriad Pro"/>
                <a:cs typeface="Myriad Pro"/>
              </a:rPr>
              <a:t> </a:t>
            </a:r>
            <a:r>
              <a:rPr lang="en-US" sz="2400" spc="150" dirty="0">
                <a:solidFill>
                  <a:srgbClr val="00B0F0"/>
                </a:solidFill>
                <a:latin typeface="Myriad Pro"/>
                <a:cs typeface="Myriad Pro"/>
              </a:rPr>
              <a:t>|</a:t>
            </a:r>
            <a:r>
              <a:rPr lang="en-US" sz="1000" spc="150" dirty="0">
                <a:solidFill>
                  <a:schemeClr val="tx1">
                    <a:lumMod val="50000"/>
                    <a:lumOff val="50000"/>
                  </a:schemeClr>
                </a:solidFill>
                <a:latin typeface="Myriad Pro"/>
                <a:cs typeface="Myriad Pro"/>
              </a:rPr>
              <a:t> </a:t>
            </a:r>
            <a:r>
              <a:rPr lang="en-US" sz="2400" spc="-10" dirty="0">
                <a:solidFill>
                  <a:srgbClr val="FFFFFF"/>
                </a:solidFill>
                <a:latin typeface="Myriad Pro"/>
                <a:cs typeface="Myriad Pro"/>
              </a:rPr>
              <a:t>SMMA</a:t>
            </a:r>
            <a:endParaRPr lang="en-US" sz="2400" dirty="0">
              <a:latin typeface="Myriad Pro"/>
              <a:cs typeface="Myriad Pro"/>
            </a:endParaRPr>
          </a:p>
          <a:p>
            <a:endParaRPr lang="en-US" dirty="0"/>
          </a:p>
        </p:txBody>
      </p:sp>
    </p:spTree>
    <p:extLst>
      <p:ext uri="{BB962C8B-B14F-4D97-AF65-F5344CB8AC3E}">
        <p14:creationId xmlns:p14="http://schemas.microsoft.com/office/powerpoint/2010/main" val="23966689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92BEE52-D7E1-48E8-85F8-2A56A7334150}"/>
              </a:ext>
            </a:extLst>
          </p:cNvPr>
          <p:cNvSpPr/>
          <p:nvPr/>
        </p:nvSpPr>
        <p:spPr>
          <a:xfrm>
            <a:off x="6324600" y="6248400"/>
            <a:ext cx="2590799" cy="738664"/>
          </a:xfrm>
          <a:prstGeom prst="rect">
            <a:avLst/>
          </a:prstGeom>
        </p:spPr>
        <p:txBody>
          <a:bodyPr wrap="square">
            <a:spAutoFit/>
          </a:bodyPr>
          <a:lstStyle/>
          <a:p>
            <a:r>
              <a:rPr lang="en-US" sz="1000" dirty="0">
                <a:solidFill>
                  <a:schemeClr val="tx1">
                    <a:lumMod val="50000"/>
                    <a:lumOff val="50000"/>
                  </a:schemeClr>
                </a:solidFill>
                <a:latin typeface="Myriad Pro"/>
                <a:cs typeface="Myriad Pro"/>
              </a:rPr>
              <a:t>PROJECT </a:t>
            </a:r>
            <a:r>
              <a:rPr lang="en-US" sz="1000" spc="-5" dirty="0">
                <a:solidFill>
                  <a:schemeClr val="tx1">
                    <a:lumMod val="50000"/>
                    <a:lumOff val="50000"/>
                  </a:schemeClr>
                </a:solidFill>
                <a:latin typeface="Myriad Pro"/>
                <a:cs typeface="Myriad Pro"/>
              </a:rPr>
              <a:t>MANAGEMENT  </a:t>
            </a:r>
            <a:r>
              <a:rPr lang="en-US" sz="1000" spc="150" dirty="0">
                <a:solidFill>
                  <a:schemeClr val="tx1">
                    <a:lumMod val="50000"/>
                    <a:lumOff val="50000"/>
                  </a:schemeClr>
                </a:solidFill>
                <a:latin typeface="Myriad Pro"/>
                <a:cs typeface="Myriad Pro"/>
              </a:rPr>
              <a:t> </a:t>
            </a:r>
            <a:r>
              <a:rPr lang="en-US" sz="2400" spc="150" dirty="0">
                <a:solidFill>
                  <a:srgbClr val="00B0F0"/>
                </a:solidFill>
                <a:latin typeface="Myriad Pro"/>
                <a:cs typeface="Myriad Pro"/>
              </a:rPr>
              <a:t>|</a:t>
            </a:r>
            <a:r>
              <a:rPr lang="en-US" sz="1000" spc="150" dirty="0">
                <a:solidFill>
                  <a:schemeClr val="tx1">
                    <a:lumMod val="50000"/>
                    <a:lumOff val="50000"/>
                  </a:schemeClr>
                </a:solidFill>
                <a:latin typeface="Myriad Pro"/>
                <a:cs typeface="Myriad Pro"/>
              </a:rPr>
              <a:t> </a:t>
            </a:r>
            <a:r>
              <a:rPr lang="en-US" sz="2400" spc="-10" dirty="0">
                <a:solidFill>
                  <a:srgbClr val="FFFFFF"/>
                </a:solidFill>
                <a:latin typeface="Myriad Pro"/>
                <a:cs typeface="Myriad Pro"/>
              </a:rPr>
              <a:t>SMMA</a:t>
            </a:r>
            <a:endParaRPr lang="en-US" sz="2400" dirty="0">
              <a:latin typeface="Myriad Pro"/>
              <a:cs typeface="Myriad Pro"/>
            </a:endParaRPr>
          </a:p>
          <a:p>
            <a:endParaRPr lang="en-US" dirty="0"/>
          </a:p>
        </p:txBody>
      </p:sp>
      <p:pic>
        <p:nvPicPr>
          <p:cNvPr id="5" name="Picture 4">
            <a:extLst>
              <a:ext uri="{FF2B5EF4-FFF2-40B4-BE49-F238E27FC236}">
                <a16:creationId xmlns:a16="http://schemas.microsoft.com/office/drawing/2014/main" id="{F3D268F9-0B9B-4197-9855-0407D285735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6400800"/>
            <a:ext cx="2582282" cy="272797"/>
          </a:xfrm>
          <a:prstGeom prst="rect">
            <a:avLst/>
          </a:prstGeom>
        </p:spPr>
      </p:pic>
      <p:sp>
        <p:nvSpPr>
          <p:cNvPr id="6" name="object 460">
            <a:extLst>
              <a:ext uri="{FF2B5EF4-FFF2-40B4-BE49-F238E27FC236}">
                <a16:creationId xmlns:a16="http://schemas.microsoft.com/office/drawing/2014/main" id="{98C2B2FD-4D09-4156-902C-E682A219C9DB}"/>
              </a:ext>
            </a:extLst>
          </p:cNvPr>
          <p:cNvSpPr txBox="1">
            <a:spLocks/>
          </p:cNvSpPr>
          <p:nvPr/>
        </p:nvSpPr>
        <p:spPr>
          <a:xfrm>
            <a:off x="176995" y="76200"/>
            <a:ext cx="7315200" cy="369332"/>
          </a:xfrm>
          <a:prstGeom prst="rect">
            <a:avLst/>
          </a:prstGeom>
          <a:noFill/>
        </p:spPr>
        <p:txBody>
          <a:bodyPr vert="horz" wrap="square" lIns="0" tIns="0" rIns="0" bIns="0" rtlCol="0">
            <a:spAutoFit/>
          </a:bodyPr>
          <a:lstStyle>
            <a:defPPr>
              <a:defRPr lang="en-US"/>
            </a:defPPr>
            <a:lvl1pPr marL="0" algn="l" defTabSz="914400" rtl="0" eaLnBrk="1" latinLnBrk="0" hangingPunct="1">
              <a:defRPr sz="1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schemeClr val="bg1"/>
                </a:solidFill>
                <a:latin typeface="Futura Book"/>
              </a:rPr>
              <a:t>OPEN, TRANSPARENT AND PUBLIC PROCESS</a:t>
            </a:r>
          </a:p>
        </p:txBody>
      </p:sp>
      <p:sp>
        <p:nvSpPr>
          <p:cNvPr id="10" name="TextBox 9">
            <a:extLst>
              <a:ext uri="{FF2B5EF4-FFF2-40B4-BE49-F238E27FC236}">
                <a16:creationId xmlns:a16="http://schemas.microsoft.com/office/drawing/2014/main" id="{6FB22529-8D62-439B-8159-D524217B5D7E}"/>
              </a:ext>
            </a:extLst>
          </p:cNvPr>
          <p:cNvSpPr txBox="1"/>
          <p:nvPr/>
        </p:nvSpPr>
        <p:spPr>
          <a:xfrm>
            <a:off x="477898" y="609600"/>
            <a:ext cx="8686798" cy="4406334"/>
          </a:xfrm>
          <a:prstGeom prst="rect">
            <a:avLst/>
          </a:prstGeom>
          <a:noFill/>
        </p:spPr>
        <p:txBody>
          <a:bodyPr wrap="square" rtlCol="0">
            <a:spAutoFit/>
          </a:bodyPr>
          <a:lstStyle/>
          <a:p>
            <a:pPr>
              <a:spcBef>
                <a:spcPts val="1800"/>
              </a:spcBef>
              <a:tabLst>
                <a:tab pos="1828800" algn="l"/>
              </a:tabLst>
            </a:pPr>
            <a:r>
              <a:rPr lang="en-US" sz="2400" dirty="0">
                <a:solidFill>
                  <a:schemeClr val="bg1"/>
                </a:solidFill>
                <a:latin typeface="Futura Book" pitchFamily="34" charset="0"/>
              </a:rPr>
              <a:t>For the past 18 months, public meetings have included:</a:t>
            </a:r>
          </a:p>
          <a:p>
            <a:pPr marL="969963" indent="-222250">
              <a:spcBef>
                <a:spcPts val="1000"/>
              </a:spcBef>
              <a:buFont typeface="Arial" panose="020B0604020202020204" pitchFamily="34" charset="0"/>
              <a:buChar char="•"/>
              <a:tabLst>
                <a:tab pos="1828800" algn="l"/>
              </a:tabLst>
            </a:pPr>
            <a:r>
              <a:rPr lang="en-US" sz="2400" b="1" u="sng" dirty="0">
                <a:solidFill>
                  <a:schemeClr val="bg1"/>
                </a:solidFill>
                <a:latin typeface="Futura Book" pitchFamily="34" charset="0"/>
              </a:rPr>
              <a:t>27 School Building Committee Meetings</a:t>
            </a:r>
          </a:p>
          <a:p>
            <a:pPr marL="969963" indent="-222250">
              <a:spcBef>
                <a:spcPts val="1600"/>
              </a:spcBef>
              <a:buFont typeface="Arial" panose="020B0604020202020204" pitchFamily="34" charset="0"/>
              <a:buChar char="•"/>
              <a:tabLst>
                <a:tab pos="1828800" algn="l"/>
              </a:tabLst>
            </a:pPr>
            <a:r>
              <a:rPr lang="en-US" sz="2400" b="1" u="sng" dirty="0">
                <a:solidFill>
                  <a:schemeClr val="bg1"/>
                </a:solidFill>
                <a:latin typeface="Futura Book" pitchFamily="34" charset="0"/>
              </a:rPr>
              <a:t>8 Community Forums </a:t>
            </a:r>
          </a:p>
          <a:p>
            <a:pPr marL="969963" indent="-222250">
              <a:spcBef>
                <a:spcPts val="1600"/>
              </a:spcBef>
              <a:buFont typeface="Arial" panose="020B0604020202020204" pitchFamily="34" charset="0"/>
              <a:buChar char="•"/>
              <a:tabLst>
                <a:tab pos="1828800" algn="l"/>
              </a:tabLst>
            </a:pPr>
            <a:r>
              <a:rPr lang="en-US" sz="2400" b="1" u="sng" dirty="0">
                <a:solidFill>
                  <a:schemeClr val="bg1"/>
                </a:solidFill>
                <a:latin typeface="Futura Book" pitchFamily="34" charset="0"/>
              </a:rPr>
              <a:t>4 City Council Meetings</a:t>
            </a:r>
          </a:p>
          <a:p>
            <a:pPr marL="969963" indent="-222250">
              <a:spcBef>
                <a:spcPts val="1600"/>
              </a:spcBef>
              <a:buFont typeface="Arial" panose="020B0604020202020204" pitchFamily="34" charset="0"/>
              <a:buChar char="•"/>
              <a:tabLst>
                <a:tab pos="1828800" algn="l"/>
              </a:tabLst>
            </a:pPr>
            <a:r>
              <a:rPr lang="en-US" sz="2400" b="1" u="sng" dirty="0">
                <a:solidFill>
                  <a:schemeClr val="bg1"/>
                </a:solidFill>
                <a:latin typeface="Futura Book" pitchFamily="34" charset="0"/>
              </a:rPr>
              <a:t>4 School Committee Meetings</a:t>
            </a:r>
          </a:p>
          <a:p>
            <a:pPr marL="969963" indent="-222250">
              <a:spcBef>
                <a:spcPts val="1600"/>
              </a:spcBef>
              <a:buFont typeface="Arial" panose="020B0604020202020204" pitchFamily="34" charset="0"/>
              <a:buChar char="•"/>
              <a:tabLst>
                <a:tab pos="1828800" algn="l"/>
              </a:tabLst>
            </a:pPr>
            <a:r>
              <a:rPr lang="en-US" sz="2400" b="1" u="sng" dirty="0">
                <a:solidFill>
                  <a:schemeClr val="bg1"/>
                </a:solidFill>
                <a:latin typeface="Futura Book" pitchFamily="34" charset="0"/>
              </a:rPr>
              <a:t>2 Public Presentations at Library</a:t>
            </a:r>
          </a:p>
          <a:p>
            <a:pPr marL="969963" indent="-222250">
              <a:spcBef>
                <a:spcPts val="1600"/>
              </a:spcBef>
              <a:buFont typeface="Arial" panose="020B0604020202020204" pitchFamily="34" charset="0"/>
              <a:buChar char="•"/>
              <a:tabLst>
                <a:tab pos="1828800" algn="l"/>
              </a:tabLst>
            </a:pPr>
            <a:r>
              <a:rPr lang="en-US" sz="2400" b="1" u="sng" dirty="0">
                <a:solidFill>
                  <a:schemeClr val="bg1"/>
                </a:solidFill>
                <a:latin typeface="Futura Book" pitchFamily="34" charset="0"/>
              </a:rPr>
              <a:t>1 Public Hearing at ZBA</a:t>
            </a:r>
          </a:p>
          <a:p>
            <a:pPr marL="969963" indent="-222250">
              <a:spcBef>
                <a:spcPts val="1600"/>
              </a:spcBef>
              <a:buFont typeface="Arial" panose="020B0604020202020204" pitchFamily="34" charset="0"/>
              <a:buChar char="•"/>
              <a:tabLst>
                <a:tab pos="1828800" algn="l"/>
              </a:tabLst>
            </a:pPr>
            <a:r>
              <a:rPr lang="en-US" sz="2400" b="1" u="sng" dirty="0">
                <a:solidFill>
                  <a:schemeClr val="bg1"/>
                </a:solidFill>
                <a:latin typeface="Futura Book" pitchFamily="34" charset="0"/>
              </a:rPr>
              <a:t>1 Neighborhood Meeting</a:t>
            </a:r>
            <a:endParaRPr lang="en-US" sz="2400" u="sng" dirty="0">
              <a:solidFill>
                <a:schemeClr val="bg1"/>
              </a:solidFill>
              <a:latin typeface="Futura Book" pitchFamily="34" charset="0"/>
            </a:endParaRPr>
          </a:p>
        </p:txBody>
      </p:sp>
      <p:sp>
        <p:nvSpPr>
          <p:cNvPr id="2" name="Rectangle 1">
            <a:extLst>
              <a:ext uri="{FF2B5EF4-FFF2-40B4-BE49-F238E27FC236}">
                <a16:creationId xmlns:a16="http://schemas.microsoft.com/office/drawing/2014/main" id="{647CC1F1-98DC-4D64-ABCD-13EA9B79D23F}"/>
              </a:ext>
            </a:extLst>
          </p:cNvPr>
          <p:cNvSpPr/>
          <p:nvPr/>
        </p:nvSpPr>
        <p:spPr>
          <a:xfrm>
            <a:off x="514586" y="5292868"/>
            <a:ext cx="7086600" cy="830997"/>
          </a:xfrm>
          <a:prstGeom prst="rect">
            <a:avLst/>
          </a:prstGeom>
        </p:spPr>
        <p:txBody>
          <a:bodyPr wrap="square">
            <a:spAutoFit/>
          </a:bodyPr>
          <a:lstStyle/>
          <a:p>
            <a:r>
              <a:rPr lang="en-US" sz="2400" spc="-5" dirty="0">
                <a:solidFill>
                  <a:schemeClr val="bg1"/>
                </a:solidFill>
                <a:latin typeface="Futura Book"/>
                <a:cs typeface="Myriad Pro"/>
              </a:rPr>
              <a:t>Project Website: </a:t>
            </a:r>
            <a:r>
              <a:rPr lang="en-US" sz="2400" u="sng" dirty="0">
                <a:solidFill>
                  <a:srgbClr val="FFFF00"/>
                </a:solidFill>
                <a:latin typeface="Futura Book"/>
              </a:rPr>
              <a:t> www.fullerbuildingproject.com</a:t>
            </a:r>
          </a:p>
        </p:txBody>
      </p:sp>
    </p:spTree>
    <p:extLst>
      <p:ext uri="{BB962C8B-B14F-4D97-AF65-F5344CB8AC3E}">
        <p14:creationId xmlns:p14="http://schemas.microsoft.com/office/powerpoint/2010/main" val="21800660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Fuller Middle School Building Project - Public Service Announcement">
            <a:hlinkClick r:id="" action="ppaction://media"/>
            <a:extLst>
              <a:ext uri="{FF2B5EF4-FFF2-40B4-BE49-F238E27FC236}">
                <a16:creationId xmlns:a16="http://schemas.microsoft.com/office/drawing/2014/main" id="{642F4A6B-FAFD-40A5-BAA7-7D25B5DD65DB}"/>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800100"/>
            <a:ext cx="9144000" cy="5143500"/>
          </a:xfrm>
          <a:prstGeom prst="rect">
            <a:avLst/>
          </a:prstGeom>
        </p:spPr>
      </p:pic>
      <p:pic>
        <p:nvPicPr>
          <p:cNvPr id="4" name="Picture 3">
            <a:extLst>
              <a:ext uri="{FF2B5EF4-FFF2-40B4-BE49-F238E27FC236}">
                <a16:creationId xmlns:a16="http://schemas.microsoft.com/office/drawing/2014/main" id="{24A955D6-91C0-4DAF-924A-F1037AC2D4E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28600" y="6400800"/>
            <a:ext cx="2582282" cy="272797"/>
          </a:xfrm>
          <a:prstGeom prst="rect">
            <a:avLst/>
          </a:prstGeom>
        </p:spPr>
      </p:pic>
      <p:sp>
        <p:nvSpPr>
          <p:cNvPr id="5" name="Rectangle 4">
            <a:extLst>
              <a:ext uri="{FF2B5EF4-FFF2-40B4-BE49-F238E27FC236}">
                <a16:creationId xmlns:a16="http://schemas.microsoft.com/office/drawing/2014/main" id="{0DD14553-92BB-4FD3-842D-CBD2160B26F5}"/>
              </a:ext>
            </a:extLst>
          </p:cNvPr>
          <p:cNvSpPr/>
          <p:nvPr/>
        </p:nvSpPr>
        <p:spPr>
          <a:xfrm>
            <a:off x="6324600" y="6248400"/>
            <a:ext cx="2590799" cy="738664"/>
          </a:xfrm>
          <a:prstGeom prst="rect">
            <a:avLst/>
          </a:prstGeom>
        </p:spPr>
        <p:txBody>
          <a:bodyPr wrap="square">
            <a:spAutoFit/>
          </a:bodyPr>
          <a:lstStyle/>
          <a:p>
            <a:r>
              <a:rPr lang="en-US" sz="1000" dirty="0">
                <a:solidFill>
                  <a:schemeClr val="tx1">
                    <a:lumMod val="50000"/>
                    <a:lumOff val="50000"/>
                  </a:schemeClr>
                </a:solidFill>
                <a:latin typeface="Myriad Pro"/>
                <a:cs typeface="Myriad Pro"/>
              </a:rPr>
              <a:t>PROJECT </a:t>
            </a:r>
            <a:r>
              <a:rPr lang="en-US" sz="1000" spc="-5" dirty="0">
                <a:solidFill>
                  <a:schemeClr val="tx1">
                    <a:lumMod val="50000"/>
                    <a:lumOff val="50000"/>
                  </a:schemeClr>
                </a:solidFill>
                <a:latin typeface="Myriad Pro"/>
                <a:cs typeface="Myriad Pro"/>
              </a:rPr>
              <a:t>MANAGEMENT  </a:t>
            </a:r>
            <a:r>
              <a:rPr lang="en-US" sz="1000" spc="150" dirty="0">
                <a:solidFill>
                  <a:schemeClr val="tx1">
                    <a:lumMod val="50000"/>
                    <a:lumOff val="50000"/>
                  </a:schemeClr>
                </a:solidFill>
                <a:latin typeface="Myriad Pro"/>
                <a:cs typeface="Myriad Pro"/>
              </a:rPr>
              <a:t> </a:t>
            </a:r>
            <a:r>
              <a:rPr lang="en-US" sz="2400" spc="150" dirty="0">
                <a:solidFill>
                  <a:srgbClr val="00B0F0"/>
                </a:solidFill>
                <a:latin typeface="Myriad Pro"/>
                <a:cs typeface="Myriad Pro"/>
              </a:rPr>
              <a:t>|</a:t>
            </a:r>
            <a:r>
              <a:rPr lang="en-US" sz="1000" spc="150" dirty="0">
                <a:solidFill>
                  <a:schemeClr val="tx1">
                    <a:lumMod val="50000"/>
                    <a:lumOff val="50000"/>
                  </a:schemeClr>
                </a:solidFill>
                <a:latin typeface="Myriad Pro"/>
                <a:cs typeface="Myriad Pro"/>
              </a:rPr>
              <a:t> </a:t>
            </a:r>
            <a:r>
              <a:rPr lang="en-US" sz="2400" spc="-10" dirty="0">
                <a:solidFill>
                  <a:srgbClr val="FFFFFF"/>
                </a:solidFill>
                <a:latin typeface="Myriad Pro"/>
                <a:cs typeface="Myriad Pro"/>
              </a:rPr>
              <a:t>SMMA</a:t>
            </a:r>
            <a:endParaRPr lang="en-US" sz="2400" dirty="0">
              <a:latin typeface="Myriad Pro"/>
              <a:cs typeface="Myriad Pro"/>
            </a:endParaRPr>
          </a:p>
          <a:p>
            <a:endParaRPr lang="en-US" dirty="0"/>
          </a:p>
        </p:txBody>
      </p:sp>
    </p:spTree>
    <p:extLst>
      <p:ext uri="{BB962C8B-B14F-4D97-AF65-F5344CB8AC3E}">
        <p14:creationId xmlns:p14="http://schemas.microsoft.com/office/powerpoint/2010/main" val="2135747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239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A3160AE-D3DF-49F0-B355-827DAE08DA54}"/>
              </a:ext>
            </a:extLst>
          </p:cNvPr>
          <p:cNvSpPr txBox="1"/>
          <p:nvPr/>
        </p:nvSpPr>
        <p:spPr>
          <a:xfrm>
            <a:off x="2057400" y="1981200"/>
            <a:ext cx="7334250" cy="1938992"/>
          </a:xfrm>
          <a:prstGeom prst="rect">
            <a:avLst/>
          </a:prstGeom>
          <a:noFill/>
        </p:spPr>
        <p:txBody>
          <a:bodyPr wrap="square" rtlCol="0">
            <a:spAutoFit/>
          </a:bodyPr>
          <a:lstStyle/>
          <a:p>
            <a:endParaRPr lang="en-US" sz="4000" dirty="0">
              <a:solidFill>
                <a:schemeClr val="bg1"/>
              </a:solidFill>
              <a:latin typeface="Futura Book" pitchFamily="34" charset="0"/>
            </a:endParaRPr>
          </a:p>
          <a:p>
            <a:endParaRPr lang="en-US" sz="2000" dirty="0">
              <a:solidFill>
                <a:schemeClr val="bg1"/>
              </a:solidFill>
              <a:latin typeface="Futura Book" pitchFamily="34" charset="0"/>
            </a:endParaRPr>
          </a:p>
          <a:p>
            <a:endParaRPr lang="en-US" sz="2000" dirty="0">
              <a:solidFill>
                <a:schemeClr val="bg1"/>
              </a:solidFill>
              <a:latin typeface="Futura Book" pitchFamily="34" charset="0"/>
            </a:endParaRPr>
          </a:p>
          <a:p>
            <a:endParaRPr lang="en-US" sz="2000" dirty="0">
              <a:solidFill>
                <a:schemeClr val="bg1"/>
              </a:solidFill>
              <a:latin typeface="Futura Book" pitchFamily="34" charset="0"/>
            </a:endParaRPr>
          </a:p>
          <a:p>
            <a:endParaRPr lang="en-US" sz="2000" dirty="0">
              <a:solidFill>
                <a:schemeClr val="bg1"/>
              </a:solidFill>
              <a:latin typeface="Futura Book" pitchFamily="34" charset="0"/>
            </a:endParaRPr>
          </a:p>
        </p:txBody>
      </p:sp>
      <p:pic>
        <p:nvPicPr>
          <p:cNvPr id="5" name="Picture 4">
            <a:extLst>
              <a:ext uri="{FF2B5EF4-FFF2-40B4-BE49-F238E27FC236}">
                <a16:creationId xmlns:a16="http://schemas.microsoft.com/office/drawing/2014/main" id="{C207E29D-14E6-4D64-A807-92DDB45A9B1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446" t="4446" r="4511" b="4709"/>
          <a:stretch/>
        </p:blipFill>
        <p:spPr>
          <a:xfrm>
            <a:off x="405517" y="644056"/>
            <a:ext cx="8325015" cy="5375081"/>
          </a:xfrm>
          <a:prstGeom prst="rect">
            <a:avLst/>
          </a:prstGeom>
        </p:spPr>
      </p:pic>
      <p:sp>
        <p:nvSpPr>
          <p:cNvPr id="6" name="Rectangle 5">
            <a:extLst>
              <a:ext uri="{FF2B5EF4-FFF2-40B4-BE49-F238E27FC236}">
                <a16:creationId xmlns:a16="http://schemas.microsoft.com/office/drawing/2014/main" id="{8B706033-35D7-4FDE-96BA-3E0CEE55C322}"/>
              </a:ext>
            </a:extLst>
          </p:cNvPr>
          <p:cNvSpPr/>
          <p:nvPr/>
        </p:nvSpPr>
        <p:spPr>
          <a:xfrm>
            <a:off x="23446" y="17585"/>
            <a:ext cx="4434227" cy="461665"/>
          </a:xfrm>
          <a:prstGeom prst="rect">
            <a:avLst/>
          </a:prstGeom>
        </p:spPr>
        <p:txBody>
          <a:bodyPr wrap="none">
            <a:spAutoFit/>
          </a:bodyPr>
          <a:lstStyle/>
          <a:p>
            <a:r>
              <a:rPr lang="en-US" sz="2400" b="1" dirty="0">
                <a:solidFill>
                  <a:schemeClr val="bg1"/>
                </a:solidFill>
                <a:latin typeface="Futura Book"/>
              </a:rPr>
              <a:t>EDUCATIONAL DEFICIENCIES </a:t>
            </a:r>
          </a:p>
        </p:txBody>
      </p:sp>
      <p:sp>
        <p:nvSpPr>
          <p:cNvPr id="7" name="Rectangle 6">
            <a:extLst>
              <a:ext uri="{FF2B5EF4-FFF2-40B4-BE49-F238E27FC236}">
                <a16:creationId xmlns:a16="http://schemas.microsoft.com/office/drawing/2014/main" id="{3FAB0EA8-967D-4C87-9F88-E70BBA9731A8}"/>
              </a:ext>
            </a:extLst>
          </p:cNvPr>
          <p:cNvSpPr/>
          <p:nvPr/>
        </p:nvSpPr>
        <p:spPr>
          <a:xfrm>
            <a:off x="6324600" y="6248400"/>
            <a:ext cx="2590799" cy="738664"/>
          </a:xfrm>
          <a:prstGeom prst="rect">
            <a:avLst/>
          </a:prstGeom>
        </p:spPr>
        <p:txBody>
          <a:bodyPr wrap="square">
            <a:spAutoFit/>
          </a:bodyPr>
          <a:lstStyle/>
          <a:p>
            <a:r>
              <a:rPr lang="en-US" sz="1000" dirty="0">
                <a:solidFill>
                  <a:schemeClr val="tx1">
                    <a:lumMod val="50000"/>
                    <a:lumOff val="50000"/>
                  </a:schemeClr>
                </a:solidFill>
                <a:latin typeface="Myriad Pro"/>
                <a:cs typeface="Myriad Pro"/>
              </a:rPr>
              <a:t>PROJECT </a:t>
            </a:r>
            <a:r>
              <a:rPr lang="en-US" sz="1000" spc="-5" dirty="0">
                <a:solidFill>
                  <a:schemeClr val="tx1">
                    <a:lumMod val="50000"/>
                    <a:lumOff val="50000"/>
                  </a:schemeClr>
                </a:solidFill>
                <a:latin typeface="Myriad Pro"/>
                <a:cs typeface="Myriad Pro"/>
              </a:rPr>
              <a:t>MANAGEMENT  </a:t>
            </a:r>
            <a:r>
              <a:rPr lang="en-US" sz="1000" spc="150" dirty="0">
                <a:solidFill>
                  <a:schemeClr val="tx1">
                    <a:lumMod val="50000"/>
                    <a:lumOff val="50000"/>
                  </a:schemeClr>
                </a:solidFill>
                <a:latin typeface="Myriad Pro"/>
                <a:cs typeface="Myriad Pro"/>
              </a:rPr>
              <a:t> </a:t>
            </a:r>
            <a:r>
              <a:rPr lang="en-US" sz="2400" spc="150" dirty="0">
                <a:solidFill>
                  <a:srgbClr val="00B0F0"/>
                </a:solidFill>
                <a:latin typeface="Myriad Pro"/>
                <a:cs typeface="Myriad Pro"/>
              </a:rPr>
              <a:t>|</a:t>
            </a:r>
            <a:r>
              <a:rPr lang="en-US" sz="1000" spc="150" dirty="0">
                <a:solidFill>
                  <a:schemeClr val="tx1">
                    <a:lumMod val="50000"/>
                    <a:lumOff val="50000"/>
                  </a:schemeClr>
                </a:solidFill>
                <a:latin typeface="Myriad Pro"/>
                <a:cs typeface="Myriad Pro"/>
              </a:rPr>
              <a:t> </a:t>
            </a:r>
            <a:r>
              <a:rPr lang="en-US" sz="2400" spc="-10" dirty="0">
                <a:solidFill>
                  <a:srgbClr val="FFFFFF"/>
                </a:solidFill>
                <a:latin typeface="Myriad Pro"/>
                <a:cs typeface="Myriad Pro"/>
              </a:rPr>
              <a:t>SMMA</a:t>
            </a:r>
            <a:endParaRPr lang="en-US" sz="2400" dirty="0">
              <a:latin typeface="Myriad Pro"/>
              <a:cs typeface="Myriad Pro"/>
            </a:endParaRPr>
          </a:p>
          <a:p>
            <a:endParaRPr lang="en-US" dirty="0"/>
          </a:p>
        </p:txBody>
      </p:sp>
      <p:pic>
        <p:nvPicPr>
          <p:cNvPr id="8" name="Picture 7">
            <a:extLst>
              <a:ext uri="{FF2B5EF4-FFF2-40B4-BE49-F238E27FC236}">
                <a16:creationId xmlns:a16="http://schemas.microsoft.com/office/drawing/2014/main" id="{4B5F08EF-7C38-4449-87F5-CD789E1CF01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8600" y="6400800"/>
            <a:ext cx="2582282" cy="272797"/>
          </a:xfrm>
          <a:prstGeom prst="rect">
            <a:avLst/>
          </a:prstGeom>
        </p:spPr>
      </p:pic>
    </p:spTree>
    <p:extLst>
      <p:ext uri="{BB962C8B-B14F-4D97-AF65-F5344CB8AC3E}">
        <p14:creationId xmlns:p14="http://schemas.microsoft.com/office/powerpoint/2010/main" val="18941501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460">
            <a:extLst>
              <a:ext uri="{FF2B5EF4-FFF2-40B4-BE49-F238E27FC236}">
                <a16:creationId xmlns:a16="http://schemas.microsoft.com/office/drawing/2014/main" id="{028083B0-3694-4290-A97C-E177A6A82346}"/>
              </a:ext>
            </a:extLst>
          </p:cNvPr>
          <p:cNvSpPr txBox="1">
            <a:spLocks/>
          </p:cNvSpPr>
          <p:nvPr/>
        </p:nvSpPr>
        <p:spPr>
          <a:xfrm>
            <a:off x="176995" y="76200"/>
            <a:ext cx="7315200" cy="369332"/>
          </a:xfrm>
          <a:prstGeom prst="rect">
            <a:avLst/>
          </a:prstGeom>
          <a:noFill/>
        </p:spPr>
        <p:txBody>
          <a:bodyPr vert="horz" wrap="square" lIns="0" tIns="0" rIns="0" bIns="0" rtlCol="0">
            <a:spAutoFit/>
          </a:bodyPr>
          <a:lstStyle>
            <a:defPPr>
              <a:defRPr lang="en-US"/>
            </a:defPPr>
            <a:lvl1pPr marL="0" algn="l" defTabSz="914400" rtl="0" eaLnBrk="1" latinLnBrk="0" hangingPunct="1">
              <a:defRPr sz="1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schemeClr val="bg1"/>
                </a:solidFill>
                <a:latin typeface="Futura Book"/>
              </a:rPr>
              <a:t>PHYSICAL BUILDING DEFICIENCIES </a:t>
            </a:r>
            <a:endParaRPr lang="en-US" sz="2400" b="1" i="0" kern="1200" dirty="0">
              <a:solidFill>
                <a:schemeClr val="bg1"/>
              </a:solidFill>
              <a:effectLst/>
              <a:latin typeface="Futura Book"/>
            </a:endParaRPr>
          </a:p>
        </p:txBody>
      </p:sp>
      <p:sp>
        <p:nvSpPr>
          <p:cNvPr id="3" name="Rectangle 2">
            <a:extLst>
              <a:ext uri="{FF2B5EF4-FFF2-40B4-BE49-F238E27FC236}">
                <a16:creationId xmlns:a16="http://schemas.microsoft.com/office/drawing/2014/main" id="{AE43DC7F-3AE0-4664-9682-152427AEEBE0}"/>
              </a:ext>
            </a:extLst>
          </p:cNvPr>
          <p:cNvSpPr/>
          <p:nvPr/>
        </p:nvSpPr>
        <p:spPr>
          <a:xfrm>
            <a:off x="457200" y="1219200"/>
            <a:ext cx="7848600" cy="5078313"/>
          </a:xfrm>
          <a:prstGeom prst="rect">
            <a:avLst/>
          </a:prstGeom>
        </p:spPr>
        <p:txBody>
          <a:bodyPr wrap="square">
            <a:spAutoFit/>
          </a:bodyPr>
          <a:lstStyle/>
          <a:p>
            <a:r>
              <a:rPr lang="en-US" sz="2400" dirty="0">
                <a:solidFill>
                  <a:schemeClr val="bg1"/>
                </a:solidFill>
                <a:latin typeface="Futura Book"/>
                <a:cs typeface="Myriad Pro"/>
              </a:rPr>
              <a:t>Energy Code</a:t>
            </a:r>
          </a:p>
          <a:p>
            <a:endParaRPr lang="en-US" sz="2400" dirty="0">
              <a:solidFill>
                <a:schemeClr val="bg1"/>
              </a:solidFill>
              <a:latin typeface="Futura Book"/>
              <a:cs typeface="Myriad Pro"/>
            </a:endParaRPr>
          </a:p>
          <a:p>
            <a:r>
              <a:rPr lang="en-US" sz="2400" dirty="0">
                <a:solidFill>
                  <a:schemeClr val="bg1"/>
                </a:solidFill>
                <a:latin typeface="Futura Book"/>
                <a:cs typeface="Myriad Pro"/>
              </a:rPr>
              <a:t>Envelope</a:t>
            </a:r>
          </a:p>
          <a:p>
            <a:endParaRPr lang="en-US" sz="2400" dirty="0">
              <a:solidFill>
                <a:schemeClr val="bg1"/>
              </a:solidFill>
              <a:latin typeface="Futura Book"/>
              <a:cs typeface="Myriad Pro"/>
            </a:endParaRPr>
          </a:p>
          <a:p>
            <a:r>
              <a:rPr lang="en-US" sz="2400" dirty="0">
                <a:solidFill>
                  <a:schemeClr val="bg1"/>
                </a:solidFill>
                <a:latin typeface="Futura Book"/>
                <a:cs typeface="Myriad Pro"/>
              </a:rPr>
              <a:t>Accessibility</a:t>
            </a:r>
          </a:p>
          <a:p>
            <a:endParaRPr lang="en-US" sz="2400" dirty="0">
              <a:solidFill>
                <a:schemeClr val="bg1"/>
              </a:solidFill>
              <a:latin typeface="Futura Book"/>
              <a:cs typeface="Myriad Pro"/>
            </a:endParaRPr>
          </a:p>
          <a:p>
            <a:r>
              <a:rPr lang="en-US" sz="2400" dirty="0">
                <a:solidFill>
                  <a:schemeClr val="bg1"/>
                </a:solidFill>
                <a:latin typeface="Futura Book"/>
                <a:cs typeface="Myriad Pro"/>
              </a:rPr>
              <a:t>Structural</a:t>
            </a:r>
          </a:p>
          <a:p>
            <a:endParaRPr lang="en-US" sz="2400" dirty="0">
              <a:solidFill>
                <a:schemeClr val="bg1"/>
              </a:solidFill>
              <a:latin typeface="Futura Book"/>
              <a:cs typeface="Myriad Pro"/>
            </a:endParaRPr>
          </a:p>
          <a:p>
            <a:r>
              <a:rPr lang="en-US" sz="2400" dirty="0">
                <a:solidFill>
                  <a:schemeClr val="bg1"/>
                </a:solidFill>
                <a:latin typeface="Futura Book"/>
                <a:cs typeface="Myriad Pro"/>
              </a:rPr>
              <a:t>Mechanical, Electrical and </a:t>
            </a:r>
          </a:p>
          <a:p>
            <a:r>
              <a:rPr lang="en-US" sz="2400" dirty="0">
                <a:solidFill>
                  <a:schemeClr val="bg1"/>
                </a:solidFill>
                <a:latin typeface="Futura Book"/>
                <a:cs typeface="Myriad Pro"/>
              </a:rPr>
              <a:t>Plumbing Systems</a:t>
            </a:r>
          </a:p>
          <a:p>
            <a:endParaRPr lang="en-US" sz="2400" dirty="0">
              <a:solidFill>
                <a:schemeClr val="bg1"/>
              </a:solidFill>
              <a:latin typeface="Futura Book"/>
              <a:cs typeface="Myriad Pro"/>
            </a:endParaRPr>
          </a:p>
          <a:p>
            <a:r>
              <a:rPr lang="en-US" sz="2400" dirty="0">
                <a:solidFill>
                  <a:schemeClr val="bg1"/>
                </a:solidFill>
                <a:latin typeface="Futura Book"/>
                <a:cs typeface="Myriad Pro"/>
              </a:rPr>
              <a:t>Hazardous Materials</a:t>
            </a:r>
          </a:p>
          <a:p>
            <a:endParaRPr lang="en-US" dirty="0">
              <a:solidFill>
                <a:schemeClr val="bg1"/>
              </a:solidFill>
              <a:latin typeface="Myriad Pro"/>
              <a:cs typeface="Myriad Pro"/>
            </a:endParaRPr>
          </a:p>
          <a:p>
            <a:endParaRPr lang="en-US" dirty="0">
              <a:solidFill>
                <a:schemeClr val="bg1"/>
              </a:solidFill>
              <a:latin typeface="Myriad Pro"/>
              <a:cs typeface="Myriad Pro"/>
            </a:endParaRPr>
          </a:p>
        </p:txBody>
      </p:sp>
      <p:pic>
        <p:nvPicPr>
          <p:cNvPr id="6" name="Picture 5">
            <a:extLst>
              <a:ext uri="{FF2B5EF4-FFF2-40B4-BE49-F238E27FC236}">
                <a16:creationId xmlns:a16="http://schemas.microsoft.com/office/drawing/2014/main" id="{3870A66F-3CEF-45EF-B15D-3C7B8E9A24C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62600" y="838200"/>
            <a:ext cx="2272748" cy="2691059"/>
          </a:xfrm>
          <a:prstGeom prst="rect">
            <a:avLst/>
          </a:prstGeom>
        </p:spPr>
      </p:pic>
      <p:pic>
        <p:nvPicPr>
          <p:cNvPr id="7" name="Picture 6">
            <a:extLst>
              <a:ext uri="{FF2B5EF4-FFF2-40B4-BE49-F238E27FC236}">
                <a16:creationId xmlns:a16="http://schemas.microsoft.com/office/drawing/2014/main" id="{E0F6B772-D73B-45DD-899B-A95ACD1CB6F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8200" y="3582238"/>
            <a:ext cx="3494189" cy="2619021"/>
          </a:xfrm>
          <a:prstGeom prst="rect">
            <a:avLst/>
          </a:prstGeom>
        </p:spPr>
      </p:pic>
      <p:sp>
        <p:nvSpPr>
          <p:cNvPr id="9" name="Rectangle 8">
            <a:extLst>
              <a:ext uri="{FF2B5EF4-FFF2-40B4-BE49-F238E27FC236}">
                <a16:creationId xmlns:a16="http://schemas.microsoft.com/office/drawing/2014/main" id="{D0C004DC-44C1-4D1A-9046-48777682FFC1}"/>
              </a:ext>
            </a:extLst>
          </p:cNvPr>
          <p:cNvSpPr/>
          <p:nvPr/>
        </p:nvSpPr>
        <p:spPr>
          <a:xfrm>
            <a:off x="6324600" y="6297513"/>
            <a:ext cx="2590799" cy="738664"/>
          </a:xfrm>
          <a:prstGeom prst="rect">
            <a:avLst/>
          </a:prstGeom>
        </p:spPr>
        <p:txBody>
          <a:bodyPr wrap="square">
            <a:spAutoFit/>
          </a:bodyPr>
          <a:lstStyle/>
          <a:p>
            <a:r>
              <a:rPr lang="en-US" sz="1000" dirty="0">
                <a:solidFill>
                  <a:schemeClr val="tx1">
                    <a:lumMod val="50000"/>
                    <a:lumOff val="50000"/>
                  </a:schemeClr>
                </a:solidFill>
                <a:latin typeface="Myriad Pro"/>
                <a:cs typeface="Myriad Pro"/>
              </a:rPr>
              <a:t>PROJECT </a:t>
            </a:r>
            <a:r>
              <a:rPr lang="en-US" sz="1000" spc="-5" dirty="0">
                <a:solidFill>
                  <a:schemeClr val="tx1">
                    <a:lumMod val="50000"/>
                    <a:lumOff val="50000"/>
                  </a:schemeClr>
                </a:solidFill>
                <a:latin typeface="Myriad Pro"/>
                <a:cs typeface="Myriad Pro"/>
              </a:rPr>
              <a:t>MANAGEMENT  </a:t>
            </a:r>
            <a:r>
              <a:rPr lang="en-US" sz="1000" spc="150" dirty="0">
                <a:solidFill>
                  <a:schemeClr val="tx1">
                    <a:lumMod val="50000"/>
                    <a:lumOff val="50000"/>
                  </a:schemeClr>
                </a:solidFill>
                <a:latin typeface="Myriad Pro"/>
                <a:cs typeface="Myriad Pro"/>
              </a:rPr>
              <a:t> </a:t>
            </a:r>
            <a:r>
              <a:rPr lang="en-US" sz="2400" spc="150" dirty="0">
                <a:solidFill>
                  <a:srgbClr val="00B0F0"/>
                </a:solidFill>
                <a:latin typeface="Myriad Pro"/>
                <a:cs typeface="Myriad Pro"/>
              </a:rPr>
              <a:t>|</a:t>
            </a:r>
            <a:r>
              <a:rPr lang="en-US" sz="1000" spc="150" dirty="0">
                <a:solidFill>
                  <a:schemeClr val="tx1">
                    <a:lumMod val="50000"/>
                    <a:lumOff val="50000"/>
                  </a:schemeClr>
                </a:solidFill>
                <a:latin typeface="Myriad Pro"/>
                <a:cs typeface="Myriad Pro"/>
              </a:rPr>
              <a:t> </a:t>
            </a:r>
            <a:r>
              <a:rPr lang="en-US" sz="2400" spc="-10" dirty="0">
                <a:solidFill>
                  <a:srgbClr val="FFFFFF"/>
                </a:solidFill>
                <a:latin typeface="Myriad Pro"/>
                <a:cs typeface="Myriad Pro"/>
              </a:rPr>
              <a:t>SMMA</a:t>
            </a:r>
          </a:p>
          <a:p>
            <a:endParaRPr lang="en-US" dirty="0"/>
          </a:p>
        </p:txBody>
      </p:sp>
      <p:pic>
        <p:nvPicPr>
          <p:cNvPr id="10" name="Picture 9">
            <a:extLst>
              <a:ext uri="{FF2B5EF4-FFF2-40B4-BE49-F238E27FC236}">
                <a16:creationId xmlns:a16="http://schemas.microsoft.com/office/drawing/2014/main" id="{447511F8-7F4B-4455-B9B6-B858F8E5B9A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8600" y="6400800"/>
            <a:ext cx="2582282" cy="272797"/>
          </a:xfrm>
          <a:prstGeom prst="rect">
            <a:avLst/>
          </a:prstGeom>
        </p:spPr>
      </p:pic>
    </p:spTree>
    <p:extLst>
      <p:ext uri="{BB962C8B-B14F-4D97-AF65-F5344CB8AC3E}">
        <p14:creationId xmlns:p14="http://schemas.microsoft.com/office/powerpoint/2010/main" val="42331017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FAFC8B2-3D53-403B-A59F-E2E5DFCC7B27}"/>
              </a:ext>
            </a:extLst>
          </p:cNvPr>
          <p:cNvSpPr txBox="1"/>
          <p:nvPr/>
        </p:nvSpPr>
        <p:spPr>
          <a:xfrm>
            <a:off x="381000" y="749379"/>
            <a:ext cx="8153400" cy="5447645"/>
          </a:xfrm>
          <a:prstGeom prst="rect">
            <a:avLst/>
          </a:prstGeom>
          <a:noFill/>
        </p:spPr>
        <p:txBody>
          <a:bodyPr wrap="square" rtlCol="0">
            <a:spAutoFit/>
          </a:bodyPr>
          <a:lstStyle/>
          <a:p>
            <a:pPr marL="457200" indent="-457200">
              <a:spcAft>
                <a:spcPts val="1200"/>
              </a:spcAft>
              <a:buFont typeface="Arial" panose="020B0604020202020204" pitchFamily="34" charset="0"/>
              <a:buChar char="•"/>
            </a:pPr>
            <a:r>
              <a:rPr lang="en-US" sz="2800" dirty="0">
                <a:solidFill>
                  <a:schemeClr val="bg1"/>
                </a:solidFill>
              </a:rPr>
              <a:t>The MSBA initially provided an enrollment cap of 580 students, based on their demographic projections.</a:t>
            </a:r>
          </a:p>
          <a:p>
            <a:pPr marL="457200" indent="-457200">
              <a:spcAft>
                <a:spcPts val="1200"/>
              </a:spcAft>
              <a:buFont typeface="Arial" panose="020B0604020202020204" pitchFamily="34" charset="0"/>
              <a:buChar char="•"/>
            </a:pPr>
            <a:r>
              <a:rPr lang="en-US" sz="2800" dirty="0">
                <a:solidFill>
                  <a:schemeClr val="bg1"/>
                </a:solidFill>
              </a:rPr>
              <a:t>FPS successfully appealed, and persuaded the MSBA that an enrollment of 630 students in grades 6-8 is appropriate </a:t>
            </a:r>
          </a:p>
          <a:p>
            <a:pPr marL="457200" indent="-457200">
              <a:spcAft>
                <a:spcPts val="1200"/>
              </a:spcAft>
              <a:buFont typeface="Arial" panose="020B0604020202020204" pitchFamily="34" charset="0"/>
              <a:buChar char="•"/>
            </a:pPr>
            <a:r>
              <a:rPr lang="en-US" sz="2800" dirty="0">
                <a:solidFill>
                  <a:schemeClr val="bg1"/>
                </a:solidFill>
              </a:rPr>
              <a:t>630 students is a good and supportable number </a:t>
            </a:r>
          </a:p>
          <a:p>
            <a:pPr marL="457200" indent="-457200">
              <a:spcAft>
                <a:spcPts val="1200"/>
              </a:spcAft>
              <a:buFont typeface="Arial" panose="020B0604020202020204" pitchFamily="34" charset="0"/>
              <a:buChar char="•"/>
            </a:pPr>
            <a:r>
              <a:rPr lang="en-US" sz="2800" dirty="0">
                <a:solidFill>
                  <a:schemeClr val="bg1"/>
                </a:solidFill>
              </a:rPr>
              <a:t>Now established, the MSBA does not allow further renegotiation of the enrollment figure</a:t>
            </a:r>
          </a:p>
          <a:p>
            <a:pPr marL="457200" indent="-457200">
              <a:spcAft>
                <a:spcPts val="1200"/>
              </a:spcAft>
              <a:buFont typeface="Arial" panose="020B0604020202020204" pitchFamily="34" charset="0"/>
              <a:buChar char="•"/>
            </a:pPr>
            <a:r>
              <a:rPr lang="en-US" sz="2800" dirty="0">
                <a:solidFill>
                  <a:schemeClr val="bg1"/>
                </a:solidFill>
              </a:rPr>
              <a:t>Current design allows flexibility to support more than 630 students</a:t>
            </a:r>
          </a:p>
        </p:txBody>
      </p:sp>
      <p:pic>
        <p:nvPicPr>
          <p:cNvPr id="8" name="Picture 7">
            <a:extLst>
              <a:ext uri="{FF2B5EF4-FFF2-40B4-BE49-F238E27FC236}">
                <a16:creationId xmlns:a16="http://schemas.microsoft.com/office/drawing/2014/main" id="{E116EEA8-7FD3-4294-9E90-0AB7469D934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4800" y="6235856"/>
            <a:ext cx="2582282" cy="272797"/>
          </a:xfrm>
          <a:prstGeom prst="rect">
            <a:avLst/>
          </a:prstGeom>
        </p:spPr>
      </p:pic>
      <p:sp>
        <p:nvSpPr>
          <p:cNvPr id="6" name="object 460">
            <a:extLst>
              <a:ext uri="{FF2B5EF4-FFF2-40B4-BE49-F238E27FC236}">
                <a16:creationId xmlns:a16="http://schemas.microsoft.com/office/drawing/2014/main" id="{63EA0024-30A9-4AC8-A642-C253213BEE1B}"/>
              </a:ext>
            </a:extLst>
          </p:cNvPr>
          <p:cNvSpPr txBox="1">
            <a:spLocks/>
          </p:cNvSpPr>
          <p:nvPr/>
        </p:nvSpPr>
        <p:spPr>
          <a:xfrm>
            <a:off x="176995" y="76200"/>
            <a:ext cx="7315200" cy="369332"/>
          </a:xfrm>
          <a:prstGeom prst="rect">
            <a:avLst/>
          </a:prstGeom>
          <a:noFill/>
        </p:spPr>
        <p:txBody>
          <a:bodyPr vert="horz" wrap="square" lIns="0" tIns="0" rIns="0" bIns="0" rtlCol="0">
            <a:spAutoFit/>
          </a:bodyPr>
          <a:lstStyle>
            <a:defPPr>
              <a:defRPr lang="en-US"/>
            </a:defPPr>
            <a:lvl1pPr marL="0" algn="l" defTabSz="914400" rtl="0" eaLnBrk="1" latinLnBrk="0" hangingPunct="1">
              <a:defRPr sz="1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schemeClr val="bg1"/>
                </a:solidFill>
                <a:latin typeface="Futura Book"/>
              </a:rPr>
              <a:t>DESIGN ENROLLMENT </a:t>
            </a:r>
            <a:endParaRPr lang="en-US" sz="2400" b="1" i="0" kern="1200" dirty="0">
              <a:solidFill>
                <a:schemeClr val="bg1"/>
              </a:solidFill>
              <a:effectLst/>
              <a:latin typeface="Futura Book"/>
            </a:endParaRPr>
          </a:p>
        </p:txBody>
      </p:sp>
      <p:sp>
        <p:nvSpPr>
          <p:cNvPr id="9" name="Rectangle 8">
            <a:extLst>
              <a:ext uri="{FF2B5EF4-FFF2-40B4-BE49-F238E27FC236}">
                <a16:creationId xmlns:a16="http://schemas.microsoft.com/office/drawing/2014/main" id="{4F2D4A2E-441E-45E1-86CA-1EA0EB3F8E23}"/>
              </a:ext>
            </a:extLst>
          </p:cNvPr>
          <p:cNvSpPr/>
          <p:nvPr/>
        </p:nvSpPr>
        <p:spPr>
          <a:xfrm>
            <a:off x="6324600" y="6248400"/>
            <a:ext cx="2590799" cy="738664"/>
          </a:xfrm>
          <a:prstGeom prst="rect">
            <a:avLst/>
          </a:prstGeom>
        </p:spPr>
        <p:txBody>
          <a:bodyPr wrap="square">
            <a:spAutoFit/>
          </a:bodyPr>
          <a:lstStyle/>
          <a:p>
            <a:r>
              <a:rPr lang="en-US" sz="1000" dirty="0">
                <a:solidFill>
                  <a:schemeClr val="tx1">
                    <a:lumMod val="50000"/>
                    <a:lumOff val="50000"/>
                  </a:schemeClr>
                </a:solidFill>
                <a:latin typeface="Myriad Pro"/>
                <a:cs typeface="Myriad Pro"/>
              </a:rPr>
              <a:t>PROJECT </a:t>
            </a:r>
            <a:r>
              <a:rPr lang="en-US" sz="1000" spc="-5" dirty="0">
                <a:solidFill>
                  <a:schemeClr val="tx1">
                    <a:lumMod val="50000"/>
                    <a:lumOff val="50000"/>
                  </a:schemeClr>
                </a:solidFill>
                <a:latin typeface="Myriad Pro"/>
                <a:cs typeface="Myriad Pro"/>
              </a:rPr>
              <a:t>MANAGEMENT  </a:t>
            </a:r>
            <a:r>
              <a:rPr lang="en-US" sz="1000" spc="150" dirty="0">
                <a:solidFill>
                  <a:schemeClr val="tx1">
                    <a:lumMod val="50000"/>
                    <a:lumOff val="50000"/>
                  </a:schemeClr>
                </a:solidFill>
                <a:latin typeface="Myriad Pro"/>
                <a:cs typeface="Myriad Pro"/>
              </a:rPr>
              <a:t> </a:t>
            </a:r>
            <a:r>
              <a:rPr lang="en-US" sz="2400" spc="150" dirty="0">
                <a:solidFill>
                  <a:srgbClr val="00B0F0"/>
                </a:solidFill>
                <a:latin typeface="Myriad Pro"/>
                <a:cs typeface="Myriad Pro"/>
              </a:rPr>
              <a:t>|</a:t>
            </a:r>
            <a:r>
              <a:rPr lang="en-US" sz="1000" spc="150" dirty="0">
                <a:solidFill>
                  <a:schemeClr val="tx1">
                    <a:lumMod val="50000"/>
                    <a:lumOff val="50000"/>
                  </a:schemeClr>
                </a:solidFill>
                <a:latin typeface="Myriad Pro"/>
                <a:cs typeface="Myriad Pro"/>
              </a:rPr>
              <a:t> </a:t>
            </a:r>
            <a:r>
              <a:rPr lang="en-US" sz="2400" spc="-10" dirty="0">
                <a:solidFill>
                  <a:srgbClr val="FFFFFF"/>
                </a:solidFill>
                <a:latin typeface="Myriad Pro"/>
                <a:cs typeface="Myriad Pro"/>
              </a:rPr>
              <a:t>SMMA</a:t>
            </a:r>
            <a:endParaRPr lang="en-US" sz="2400" dirty="0">
              <a:latin typeface="Myriad Pro"/>
              <a:cs typeface="Myriad Pro"/>
            </a:endParaRPr>
          </a:p>
          <a:p>
            <a:endParaRPr lang="en-US" dirty="0"/>
          </a:p>
        </p:txBody>
      </p:sp>
    </p:spTree>
    <p:extLst>
      <p:ext uri="{BB962C8B-B14F-4D97-AF65-F5344CB8AC3E}">
        <p14:creationId xmlns:p14="http://schemas.microsoft.com/office/powerpoint/2010/main" val="24369856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5EB7A00-ECDB-497A-9128-413B538398D4}"/>
              </a:ext>
            </a:extLst>
          </p:cNvPr>
          <p:cNvSpPr/>
          <p:nvPr/>
        </p:nvSpPr>
        <p:spPr>
          <a:xfrm>
            <a:off x="24714" y="1603675"/>
            <a:ext cx="8229600" cy="3077766"/>
          </a:xfrm>
          <a:prstGeom prst="rect">
            <a:avLst/>
          </a:prstGeom>
        </p:spPr>
        <p:txBody>
          <a:bodyPr wrap="square">
            <a:spAutoFit/>
          </a:bodyPr>
          <a:lstStyle/>
          <a:p>
            <a:pPr marL="800100" lvl="1" indent="-342900">
              <a:spcBef>
                <a:spcPts val="1200"/>
              </a:spcBef>
              <a:buFont typeface="Arial" panose="020B0604020202020204" pitchFamily="34" charset="0"/>
              <a:buChar char="•"/>
            </a:pPr>
            <a:r>
              <a:rPr lang="en-US" sz="2400" dirty="0">
                <a:solidFill>
                  <a:schemeClr val="bg1"/>
                </a:solidFill>
                <a:latin typeface="Futura Book" pitchFamily="34" charset="0"/>
              </a:rPr>
              <a:t>Personalized and Collaborative Learning</a:t>
            </a:r>
          </a:p>
          <a:p>
            <a:pPr marL="800100" lvl="1" indent="-342900">
              <a:spcBef>
                <a:spcPts val="1200"/>
              </a:spcBef>
              <a:buFont typeface="Arial" panose="020B0604020202020204" pitchFamily="34" charset="0"/>
              <a:buChar char="•"/>
            </a:pPr>
            <a:r>
              <a:rPr lang="en-US" sz="2400" dirty="0">
                <a:solidFill>
                  <a:schemeClr val="bg1"/>
                </a:solidFill>
                <a:latin typeface="Futura Book" pitchFamily="34" charset="0"/>
              </a:rPr>
              <a:t>Transdisciplinary Instruction</a:t>
            </a:r>
          </a:p>
          <a:p>
            <a:pPr marL="800100" lvl="1" indent="-342900">
              <a:spcBef>
                <a:spcPts val="1200"/>
              </a:spcBef>
              <a:buFont typeface="Arial" panose="020B0604020202020204" pitchFamily="34" charset="0"/>
              <a:buChar char="•"/>
            </a:pPr>
            <a:r>
              <a:rPr lang="en-US" sz="2400" dirty="0">
                <a:solidFill>
                  <a:schemeClr val="bg1"/>
                </a:solidFill>
                <a:latin typeface="Futura Book" pitchFamily="34" charset="0"/>
              </a:rPr>
              <a:t>Visible Learning</a:t>
            </a:r>
          </a:p>
          <a:p>
            <a:pPr marL="800100" lvl="1" indent="-342900">
              <a:spcBef>
                <a:spcPts val="1200"/>
              </a:spcBef>
              <a:buFont typeface="Arial" panose="020B0604020202020204" pitchFamily="34" charset="0"/>
              <a:buChar char="•"/>
            </a:pPr>
            <a:r>
              <a:rPr lang="en-US" sz="2400" dirty="0">
                <a:solidFill>
                  <a:schemeClr val="bg1"/>
                </a:solidFill>
                <a:latin typeface="Futura Book" pitchFamily="34" charset="0"/>
              </a:rPr>
              <a:t>Adaptability</a:t>
            </a:r>
          </a:p>
          <a:p>
            <a:pPr marL="800100" lvl="1" indent="-342900">
              <a:spcBef>
                <a:spcPts val="1200"/>
              </a:spcBef>
              <a:buFont typeface="Arial" panose="020B0604020202020204" pitchFamily="34" charset="0"/>
              <a:buChar char="•"/>
            </a:pPr>
            <a:r>
              <a:rPr lang="en-US" sz="2400" dirty="0">
                <a:solidFill>
                  <a:schemeClr val="bg1"/>
                </a:solidFill>
                <a:latin typeface="Futura Book" pitchFamily="34" charset="0"/>
              </a:rPr>
              <a:t>Whole Child, Whole Community</a:t>
            </a:r>
          </a:p>
          <a:p>
            <a:pPr marL="800100" lvl="1" indent="-342900">
              <a:spcBef>
                <a:spcPts val="1200"/>
              </a:spcBef>
              <a:buFont typeface="Arial" panose="020B0604020202020204" pitchFamily="34" charset="0"/>
              <a:buChar char="•"/>
            </a:pPr>
            <a:r>
              <a:rPr lang="en-US" sz="2400" dirty="0">
                <a:solidFill>
                  <a:schemeClr val="bg1"/>
                </a:solidFill>
                <a:latin typeface="Futura Book" pitchFamily="34" charset="0"/>
              </a:rPr>
              <a:t>Community and Civic </a:t>
            </a:r>
          </a:p>
        </p:txBody>
      </p:sp>
      <p:pic>
        <p:nvPicPr>
          <p:cNvPr id="6" name="Picture 5">
            <a:extLst>
              <a:ext uri="{FF2B5EF4-FFF2-40B4-BE49-F238E27FC236}">
                <a16:creationId xmlns:a16="http://schemas.microsoft.com/office/drawing/2014/main" id="{D9BBA6AD-9BD7-49CB-BCB4-FD9CD1A6514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6235856"/>
            <a:ext cx="2582282" cy="272797"/>
          </a:xfrm>
          <a:prstGeom prst="rect">
            <a:avLst/>
          </a:prstGeom>
        </p:spPr>
      </p:pic>
      <p:sp>
        <p:nvSpPr>
          <p:cNvPr id="9" name="object 460">
            <a:extLst>
              <a:ext uri="{FF2B5EF4-FFF2-40B4-BE49-F238E27FC236}">
                <a16:creationId xmlns:a16="http://schemas.microsoft.com/office/drawing/2014/main" id="{19A2C300-E507-47F7-90AE-80A966BC76A3}"/>
              </a:ext>
            </a:extLst>
          </p:cNvPr>
          <p:cNvSpPr txBox="1">
            <a:spLocks/>
          </p:cNvSpPr>
          <p:nvPr/>
        </p:nvSpPr>
        <p:spPr>
          <a:xfrm>
            <a:off x="176995" y="76200"/>
            <a:ext cx="7315200" cy="369332"/>
          </a:xfrm>
          <a:prstGeom prst="rect">
            <a:avLst/>
          </a:prstGeom>
          <a:noFill/>
        </p:spPr>
        <p:txBody>
          <a:bodyPr vert="horz" wrap="square" lIns="0" tIns="0" rIns="0" bIns="0" rtlCol="0">
            <a:spAutoFit/>
          </a:bodyPr>
          <a:lstStyle>
            <a:defPPr>
              <a:defRPr lang="en-US"/>
            </a:defPPr>
            <a:lvl1pPr marL="0" algn="l" defTabSz="914400" rtl="0" eaLnBrk="1" latinLnBrk="0" hangingPunct="1">
              <a:defRPr sz="1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schemeClr val="bg1"/>
                </a:solidFill>
                <a:latin typeface="Futura Book"/>
              </a:rPr>
              <a:t>VISIONING HIGHLIGHTS </a:t>
            </a:r>
            <a:endParaRPr lang="en-US" sz="2400" b="1" i="0" kern="1200" dirty="0">
              <a:solidFill>
                <a:schemeClr val="bg1"/>
              </a:solidFill>
              <a:effectLst/>
              <a:latin typeface="Futura Book"/>
            </a:endParaRPr>
          </a:p>
        </p:txBody>
      </p:sp>
      <p:sp>
        <p:nvSpPr>
          <p:cNvPr id="10" name="Rectangle 9">
            <a:extLst>
              <a:ext uri="{FF2B5EF4-FFF2-40B4-BE49-F238E27FC236}">
                <a16:creationId xmlns:a16="http://schemas.microsoft.com/office/drawing/2014/main" id="{3A130894-EA94-4016-BBB8-3FAFDE8A0EDA}"/>
              </a:ext>
            </a:extLst>
          </p:cNvPr>
          <p:cNvSpPr/>
          <p:nvPr/>
        </p:nvSpPr>
        <p:spPr>
          <a:xfrm>
            <a:off x="6324600" y="6248400"/>
            <a:ext cx="2590799" cy="738664"/>
          </a:xfrm>
          <a:prstGeom prst="rect">
            <a:avLst/>
          </a:prstGeom>
        </p:spPr>
        <p:txBody>
          <a:bodyPr wrap="square">
            <a:spAutoFit/>
          </a:bodyPr>
          <a:lstStyle/>
          <a:p>
            <a:r>
              <a:rPr lang="en-US" sz="1000" dirty="0">
                <a:solidFill>
                  <a:schemeClr val="tx1">
                    <a:lumMod val="50000"/>
                    <a:lumOff val="50000"/>
                  </a:schemeClr>
                </a:solidFill>
                <a:latin typeface="Myriad Pro"/>
                <a:cs typeface="Myriad Pro"/>
              </a:rPr>
              <a:t>PROJECT </a:t>
            </a:r>
            <a:r>
              <a:rPr lang="en-US" sz="1000" spc="-5" dirty="0">
                <a:solidFill>
                  <a:schemeClr val="tx1">
                    <a:lumMod val="50000"/>
                    <a:lumOff val="50000"/>
                  </a:schemeClr>
                </a:solidFill>
                <a:latin typeface="Myriad Pro"/>
                <a:cs typeface="Myriad Pro"/>
              </a:rPr>
              <a:t>MANAGEMENT  </a:t>
            </a:r>
            <a:r>
              <a:rPr lang="en-US" sz="1000" spc="150" dirty="0">
                <a:solidFill>
                  <a:schemeClr val="tx1">
                    <a:lumMod val="50000"/>
                    <a:lumOff val="50000"/>
                  </a:schemeClr>
                </a:solidFill>
                <a:latin typeface="Myriad Pro"/>
                <a:cs typeface="Myriad Pro"/>
              </a:rPr>
              <a:t> </a:t>
            </a:r>
            <a:r>
              <a:rPr lang="en-US" sz="2400" spc="150" dirty="0">
                <a:solidFill>
                  <a:srgbClr val="00B0F0"/>
                </a:solidFill>
                <a:latin typeface="Myriad Pro"/>
                <a:cs typeface="Myriad Pro"/>
              </a:rPr>
              <a:t>|</a:t>
            </a:r>
            <a:r>
              <a:rPr lang="en-US" sz="1000" spc="150" dirty="0">
                <a:solidFill>
                  <a:schemeClr val="tx1">
                    <a:lumMod val="50000"/>
                    <a:lumOff val="50000"/>
                  </a:schemeClr>
                </a:solidFill>
                <a:latin typeface="Myriad Pro"/>
                <a:cs typeface="Myriad Pro"/>
              </a:rPr>
              <a:t> </a:t>
            </a:r>
            <a:r>
              <a:rPr lang="en-US" sz="2400" spc="-10" dirty="0">
                <a:solidFill>
                  <a:srgbClr val="FFFFFF"/>
                </a:solidFill>
                <a:latin typeface="Myriad Pro"/>
                <a:cs typeface="Myriad Pro"/>
              </a:rPr>
              <a:t>SMMA</a:t>
            </a:r>
            <a:endParaRPr lang="en-US" sz="2400" dirty="0">
              <a:latin typeface="Myriad Pro"/>
              <a:cs typeface="Myriad Pro"/>
            </a:endParaRPr>
          </a:p>
          <a:p>
            <a:endParaRPr lang="en-US" dirty="0"/>
          </a:p>
        </p:txBody>
      </p:sp>
    </p:spTree>
    <p:extLst>
      <p:ext uri="{BB962C8B-B14F-4D97-AF65-F5344CB8AC3E}">
        <p14:creationId xmlns:p14="http://schemas.microsoft.com/office/powerpoint/2010/main" val="40770541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460">
            <a:extLst>
              <a:ext uri="{FF2B5EF4-FFF2-40B4-BE49-F238E27FC236}">
                <a16:creationId xmlns:a16="http://schemas.microsoft.com/office/drawing/2014/main" id="{028083B0-3694-4290-A97C-E177A6A82346}"/>
              </a:ext>
            </a:extLst>
          </p:cNvPr>
          <p:cNvSpPr txBox="1">
            <a:spLocks/>
          </p:cNvSpPr>
          <p:nvPr/>
        </p:nvSpPr>
        <p:spPr>
          <a:xfrm>
            <a:off x="176994" y="76200"/>
            <a:ext cx="8890806" cy="361637"/>
          </a:xfrm>
          <a:prstGeom prst="rect">
            <a:avLst/>
          </a:prstGeom>
          <a:noFill/>
        </p:spPr>
        <p:txBody>
          <a:bodyPr vert="horz" wrap="square" lIns="0" tIns="0" rIns="0" bIns="0" rtlCol="0">
            <a:spAutoFit/>
          </a:bodyPr>
          <a:lstStyle>
            <a:defPPr>
              <a:defRPr lang="en-US"/>
            </a:defPPr>
            <a:lvl1pPr marL="0" algn="l" defTabSz="914400" rtl="0" eaLnBrk="1" latinLnBrk="0" hangingPunct="1">
              <a:defRPr sz="1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350" b="1" dirty="0">
                <a:solidFill>
                  <a:schemeClr val="bg1"/>
                </a:solidFill>
                <a:latin typeface="Futura Book"/>
              </a:rPr>
              <a:t>FRAMINGHAM DEMOGRAPHICS – ILLUSTRATIVE COMPARISON </a:t>
            </a:r>
          </a:p>
        </p:txBody>
      </p:sp>
      <p:sp>
        <p:nvSpPr>
          <p:cNvPr id="6" name="Rectangle 5">
            <a:extLst>
              <a:ext uri="{FF2B5EF4-FFF2-40B4-BE49-F238E27FC236}">
                <a16:creationId xmlns:a16="http://schemas.microsoft.com/office/drawing/2014/main" id="{B7CE4546-35A4-4ABB-8D76-31D4D26A7CB4}"/>
              </a:ext>
            </a:extLst>
          </p:cNvPr>
          <p:cNvSpPr/>
          <p:nvPr/>
        </p:nvSpPr>
        <p:spPr>
          <a:xfrm>
            <a:off x="6324600" y="6248400"/>
            <a:ext cx="2590799" cy="738664"/>
          </a:xfrm>
          <a:prstGeom prst="rect">
            <a:avLst/>
          </a:prstGeom>
        </p:spPr>
        <p:txBody>
          <a:bodyPr wrap="square">
            <a:spAutoFit/>
          </a:bodyPr>
          <a:lstStyle/>
          <a:p>
            <a:r>
              <a:rPr lang="en-US" sz="1000" dirty="0">
                <a:solidFill>
                  <a:schemeClr val="tx1">
                    <a:lumMod val="50000"/>
                    <a:lumOff val="50000"/>
                  </a:schemeClr>
                </a:solidFill>
                <a:latin typeface="Myriad Pro"/>
                <a:cs typeface="Myriad Pro"/>
              </a:rPr>
              <a:t>PROJECT </a:t>
            </a:r>
            <a:r>
              <a:rPr lang="en-US" sz="1000" spc="-5" dirty="0">
                <a:solidFill>
                  <a:schemeClr val="tx1">
                    <a:lumMod val="50000"/>
                    <a:lumOff val="50000"/>
                  </a:schemeClr>
                </a:solidFill>
                <a:latin typeface="Myriad Pro"/>
                <a:cs typeface="Myriad Pro"/>
              </a:rPr>
              <a:t>MANAGEMENT  </a:t>
            </a:r>
            <a:r>
              <a:rPr lang="en-US" sz="1000" spc="150" dirty="0">
                <a:solidFill>
                  <a:schemeClr val="tx1">
                    <a:lumMod val="50000"/>
                    <a:lumOff val="50000"/>
                  </a:schemeClr>
                </a:solidFill>
                <a:latin typeface="Myriad Pro"/>
                <a:cs typeface="Myriad Pro"/>
              </a:rPr>
              <a:t> </a:t>
            </a:r>
            <a:r>
              <a:rPr lang="en-US" sz="2400" spc="150" dirty="0">
                <a:solidFill>
                  <a:srgbClr val="00B0F0"/>
                </a:solidFill>
                <a:latin typeface="Myriad Pro"/>
                <a:cs typeface="Myriad Pro"/>
              </a:rPr>
              <a:t>|</a:t>
            </a:r>
            <a:r>
              <a:rPr lang="en-US" sz="1000" spc="150" dirty="0">
                <a:solidFill>
                  <a:schemeClr val="tx1">
                    <a:lumMod val="50000"/>
                    <a:lumOff val="50000"/>
                  </a:schemeClr>
                </a:solidFill>
                <a:latin typeface="Myriad Pro"/>
                <a:cs typeface="Myriad Pro"/>
              </a:rPr>
              <a:t> </a:t>
            </a:r>
            <a:r>
              <a:rPr lang="en-US" sz="2400" spc="-10" dirty="0">
                <a:solidFill>
                  <a:srgbClr val="FFFFFF"/>
                </a:solidFill>
                <a:latin typeface="Myriad Pro"/>
                <a:cs typeface="Myriad Pro"/>
              </a:rPr>
              <a:t>SMMA</a:t>
            </a:r>
            <a:endParaRPr lang="en-US" sz="2400" dirty="0">
              <a:latin typeface="Myriad Pro"/>
              <a:cs typeface="Myriad Pro"/>
            </a:endParaRPr>
          </a:p>
          <a:p>
            <a:endParaRPr lang="en-US" dirty="0"/>
          </a:p>
        </p:txBody>
      </p:sp>
      <p:pic>
        <p:nvPicPr>
          <p:cNvPr id="7" name="Picture 6">
            <a:extLst>
              <a:ext uri="{FF2B5EF4-FFF2-40B4-BE49-F238E27FC236}">
                <a16:creationId xmlns:a16="http://schemas.microsoft.com/office/drawing/2014/main" id="{AF29F1BC-DC92-486F-B2E6-A47D3E872E2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6400800"/>
            <a:ext cx="2582282" cy="272797"/>
          </a:xfrm>
          <a:prstGeom prst="rect">
            <a:avLst/>
          </a:prstGeom>
        </p:spPr>
      </p:pic>
      <p:pic>
        <p:nvPicPr>
          <p:cNvPr id="8" name="Picture 1">
            <a:extLst>
              <a:ext uri="{FF2B5EF4-FFF2-40B4-BE49-F238E27FC236}">
                <a16:creationId xmlns:a16="http://schemas.microsoft.com/office/drawing/2014/main" id="{08B5A430-F567-40D7-8B45-2AA5C0106FAE}"/>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228600" y="914045"/>
            <a:ext cx="8705742" cy="4956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object 460">
            <a:extLst>
              <a:ext uri="{FF2B5EF4-FFF2-40B4-BE49-F238E27FC236}">
                <a16:creationId xmlns:a16="http://schemas.microsoft.com/office/drawing/2014/main" id="{5BE7DA2A-F1AB-49C9-B664-ED49EAC08C25}"/>
              </a:ext>
            </a:extLst>
          </p:cNvPr>
          <p:cNvSpPr txBox="1">
            <a:spLocks/>
          </p:cNvSpPr>
          <p:nvPr/>
        </p:nvSpPr>
        <p:spPr>
          <a:xfrm>
            <a:off x="228600" y="5919596"/>
            <a:ext cx="8705742" cy="276999"/>
          </a:xfrm>
          <a:prstGeom prst="rect">
            <a:avLst/>
          </a:prstGeom>
          <a:noFill/>
        </p:spPr>
        <p:txBody>
          <a:bodyPr vert="horz" wrap="square" lIns="0" tIns="0" rIns="0" bIns="0" rtlCol="0">
            <a:spAutoFit/>
          </a:bodyPr>
          <a:lstStyle>
            <a:defPPr>
              <a:defRPr lang="en-US"/>
            </a:defPPr>
            <a:lvl1pPr marL="0" algn="l" defTabSz="914400" rtl="0" eaLnBrk="1" latinLnBrk="0" hangingPunct="1">
              <a:defRPr sz="1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bg1"/>
                </a:solidFill>
                <a:latin typeface="Futura Book"/>
              </a:rPr>
              <a:t>Source: Mass Dept of Elementary and Secondary Education</a:t>
            </a:r>
          </a:p>
        </p:txBody>
      </p:sp>
    </p:spTree>
    <p:extLst>
      <p:ext uri="{BB962C8B-B14F-4D97-AF65-F5344CB8AC3E}">
        <p14:creationId xmlns:p14="http://schemas.microsoft.com/office/powerpoint/2010/main" val="4848566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51">
            <a:extLst>
              <a:ext uri="{FF2B5EF4-FFF2-40B4-BE49-F238E27FC236}">
                <a16:creationId xmlns:a16="http://schemas.microsoft.com/office/drawing/2014/main" id="{E5A2EACB-CF6D-4FEB-B467-EE2283ACFEB0}"/>
              </a:ext>
            </a:extLst>
          </p:cNvPr>
          <p:cNvSpPr txBox="1"/>
          <p:nvPr/>
        </p:nvSpPr>
        <p:spPr>
          <a:xfrm>
            <a:off x="2274765" y="1917418"/>
            <a:ext cx="2619375" cy="332119"/>
          </a:xfrm>
          <a:prstGeom prst="rect">
            <a:avLst/>
          </a:prstGeom>
        </p:spPr>
        <p:txBody>
          <a:bodyPr lIns="0" tIns="24107" rIns="0" bIns="0">
            <a:spAutoFit/>
          </a:bodyPr>
          <a:lstStyle/>
          <a:p>
            <a:pPr marL="7090" algn="r" defTabSz="510492">
              <a:spcBef>
                <a:spcPts val="190"/>
              </a:spcBef>
              <a:defRPr/>
            </a:pPr>
            <a:r>
              <a:rPr sz="2000" b="1" u="sng" spc="-3" dirty="0">
                <a:solidFill>
                  <a:schemeClr val="bg1"/>
                </a:solidFill>
                <a:latin typeface="Futura Bk BT"/>
                <a:ea typeface="ＭＳ Ｐゴシック" panose="020B0600070205080204" pitchFamily="34" charset="-128"/>
                <a:cs typeface="Futura Bk BT"/>
              </a:rPr>
              <a:t>Space</a:t>
            </a:r>
            <a:r>
              <a:rPr sz="2000" b="1" u="sng" spc="-26" dirty="0">
                <a:solidFill>
                  <a:schemeClr val="bg1"/>
                </a:solidFill>
                <a:latin typeface="Futura Bk BT"/>
                <a:ea typeface="ＭＳ Ｐゴシック" panose="020B0600070205080204" pitchFamily="34" charset="-128"/>
                <a:cs typeface="Futura Bk BT"/>
              </a:rPr>
              <a:t> </a:t>
            </a:r>
            <a:r>
              <a:rPr lang="en-US" sz="2000" b="1" u="sng" spc="-26" dirty="0">
                <a:solidFill>
                  <a:schemeClr val="bg1"/>
                </a:solidFill>
                <a:latin typeface="Futura Bk BT"/>
                <a:ea typeface="ＭＳ Ｐゴシック" panose="020B0600070205080204" pitchFamily="34" charset="-128"/>
                <a:cs typeface="Futura Bk BT"/>
              </a:rPr>
              <a:t> </a:t>
            </a:r>
            <a:r>
              <a:rPr sz="2000" b="1" u="sng" spc="-5" dirty="0">
                <a:solidFill>
                  <a:schemeClr val="bg1"/>
                </a:solidFill>
                <a:latin typeface="Futura Bk BT"/>
                <a:ea typeface="ＭＳ Ｐゴシック" panose="020B0600070205080204" pitchFamily="34" charset="-128"/>
                <a:cs typeface="Futura Bk BT"/>
              </a:rPr>
              <a:t>Principles</a:t>
            </a:r>
            <a:endParaRPr sz="2000" b="1" u="sng" dirty="0">
              <a:solidFill>
                <a:schemeClr val="bg1"/>
              </a:solidFill>
              <a:latin typeface="Futura Bk BT"/>
              <a:ea typeface="ＭＳ Ｐゴシック" panose="020B0600070205080204" pitchFamily="34" charset="-128"/>
              <a:cs typeface="Futura Bk BT"/>
            </a:endParaRPr>
          </a:p>
        </p:txBody>
      </p:sp>
      <p:sp>
        <p:nvSpPr>
          <p:cNvPr id="9" name="object 52">
            <a:extLst>
              <a:ext uri="{FF2B5EF4-FFF2-40B4-BE49-F238E27FC236}">
                <a16:creationId xmlns:a16="http://schemas.microsoft.com/office/drawing/2014/main" id="{B39B1FE6-8792-44B0-8FA2-74A2E94AB7BE}"/>
              </a:ext>
            </a:extLst>
          </p:cNvPr>
          <p:cNvSpPr txBox="1"/>
          <p:nvPr/>
        </p:nvSpPr>
        <p:spPr>
          <a:xfrm>
            <a:off x="2590800" y="2698761"/>
            <a:ext cx="2279651" cy="2459690"/>
          </a:xfrm>
          <a:prstGeom prst="rect">
            <a:avLst/>
          </a:prstGeom>
        </p:spPr>
        <p:txBody>
          <a:bodyPr wrap="square" lIns="0" tIns="7090" rIns="0" bIns="0">
            <a:spAutoFit/>
          </a:bodyPr>
          <a:lstStyle>
            <a:lvl1pPr marL="38100" indent="185738" defTabSz="509588">
              <a:defRPr>
                <a:solidFill>
                  <a:schemeClr val="tx1"/>
                </a:solidFill>
                <a:latin typeface="Arial" panose="020B0604020202020204" pitchFamily="34" charset="0"/>
                <a:ea typeface="ＭＳ Ｐゴシック" panose="020B0600070205080204" pitchFamily="34" charset="-128"/>
              </a:defRPr>
            </a:lvl1pPr>
            <a:lvl2pPr defTabSz="509588">
              <a:defRPr>
                <a:solidFill>
                  <a:schemeClr val="tx1"/>
                </a:solidFill>
                <a:latin typeface="Arial" panose="020B0604020202020204" pitchFamily="34" charset="0"/>
                <a:ea typeface="ＭＳ Ｐゴシック" panose="020B0600070205080204" pitchFamily="34" charset="-128"/>
              </a:defRPr>
            </a:lvl2pPr>
            <a:lvl3pPr defTabSz="509588">
              <a:defRPr>
                <a:solidFill>
                  <a:schemeClr val="tx1"/>
                </a:solidFill>
                <a:latin typeface="Arial" panose="020B0604020202020204" pitchFamily="34" charset="0"/>
                <a:ea typeface="ＭＳ Ｐゴシック" panose="020B0600070205080204" pitchFamily="34" charset="-128"/>
              </a:defRPr>
            </a:lvl3pPr>
            <a:lvl4pPr defTabSz="509588">
              <a:defRPr>
                <a:solidFill>
                  <a:schemeClr val="tx1"/>
                </a:solidFill>
                <a:latin typeface="Arial" panose="020B0604020202020204" pitchFamily="34" charset="0"/>
                <a:ea typeface="ＭＳ Ｐゴシック" panose="020B0600070205080204" pitchFamily="34" charset="-128"/>
              </a:defRPr>
            </a:lvl4pPr>
            <a:lvl5pPr defTabSz="509588">
              <a:defRPr>
                <a:solidFill>
                  <a:schemeClr val="tx1"/>
                </a:solidFill>
                <a:latin typeface="Arial" panose="020B0604020202020204" pitchFamily="34" charset="0"/>
                <a:ea typeface="ＭＳ Ｐゴシック" panose="020B0600070205080204" pitchFamily="34" charset="-128"/>
              </a:defRPr>
            </a:lvl5pPr>
            <a:lvl6pPr marL="2284413" indent="1588" defTabSz="509588"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741613" indent="1588" defTabSz="509588"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198813" indent="1588" defTabSz="509588"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656013" indent="1588" defTabSz="509588"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fontAlgn="base">
              <a:lnSpc>
                <a:spcPct val="111000"/>
              </a:lnSpc>
              <a:spcBef>
                <a:spcPts val="50"/>
              </a:spcBef>
              <a:spcAft>
                <a:spcPct val="0"/>
              </a:spcAft>
            </a:pPr>
            <a:r>
              <a:rPr lang="en-US" altLang="en-US" sz="1600" b="1" dirty="0">
                <a:solidFill>
                  <a:schemeClr val="bg1"/>
                </a:solidFill>
                <a:latin typeface="Futura Bk BT" pitchFamily="34" charset="0"/>
              </a:rPr>
              <a:t>Small Scale</a:t>
            </a:r>
          </a:p>
          <a:p>
            <a:pPr algn="r" fontAlgn="base">
              <a:lnSpc>
                <a:spcPct val="111000"/>
              </a:lnSpc>
              <a:spcBef>
                <a:spcPts val="50"/>
              </a:spcBef>
              <a:spcAft>
                <a:spcPct val="0"/>
              </a:spcAft>
            </a:pPr>
            <a:r>
              <a:rPr lang="en-US" altLang="en-US" sz="1600" b="1" dirty="0">
                <a:solidFill>
                  <a:schemeClr val="bg1"/>
                </a:solidFill>
                <a:latin typeface="Futura Bk BT" pitchFamily="34" charset="0"/>
              </a:rPr>
              <a:t>Collaborative Teaching  Collaborative Learning Interdisciplinary Content  Project Based Learning</a:t>
            </a:r>
          </a:p>
          <a:p>
            <a:pPr algn="r" fontAlgn="base">
              <a:lnSpc>
                <a:spcPct val="111000"/>
              </a:lnSpc>
              <a:spcBef>
                <a:spcPct val="0"/>
              </a:spcBef>
              <a:spcAft>
                <a:spcPct val="0"/>
              </a:spcAft>
            </a:pPr>
            <a:r>
              <a:rPr lang="en-US" altLang="en-US" sz="1600" b="1" dirty="0">
                <a:solidFill>
                  <a:schemeClr val="bg1"/>
                </a:solidFill>
                <a:latin typeface="Futura Bk BT" pitchFamily="34" charset="0"/>
              </a:rPr>
              <a:t>Visible Learning  Flexible Learning  Outdoor Learning  Community Engagement</a:t>
            </a:r>
          </a:p>
        </p:txBody>
      </p:sp>
      <p:sp>
        <p:nvSpPr>
          <p:cNvPr id="10" name="object 103">
            <a:extLst>
              <a:ext uri="{FF2B5EF4-FFF2-40B4-BE49-F238E27FC236}">
                <a16:creationId xmlns:a16="http://schemas.microsoft.com/office/drawing/2014/main" id="{5324E826-7867-4759-A73E-62460DB4C4A8}"/>
              </a:ext>
            </a:extLst>
          </p:cNvPr>
          <p:cNvSpPr txBox="1"/>
          <p:nvPr/>
        </p:nvSpPr>
        <p:spPr>
          <a:xfrm>
            <a:off x="5727269" y="1917417"/>
            <a:ext cx="2279650" cy="332119"/>
          </a:xfrm>
          <a:prstGeom prst="rect">
            <a:avLst/>
          </a:prstGeom>
        </p:spPr>
        <p:txBody>
          <a:bodyPr lIns="0" tIns="24107" rIns="0" bIns="0">
            <a:spAutoFit/>
          </a:bodyPr>
          <a:lstStyle/>
          <a:p>
            <a:pPr marL="7090" defTabSz="510492">
              <a:spcBef>
                <a:spcPts val="190"/>
              </a:spcBef>
              <a:defRPr/>
            </a:pPr>
            <a:r>
              <a:rPr sz="2000" b="1" u="sng" spc="-3" dirty="0">
                <a:solidFill>
                  <a:schemeClr val="accent5"/>
                </a:solidFill>
                <a:latin typeface="Futura Bk BT"/>
                <a:ea typeface="ＭＳ Ｐゴシック" panose="020B0600070205080204" pitchFamily="34" charset="-128"/>
                <a:cs typeface="Futura Bk BT"/>
              </a:rPr>
              <a:t>Space</a:t>
            </a:r>
            <a:r>
              <a:rPr sz="2000" b="1" u="sng" spc="-39" dirty="0">
                <a:solidFill>
                  <a:schemeClr val="accent5"/>
                </a:solidFill>
                <a:latin typeface="Futura Bk BT"/>
                <a:ea typeface="ＭＳ Ｐゴシック" panose="020B0600070205080204" pitchFamily="34" charset="-128"/>
                <a:cs typeface="Futura Bk BT"/>
              </a:rPr>
              <a:t> </a:t>
            </a:r>
            <a:r>
              <a:rPr lang="en-US" sz="2000" b="1" u="sng" spc="-39" dirty="0">
                <a:solidFill>
                  <a:schemeClr val="accent5"/>
                </a:solidFill>
                <a:latin typeface="Futura Bk BT"/>
                <a:ea typeface="ＭＳ Ｐゴシック" panose="020B0600070205080204" pitchFamily="34" charset="-128"/>
                <a:cs typeface="Futura Bk BT"/>
              </a:rPr>
              <a:t> </a:t>
            </a:r>
            <a:r>
              <a:rPr sz="2000" b="1" u="sng" dirty="0">
                <a:solidFill>
                  <a:schemeClr val="accent5"/>
                </a:solidFill>
                <a:latin typeface="Futura Bk BT"/>
                <a:ea typeface="ＭＳ Ｐゴシック" panose="020B0600070205080204" pitchFamily="34" charset="-128"/>
                <a:cs typeface="Futura Bk BT"/>
              </a:rPr>
              <a:t>Initiatives</a:t>
            </a:r>
          </a:p>
        </p:txBody>
      </p:sp>
      <p:sp>
        <p:nvSpPr>
          <p:cNvPr id="11" name="object 104">
            <a:extLst>
              <a:ext uri="{FF2B5EF4-FFF2-40B4-BE49-F238E27FC236}">
                <a16:creationId xmlns:a16="http://schemas.microsoft.com/office/drawing/2014/main" id="{BFCB156F-61CA-4AC1-9B99-3598FC088DDD}"/>
              </a:ext>
            </a:extLst>
          </p:cNvPr>
          <p:cNvSpPr txBox="1"/>
          <p:nvPr/>
        </p:nvSpPr>
        <p:spPr>
          <a:xfrm>
            <a:off x="5562600" y="2406163"/>
            <a:ext cx="3257550" cy="3250346"/>
          </a:xfrm>
          <a:prstGeom prst="rect">
            <a:avLst/>
          </a:prstGeom>
        </p:spPr>
        <p:txBody>
          <a:bodyPr lIns="0" tIns="92171" rIns="0" bIns="0">
            <a:spAutoFit/>
          </a:bodyPr>
          <a:lstStyle>
            <a:lvl1pPr marL="90488" defTabSz="509588">
              <a:tabLst>
                <a:tab pos="215900" algn="l"/>
              </a:tabLst>
              <a:defRPr>
                <a:solidFill>
                  <a:schemeClr val="tx1"/>
                </a:solidFill>
                <a:latin typeface="Arial" panose="020B0604020202020204" pitchFamily="34" charset="0"/>
                <a:ea typeface="ＭＳ Ｐゴシック" panose="020B0600070205080204" pitchFamily="34" charset="-128"/>
              </a:defRPr>
            </a:lvl1pPr>
            <a:lvl2pPr defTabSz="509588">
              <a:tabLst>
                <a:tab pos="215900" algn="l"/>
              </a:tabLst>
              <a:defRPr>
                <a:solidFill>
                  <a:schemeClr val="tx1"/>
                </a:solidFill>
                <a:latin typeface="Arial" panose="020B0604020202020204" pitchFamily="34" charset="0"/>
                <a:ea typeface="ＭＳ Ｐゴシック" panose="020B0600070205080204" pitchFamily="34" charset="-128"/>
              </a:defRPr>
            </a:lvl2pPr>
            <a:lvl3pPr defTabSz="509588">
              <a:tabLst>
                <a:tab pos="215900" algn="l"/>
              </a:tabLst>
              <a:defRPr>
                <a:solidFill>
                  <a:schemeClr val="tx1"/>
                </a:solidFill>
                <a:latin typeface="Arial" panose="020B0604020202020204" pitchFamily="34" charset="0"/>
                <a:ea typeface="ＭＳ Ｐゴシック" panose="020B0600070205080204" pitchFamily="34" charset="-128"/>
              </a:defRPr>
            </a:lvl3pPr>
            <a:lvl4pPr defTabSz="509588">
              <a:tabLst>
                <a:tab pos="215900" algn="l"/>
              </a:tabLst>
              <a:defRPr>
                <a:solidFill>
                  <a:schemeClr val="tx1"/>
                </a:solidFill>
                <a:latin typeface="Arial" panose="020B0604020202020204" pitchFamily="34" charset="0"/>
                <a:ea typeface="ＭＳ Ｐゴシック" panose="020B0600070205080204" pitchFamily="34" charset="-128"/>
              </a:defRPr>
            </a:lvl4pPr>
            <a:lvl5pPr defTabSz="509588">
              <a:tabLst>
                <a:tab pos="215900" algn="l"/>
              </a:tabLst>
              <a:defRPr>
                <a:solidFill>
                  <a:schemeClr val="tx1"/>
                </a:solidFill>
                <a:latin typeface="Arial" panose="020B0604020202020204" pitchFamily="34" charset="0"/>
                <a:ea typeface="ＭＳ Ｐゴシック" panose="020B0600070205080204" pitchFamily="34" charset="-128"/>
              </a:defRPr>
            </a:lvl5pPr>
            <a:lvl6pPr marL="2284413" indent="1588" defTabSz="509588" eaLnBrk="0" fontAlgn="base" hangingPunct="0">
              <a:spcBef>
                <a:spcPct val="0"/>
              </a:spcBef>
              <a:spcAft>
                <a:spcPct val="0"/>
              </a:spcAft>
              <a:tabLst>
                <a:tab pos="215900" algn="l"/>
              </a:tabLst>
              <a:defRPr>
                <a:solidFill>
                  <a:schemeClr val="tx1"/>
                </a:solidFill>
                <a:latin typeface="Arial" panose="020B0604020202020204" pitchFamily="34" charset="0"/>
                <a:ea typeface="ＭＳ Ｐゴシック" panose="020B0600070205080204" pitchFamily="34" charset="-128"/>
              </a:defRPr>
            </a:lvl6pPr>
            <a:lvl7pPr marL="2741613" indent="1588" defTabSz="509588" eaLnBrk="0" fontAlgn="base" hangingPunct="0">
              <a:spcBef>
                <a:spcPct val="0"/>
              </a:spcBef>
              <a:spcAft>
                <a:spcPct val="0"/>
              </a:spcAft>
              <a:tabLst>
                <a:tab pos="215900" algn="l"/>
              </a:tabLst>
              <a:defRPr>
                <a:solidFill>
                  <a:schemeClr val="tx1"/>
                </a:solidFill>
                <a:latin typeface="Arial" panose="020B0604020202020204" pitchFamily="34" charset="0"/>
                <a:ea typeface="ＭＳ Ｐゴシック" panose="020B0600070205080204" pitchFamily="34" charset="-128"/>
              </a:defRPr>
            </a:lvl7pPr>
            <a:lvl8pPr marL="3198813" indent="1588" defTabSz="509588" eaLnBrk="0" fontAlgn="base" hangingPunct="0">
              <a:spcBef>
                <a:spcPct val="0"/>
              </a:spcBef>
              <a:spcAft>
                <a:spcPct val="0"/>
              </a:spcAft>
              <a:tabLst>
                <a:tab pos="215900" algn="l"/>
              </a:tabLst>
              <a:defRPr>
                <a:solidFill>
                  <a:schemeClr val="tx1"/>
                </a:solidFill>
                <a:latin typeface="Arial" panose="020B0604020202020204" pitchFamily="34" charset="0"/>
                <a:ea typeface="ＭＳ Ｐゴシック" panose="020B0600070205080204" pitchFamily="34" charset="-128"/>
              </a:defRPr>
            </a:lvl8pPr>
            <a:lvl9pPr marL="3656013" indent="1588" defTabSz="509588" eaLnBrk="0" fontAlgn="base" hangingPunct="0">
              <a:spcBef>
                <a:spcPct val="0"/>
              </a:spcBef>
              <a:spcAft>
                <a:spcPct val="0"/>
              </a:spcAft>
              <a:tabLst>
                <a:tab pos="215900" algn="l"/>
              </a:tabLst>
              <a:defRPr>
                <a:solidFill>
                  <a:schemeClr val="tx1"/>
                </a:solidFill>
                <a:latin typeface="Arial" panose="020B0604020202020204" pitchFamily="34" charset="0"/>
                <a:ea typeface="ＭＳ Ｐゴシック" panose="020B0600070205080204" pitchFamily="34" charset="-128"/>
              </a:defRPr>
            </a:lvl9pPr>
          </a:lstStyle>
          <a:p>
            <a:pPr fontAlgn="base">
              <a:lnSpc>
                <a:spcPct val="150000"/>
              </a:lnSpc>
              <a:spcBef>
                <a:spcPct val="0"/>
              </a:spcBef>
              <a:spcAft>
                <a:spcPct val="0"/>
              </a:spcAft>
              <a:buClr>
                <a:srgbClr val="939598"/>
              </a:buClr>
              <a:buSzPct val="125000"/>
            </a:pPr>
            <a:r>
              <a:rPr lang="en-US" altLang="en-US" sz="1600" b="1" dirty="0">
                <a:solidFill>
                  <a:schemeClr val="accent5"/>
                </a:solidFill>
                <a:latin typeface="Futura Bk BT" pitchFamily="34" charset="0"/>
              </a:rPr>
              <a:t>Ubiquitous Learning</a:t>
            </a:r>
          </a:p>
          <a:p>
            <a:pPr fontAlgn="base">
              <a:lnSpc>
                <a:spcPct val="150000"/>
              </a:lnSpc>
              <a:spcBef>
                <a:spcPct val="0"/>
              </a:spcBef>
              <a:spcAft>
                <a:spcPct val="0"/>
              </a:spcAft>
              <a:buClr>
                <a:srgbClr val="939598"/>
              </a:buClr>
              <a:buSzPct val="125000"/>
            </a:pPr>
            <a:r>
              <a:rPr lang="en-US" altLang="en-US" sz="1600" b="1" dirty="0">
                <a:solidFill>
                  <a:schemeClr val="accent5"/>
                </a:solidFill>
                <a:latin typeface="Futura Bk BT" pitchFamily="34" charset="0"/>
              </a:rPr>
              <a:t>Agile, Varied Scale Classroom</a:t>
            </a:r>
          </a:p>
          <a:p>
            <a:pPr fontAlgn="base">
              <a:lnSpc>
                <a:spcPct val="150000"/>
              </a:lnSpc>
              <a:spcBef>
                <a:spcPct val="0"/>
              </a:spcBef>
              <a:spcAft>
                <a:spcPct val="0"/>
              </a:spcAft>
              <a:buClr>
                <a:srgbClr val="939598"/>
              </a:buClr>
              <a:buSzPct val="125000"/>
            </a:pPr>
            <a:r>
              <a:rPr lang="en-US" altLang="en-US" sz="1600" b="1" dirty="0">
                <a:solidFill>
                  <a:schemeClr val="accent5"/>
                </a:solidFill>
                <a:latin typeface="Futura Bk BT" pitchFamily="34" charset="0"/>
              </a:rPr>
              <a:t>Specialized Learning Spaces</a:t>
            </a:r>
          </a:p>
          <a:p>
            <a:pPr fontAlgn="base">
              <a:lnSpc>
                <a:spcPct val="150000"/>
              </a:lnSpc>
              <a:spcBef>
                <a:spcPct val="0"/>
              </a:spcBef>
              <a:spcAft>
                <a:spcPct val="0"/>
              </a:spcAft>
              <a:buClr>
                <a:srgbClr val="939598"/>
              </a:buClr>
              <a:buSzPct val="125000"/>
            </a:pPr>
            <a:r>
              <a:rPr lang="en-US" altLang="en-US" sz="1600" b="1" dirty="0">
                <a:solidFill>
                  <a:schemeClr val="accent5"/>
                </a:solidFill>
                <a:latin typeface="Futura Bk BT" pitchFamily="34" charset="0"/>
              </a:rPr>
              <a:t>Team Teaching</a:t>
            </a:r>
          </a:p>
          <a:p>
            <a:pPr fontAlgn="base">
              <a:spcBef>
                <a:spcPts val="675"/>
              </a:spcBef>
              <a:spcAft>
                <a:spcPct val="0"/>
              </a:spcAft>
              <a:buClr>
                <a:srgbClr val="939598"/>
              </a:buClr>
              <a:buSzPct val="125000"/>
            </a:pPr>
            <a:r>
              <a:rPr lang="en-US" altLang="en-US" sz="1600" b="1" dirty="0">
                <a:solidFill>
                  <a:schemeClr val="accent5"/>
                </a:solidFill>
                <a:latin typeface="Futura Bk BT" pitchFamily="34" charset="0"/>
              </a:rPr>
              <a:t>STEAM Exploratory</a:t>
            </a:r>
          </a:p>
          <a:p>
            <a:pPr fontAlgn="base">
              <a:spcBef>
                <a:spcPts val="675"/>
              </a:spcBef>
              <a:spcAft>
                <a:spcPct val="0"/>
              </a:spcAft>
              <a:buClr>
                <a:srgbClr val="939598"/>
              </a:buClr>
              <a:buSzPct val="125000"/>
            </a:pPr>
            <a:r>
              <a:rPr lang="en-US" altLang="en-US" sz="1600" b="1" dirty="0">
                <a:solidFill>
                  <a:schemeClr val="accent5"/>
                </a:solidFill>
                <a:latin typeface="Futura Bk BT" pitchFamily="34" charset="0"/>
              </a:rPr>
              <a:t>Maker Space</a:t>
            </a:r>
          </a:p>
          <a:p>
            <a:pPr fontAlgn="base">
              <a:spcBef>
                <a:spcPts val="675"/>
              </a:spcBef>
              <a:spcAft>
                <a:spcPct val="0"/>
              </a:spcAft>
              <a:buClr>
                <a:srgbClr val="939598"/>
              </a:buClr>
              <a:buSzPct val="125000"/>
            </a:pPr>
            <a:r>
              <a:rPr lang="en-US" altLang="en-US" sz="1600" b="1" dirty="0">
                <a:solidFill>
                  <a:schemeClr val="accent5"/>
                </a:solidFill>
                <a:latin typeface="Futura Bk BT" pitchFamily="34" charset="0"/>
              </a:rPr>
              <a:t>Visible Teacher Office</a:t>
            </a:r>
          </a:p>
          <a:p>
            <a:pPr fontAlgn="base">
              <a:spcBef>
                <a:spcPts val="675"/>
              </a:spcBef>
              <a:spcAft>
                <a:spcPct val="0"/>
              </a:spcAft>
              <a:buClr>
                <a:srgbClr val="939598"/>
              </a:buClr>
              <a:buSzPct val="125000"/>
            </a:pPr>
            <a:r>
              <a:rPr lang="en-US" altLang="en-US" sz="1600" b="1" dirty="0">
                <a:solidFill>
                  <a:schemeClr val="accent5"/>
                </a:solidFill>
                <a:latin typeface="Futura Bk BT" pitchFamily="34" charset="0"/>
              </a:rPr>
              <a:t>Small Group Collaboration  Spaces</a:t>
            </a:r>
          </a:p>
          <a:p>
            <a:pPr fontAlgn="base">
              <a:spcBef>
                <a:spcPts val="675"/>
              </a:spcBef>
              <a:spcAft>
                <a:spcPct val="0"/>
              </a:spcAft>
              <a:buClr>
                <a:srgbClr val="939598"/>
              </a:buClr>
              <a:buSzPct val="125000"/>
            </a:pPr>
            <a:r>
              <a:rPr lang="en-US" altLang="en-US" sz="1600" b="1" dirty="0">
                <a:solidFill>
                  <a:schemeClr val="accent5"/>
                </a:solidFill>
                <a:latin typeface="Futura Bk BT" pitchFamily="34" charset="0"/>
              </a:rPr>
              <a:t>Community Collaboration Spaces</a:t>
            </a:r>
          </a:p>
        </p:txBody>
      </p:sp>
      <p:sp>
        <p:nvSpPr>
          <p:cNvPr id="12" name="object 105">
            <a:extLst>
              <a:ext uri="{FF2B5EF4-FFF2-40B4-BE49-F238E27FC236}">
                <a16:creationId xmlns:a16="http://schemas.microsoft.com/office/drawing/2014/main" id="{3BC7631F-E938-45E6-87A2-3833570F1197}"/>
              </a:ext>
            </a:extLst>
          </p:cNvPr>
          <p:cNvSpPr/>
          <p:nvPr/>
        </p:nvSpPr>
        <p:spPr>
          <a:xfrm>
            <a:off x="414202" y="2539317"/>
            <a:ext cx="1516903" cy="1804084"/>
          </a:xfrm>
          <a:prstGeom prst="rect">
            <a:avLst/>
          </a:prstGeom>
          <a:blipFill>
            <a:blip r:embed="rId3" cstate="print"/>
            <a:stretch>
              <a:fillRect/>
            </a:stretch>
          </a:blipFill>
        </p:spPr>
        <p:txBody>
          <a:bodyPr lIns="0" tIns="0" rIns="0" bIns="0"/>
          <a:lstStyle/>
          <a:p>
            <a:pPr defTabSz="510492">
              <a:defRPr/>
            </a:pPr>
            <a:endParaRPr sz="975">
              <a:solidFill>
                <a:prstClr val="black"/>
              </a:solidFill>
              <a:latin typeface="Calibri"/>
              <a:ea typeface="ＭＳ Ｐゴシック" panose="020B0600070205080204" pitchFamily="34" charset="-128"/>
            </a:endParaRPr>
          </a:p>
        </p:txBody>
      </p:sp>
      <p:sp>
        <p:nvSpPr>
          <p:cNvPr id="14" name="object 106">
            <a:extLst>
              <a:ext uri="{FF2B5EF4-FFF2-40B4-BE49-F238E27FC236}">
                <a16:creationId xmlns:a16="http://schemas.microsoft.com/office/drawing/2014/main" id="{E6313E7E-9D35-428E-8772-3AED75D39CDE}"/>
              </a:ext>
            </a:extLst>
          </p:cNvPr>
          <p:cNvSpPr/>
          <p:nvPr/>
        </p:nvSpPr>
        <p:spPr>
          <a:xfrm>
            <a:off x="5124451" y="3814773"/>
            <a:ext cx="342900" cy="685800"/>
          </a:xfrm>
          <a:custGeom>
            <a:avLst/>
            <a:gdLst/>
            <a:ahLst/>
            <a:cxnLst/>
            <a:rect l="l" t="t" r="r" b="b"/>
            <a:pathLst>
              <a:path w="838200" h="1366520">
                <a:moveTo>
                  <a:pt x="0" y="0"/>
                </a:moveTo>
                <a:lnTo>
                  <a:pt x="0" y="1365935"/>
                </a:lnTo>
                <a:lnTo>
                  <a:pt x="837869" y="682967"/>
                </a:lnTo>
                <a:lnTo>
                  <a:pt x="0" y="0"/>
                </a:lnTo>
                <a:close/>
              </a:path>
            </a:pathLst>
          </a:custGeom>
          <a:solidFill>
            <a:srgbClr val="D2232A"/>
          </a:solidFill>
        </p:spPr>
        <p:txBody>
          <a:bodyPr lIns="0" tIns="0" rIns="0" bIns="0"/>
          <a:lstStyle/>
          <a:p>
            <a:pPr defTabSz="510492">
              <a:defRPr/>
            </a:pPr>
            <a:endParaRPr sz="975">
              <a:solidFill>
                <a:schemeClr val="accent5"/>
              </a:solidFill>
              <a:latin typeface="Calibri"/>
              <a:ea typeface="ＭＳ Ｐゴシック" panose="020B0600070205080204" pitchFamily="34" charset="-128"/>
            </a:endParaRPr>
          </a:p>
        </p:txBody>
      </p:sp>
      <p:sp>
        <p:nvSpPr>
          <p:cNvPr id="15" name="object 106">
            <a:extLst>
              <a:ext uri="{FF2B5EF4-FFF2-40B4-BE49-F238E27FC236}">
                <a16:creationId xmlns:a16="http://schemas.microsoft.com/office/drawing/2014/main" id="{4E0281D6-2E5F-4E2E-B873-DC2B45E3452A}"/>
              </a:ext>
            </a:extLst>
          </p:cNvPr>
          <p:cNvSpPr/>
          <p:nvPr/>
        </p:nvSpPr>
        <p:spPr>
          <a:xfrm>
            <a:off x="5144017" y="1936962"/>
            <a:ext cx="333375" cy="328612"/>
          </a:xfrm>
          <a:custGeom>
            <a:avLst/>
            <a:gdLst/>
            <a:ahLst/>
            <a:cxnLst/>
            <a:rect l="l" t="t" r="r" b="b"/>
            <a:pathLst>
              <a:path w="838200" h="1366520">
                <a:moveTo>
                  <a:pt x="0" y="0"/>
                </a:moveTo>
                <a:lnTo>
                  <a:pt x="0" y="1365935"/>
                </a:lnTo>
                <a:lnTo>
                  <a:pt x="837869" y="682967"/>
                </a:lnTo>
                <a:lnTo>
                  <a:pt x="0" y="0"/>
                </a:lnTo>
                <a:close/>
              </a:path>
            </a:pathLst>
          </a:custGeom>
          <a:solidFill>
            <a:srgbClr val="D2232A"/>
          </a:solidFill>
        </p:spPr>
        <p:txBody>
          <a:bodyPr lIns="0" tIns="0" rIns="0" bIns="0"/>
          <a:lstStyle/>
          <a:p>
            <a:pPr defTabSz="510492">
              <a:defRPr/>
            </a:pPr>
            <a:endParaRPr sz="975" dirty="0">
              <a:solidFill>
                <a:schemeClr val="accent5"/>
              </a:solidFill>
              <a:latin typeface="Calibri"/>
              <a:ea typeface="ＭＳ Ｐゴシック" panose="020B0600070205080204" pitchFamily="34" charset="-128"/>
            </a:endParaRPr>
          </a:p>
        </p:txBody>
      </p:sp>
      <p:sp>
        <p:nvSpPr>
          <p:cNvPr id="16" name="TextBox 15">
            <a:extLst>
              <a:ext uri="{FF2B5EF4-FFF2-40B4-BE49-F238E27FC236}">
                <a16:creationId xmlns:a16="http://schemas.microsoft.com/office/drawing/2014/main" id="{43C236D9-11D2-4425-B898-DB2113381663}"/>
              </a:ext>
            </a:extLst>
          </p:cNvPr>
          <p:cNvSpPr txBox="1"/>
          <p:nvPr/>
        </p:nvSpPr>
        <p:spPr>
          <a:xfrm>
            <a:off x="304800" y="974590"/>
            <a:ext cx="8357452" cy="400110"/>
          </a:xfrm>
          <a:prstGeom prst="rect">
            <a:avLst/>
          </a:prstGeom>
          <a:noFill/>
        </p:spPr>
        <p:txBody>
          <a:bodyPr wrap="square">
            <a:spAutoFit/>
          </a:bodyPr>
          <a:lstStyle/>
          <a:p>
            <a:pPr defTabSz="685800" fontAlgn="base">
              <a:spcBef>
                <a:spcPct val="0"/>
              </a:spcBef>
              <a:spcAft>
                <a:spcPct val="0"/>
              </a:spcAft>
              <a:defRPr/>
            </a:pPr>
            <a:r>
              <a:rPr lang="en-US" sz="2000" i="1" dirty="0">
                <a:solidFill>
                  <a:schemeClr val="bg1"/>
                </a:solidFill>
                <a:latin typeface="Arial" charset="0"/>
                <a:ea typeface="ＭＳ Ｐゴシック" panose="020B0600070205080204" pitchFamily="34" charset="-128"/>
              </a:rPr>
              <a:t>Fuller Middle School 21st Century Teaching and Learning</a:t>
            </a:r>
          </a:p>
        </p:txBody>
      </p:sp>
      <p:sp>
        <p:nvSpPr>
          <p:cNvPr id="17" name="TextBox 16">
            <a:extLst>
              <a:ext uri="{FF2B5EF4-FFF2-40B4-BE49-F238E27FC236}">
                <a16:creationId xmlns:a16="http://schemas.microsoft.com/office/drawing/2014/main" id="{5B2C9AE7-040A-4914-ACA3-AB3E39E7D52C}"/>
              </a:ext>
            </a:extLst>
          </p:cNvPr>
          <p:cNvSpPr txBox="1"/>
          <p:nvPr/>
        </p:nvSpPr>
        <p:spPr>
          <a:xfrm>
            <a:off x="327298" y="1195316"/>
            <a:ext cx="7572954" cy="646331"/>
          </a:xfrm>
          <a:prstGeom prst="rect">
            <a:avLst/>
          </a:prstGeom>
          <a:noFill/>
        </p:spPr>
        <p:txBody>
          <a:bodyPr wrap="square">
            <a:spAutoFit/>
          </a:bodyPr>
          <a:lstStyle/>
          <a:p>
            <a:pPr defTabSz="685800">
              <a:defRPr/>
            </a:pPr>
            <a:endParaRPr lang="en-US" dirty="0">
              <a:solidFill>
                <a:srgbClr val="FFFFFF"/>
              </a:solidFill>
              <a:latin typeface="Arial" charset="0"/>
            </a:endParaRPr>
          </a:p>
          <a:p>
            <a:pPr defTabSz="685800">
              <a:defRPr/>
            </a:pPr>
            <a:r>
              <a:rPr lang="en-US" dirty="0">
                <a:solidFill>
                  <a:schemeClr val="accent6">
                    <a:lumMod val="75000"/>
                  </a:schemeClr>
                </a:solidFill>
                <a:latin typeface="Arial" charset="0"/>
              </a:rPr>
              <a:t>Student Driven, Web Complimentary, Collaboration-Based</a:t>
            </a:r>
          </a:p>
        </p:txBody>
      </p:sp>
      <p:pic>
        <p:nvPicPr>
          <p:cNvPr id="19" name="Picture 18">
            <a:extLst>
              <a:ext uri="{FF2B5EF4-FFF2-40B4-BE49-F238E27FC236}">
                <a16:creationId xmlns:a16="http://schemas.microsoft.com/office/drawing/2014/main" id="{EEE691BC-5613-4BE2-B01D-86FE76DDAB8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8600" y="6400800"/>
            <a:ext cx="2582282" cy="272797"/>
          </a:xfrm>
          <a:prstGeom prst="rect">
            <a:avLst/>
          </a:prstGeom>
        </p:spPr>
      </p:pic>
      <p:sp>
        <p:nvSpPr>
          <p:cNvPr id="18" name="object 460">
            <a:extLst>
              <a:ext uri="{FF2B5EF4-FFF2-40B4-BE49-F238E27FC236}">
                <a16:creationId xmlns:a16="http://schemas.microsoft.com/office/drawing/2014/main" id="{52251AAA-272C-45BD-806B-B14D339C6536}"/>
              </a:ext>
            </a:extLst>
          </p:cNvPr>
          <p:cNvSpPr txBox="1">
            <a:spLocks/>
          </p:cNvSpPr>
          <p:nvPr/>
        </p:nvSpPr>
        <p:spPr>
          <a:xfrm>
            <a:off x="176995" y="76200"/>
            <a:ext cx="7315200" cy="738664"/>
          </a:xfrm>
          <a:prstGeom prst="rect">
            <a:avLst/>
          </a:prstGeom>
          <a:noFill/>
        </p:spPr>
        <p:txBody>
          <a:bodyPr vert="horz" wrap="square" lIns="0" tIns="0" rIns="0" bIns="0" rtlCol="0">
            <a:spAutoFit/>
          </a:bodyPr>
          <a:lstStyle>
            <a:defPPr>
              <a:defRPr lang="en-US"/>
            </a:defPPr>
            <a:lvl1pPr marL="0" algn="l" defTabSz="914400" rtl="0" eaLnBrk="1" latinLnBrk="0" hangingPunct="1">
              <a:defRPr sz="1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schemeClr val="bg1"/>
                </a:solidFill>
                <a:latin typeface="Futura Book"/>
              </a:rPr>
              <a:t>TRANSLATING THE EDUCATIONAL PROGRAM INTO SPACE PLANNING</a:t>
            </a:r>
            <a:endParaRPr lang="en-US" sz="2400" b="1" i="0" kern="1200" dirty="0">
              <a:solidFill>
                <a:schemeClr val="bg1"/>
              </a:solidFill>
              <a:effectLst/>
              <a:latin typeface="Futura Book"/>
            </a:endParaRPr>
          </a:p>
        </p:txBody>
      </p:sp>
      <p:sp>
        <p:nvSpPr>
          <p:cNvPr id="20" name="Rectangle 19">
            <a:extLst>
              <a:ext uri="{FF2B5EF4-FFF2-40B4-BE49-F238E27FC236}">
                <a16:creationId xmlns:a16="http://schemas.microsoft.com/office/drawing/2014/main" id="{B026B86C-4734-4AD4-8592-09B690F65821}"/>
              </a:ext>
            </a:extLst>
          </p:cNvPr>
          <p:cNvSpPr/>
          <p:nvPr/>
        </p:nvSpPr>
        <p:spPr>
          <a:xfrm>
            <a:off x="6324600" y="6248400"/>
            <a:ext cx="2590799" cy="738664"/>
          </a:xfrm>
          <a:prstGeom prst="rect">
            <a:avLst/>
          </a:prstGeom>
        </p:spPr>
        <p:txBody>
          <a:bodyPr wrap="square">
            <a:spAutoFit/>
          </a:bodyPr>
          <a:lstStyle/>
          <a:p>
            <a:r>
              <a:rPr lang="en-US" sz="1000" dirty="0">
                <a:solidFill>
                  <a:schemeClr val="tx1">
                    <a:lumMod val="50000"/>
                    <a:lumOff val="50000"/>
                  </a:schemeClr>
                </a:solidFill>
                <a:latin typeface="Myriad Pro"/>
                <a:cs typeface="Myriad Pro"/>
              </a:rPr>
              <a:t>PROJECT </a:t>
            </a:r>
            <a:r>
              <a:rPr lang="en-US" sz="1000" spc="-5" dirty="0">
                <a:solidFill>
                  <a:schemeClr val="tx1">
                    <a:lumMod val="50000"/>
                    <a:lumOff val="50000"/>
                  </a:schemeClr>
                </a:solidFill>
                <a:latin typeface="Myriad Pro"/>
                <a:cs typeface="Myriad Pro"/>
              </a:rPr>
              <a:t>MANAGEMENT  </a:t>
            </a:r>
            <a:r>
              <a:rPr lang="en-US" sz="1000" spc="150" dirty="0">
                <a:solidFill>
                  <a:schemeClr val="tx1">
                    <a:lumMod val="50000"/>
                    <a:lumOff val="50000"/>
                  </a:schemeClr>
                </a:solidFill>
                <a:latin typeface="Myriad Pro"/>
                <a:cs typeface="Myriad Pro"/>
              </a:rPr>
              <a:t> </a:t>
            </a:r>
            <a:r>
              <a:rPr lang="en-US" sz="2400" spc="150" dirty="0">
                <a:solidFill>
                  <a:srgbClr val="00B0F0"/>
                </a:solidFill>
                <a:latin typeface="Myriad Pro"/>
                <a:cs typeface="Myriad Pro"/>
              </a:rPr>
              <a:t>|</a:t>
            </a:r>
            <a:r>
              <a:rPr lang="en-US" sz="1000" spc="150" dirty="0">
                <a:solidFill>
                  <a:schemeClr val="tx1">
                    <a:lumMod val="50000"/>
                    <a:lumOff val="50000"/>
                  </a:schemeClr>
                </a:solidFill>
                <a:latin typeface="Myriad Pro"/>
                <a:cs typeface="Myriad Pro"/>
              </a:rPr>
              <a:t> </a:t>
            </a:r>
            <a:r>
              <a:rPr lang="en-US" sz="2400" spc="-10" dirty="0">
                <a:solidFill>
                  <a:srgbClr val="FFFFFF"/>
                </a:solidFill>
                <a:latin typeface="Myriad Pro"/>
                <a:cs typeface="Myriad Pro"/>
              </a:rPr>
              <a:t>SMMA</a:t>
            </a:r>
            <a:endParaRPr lang="en-US" sz="2400" dirty="0">
              <a:latin typeface="Myriad Pro"/>
              <a:cs typeface="Myriad Pro"/>
            </a:endParaRPr>
          </a:p>
          <a:p>
            <a:endParaRPr lang="en-US" dirty="0"/>
          </a:p>
        </p:txBody>
      </p:sp>
    </p:spTree>
    <p:extLst>
      <p:ext uri="{BB962C8B-B14F-4D97-AF65-F5344CB8AC3E}">
        <p14:creationId xmlns:p14="http://schemas.microsoft.com/office/powerpoint/2010/main" val="28921453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460">
            <a:extLst>
              <a:ext uri="{FF2B5EF4-FFF2-40B4-BE49-F238E27FC236}">
                <a16:creationId xmlns:a16="http://schemas.microsoft.com/office/drawing/2014/main" id="{028083B0-3694-4290-A97C-E177A6A82346}"/>
              </a:ext>
            </a:extLst>
          </p:cNvPr>
          <p:cNvSpPr txBox="1">
            <a:spLocks/>
          </p:cNvSpPr>
          <p:nvPr/>
        </p:nvSpPr>
        <p:spPr>
          <a:xfrm>
            <a:off x="176995" y="76200"/>
            <a:ext cx="7315200" cy="369332"/>
          </a:xfrm>
          <a:prstGeom prst="rect">
            <a:avLst/>
          </a:prstGeom>
          <a:noFill/>
        </p:spPr>
        <p:txBody>
          <a:bodyPr vert="horz" wrap="square" lIns="0" tIns="0" rIns="0" bIns="0" rtlCol="0">
            <a:spAutoFit/>
          </a:bodyPr>
          <a:lstStyle>
            <a:defPPr>
              <a:defRPr lang="en-US"/>
            </a:defPPr>
            <a:lvl1pPr marL="0" algn="l" defTabSz="914400" rtl="0" eaLnBrk="1" latinLnBrk="0" hangingPunct="1">
              <a:defRPr sz="1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schemeClr val="bg1"/>
                </a:solidFill>
                <a:latin typeface="Futura Book"/>
              </a:rPr>
              <a:t>Building Space and Adjacency Diagram</a:t>
            </a:r>
          </a:p>
        </p:txBody>
      </p:sp>
      <p:sp>
        <p:nvSpPr>
          <p:cNvPr id="6" name="Rectangle 5">
            <a:extLst>
              <a:ext uri="{FF2B5EF4-FFF2-40B4-BE49-F238E27FC236}">
                <a16:creationId xmlns:a16="http://schemas.microsoft.com/office/drawing/2014/main" id="{B7CE4546-35A4-4ABB-8D76-31D4D26A7CB4}"/>
              </a:ext>
            </a:extLst>
          </p:cNvPr>
          <p:cNvSpPr/>
          <p:nvPr/>
        </p:nvSpPr>
        <p:spPr>
          <a:xfrm>
            <a:off x="6324600" y="6248400"/>
            <a:ext cx="2590799" cy="738664"/>
          </a:xfrm>
          <a:prstGeom prst="rect">
            <a:avLst/>
          </a:prstGeom>
        </p:spPr>
        <p:txBody>
          <a:bodyPr wrap="square">
            <a:spAutoFit/>
          </a:bodyPr>
          <a:lstStyle/>
          <a:p>
            <a:r>
              <a:rPr lang="en-US" sz="1000" dirty="0">
                <a:solidFill>
                  <a:schemeClr val="tx1">
                    <a:lumMod val="50000"/>
                    <a:lumOff val="50000"/>
                  </a:schemeClr>
                </a:solidFill>
                <a:latin typeface="Myriad Pro"/>
                <a:cs typeface="Myriad Pro"/>
              </a:rPr>
              <a:t>PROJECT </a:t>
            </a:r>
            <a:r>
              <a:rPr lang="en-US" sz="1000" spc="-5" dirty="0">
                <a:solidFill>
                  <a:schemeClr val="tx1">
                    <a:lumMod val="50000"/>
                    <a:lumOff val="50000"/>
                  </a:schemeClr>
                </a:solidFill>
                <a:latin typeface="Myriad Pro"/>
                <a:cs typeface="Myriad Pro"/>
              </a:rPr>
              <a:t>MANAGEMENT  </a:t>
            </a:r>
            <a:r>
              <a:rPr lang="en-US" sz="1000" spc="150" dirty="0">
                <a:solidFill>
                  <a:schemeClr val="tx1">
                    <a:lumMod val="50000"/>
                    <a:lumOff val="50000"/>
                  </a:schemeClr>
                </a:solidFill>
                <a:latin typeface="Myriad Pro"/>
                <a:cs typeface="Myriad Pro"/>
              </a:rPr>
              <a:t> </a:t>
            </a:r>
            <a:r>
              <a:rPr lang="en-US" sz="2400" spc="150" dirty="0">
                <a:solidFill>
                  <a:srgbClr val="00B0F0"/>
                </a:solidFill>
                <a:latin typeface="Myriad Pro"/>
                <a:cs typeface="Myriad Pro"/>
              </a:rPr>
              <a:t>|</a:t>
            </a:r>
            <a:r>
              <a:rPr lang="en-US" sz="1000" spc="150" dirty="0">
                <a:solidFill>
                  <a:schemeClr val="tx1">
                    <a:lumMod val="50000"/>
                    <a:lumOff val="50000"/>
                  </a:schemeClr>
                </a:solidFill>
                <a:latin typeface="Myriad Pro"/>
                <a:cs typeface="Myriad Pro"/>
              </a:rPr>
              <a:t> </a:t>
            </a:r>
            <a:r>
              <a:rPr lang="en-US" sz="2400" spc="-10" dirty="0">
                <a:solidFill>
                  <a:srgbClr val="FFFFFF"/>
                </a:solidFill>
                <a:latin typeface="Myriad Pro"/>
                <a:cs typeface="Myriad Pro"/>
              </a:rPr>
              <a:t>SMMA</a:t>
            </a:r>
            <a:endParaRPr lang="en-US" sz="2400" dirty="0">
              <a:latin typeface="Myriad Pro"/>
              <a:cs typeface="Myriad Pro"/>
            </a:endParaRPr>
          </a:p>
          <a:p>
            <a:endParaRPr lang="en-US" dirty="0"/>
          </a:p>
        </p:txBody>
      </p:sp>
      <p:pic>
        <p:nvPicPr>
          <p:cNvPr id="7" name="Picture 6">
            <a:extLst>
              <a:ext uri="{FF2B5EF4-FFF2-40B4-BE49-F238E27FC236}">
                <a16:creationId xmlns:a16="http://schemas.microsoft.com/office/drawing/2014/main" id="{AF29F1BC-DC92-486F-B2E6-A47D3E872E2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6400800"/>
            <a:ext cx="2582282" cy="272797"/>
          </a:xfrm>
          <a:prstGeom prst="rect">
            <a:avLst/>
          </a:prstGeom>
        </p:spPr>
      </p:pic>
      <p:pic>
        <p:nvPicPr>
          <p:cNvPr id="8" name="Picture 1">
            <a:extLst>
              <a:ext uri="{FF2B5EF4-FFF2-40B4-BE49-F238E27FC236}">
                <a16:creationId xmlns:a16="http://schemas.microsoft.com/office/drawing/2014/main" id="{08B5A430-F567-40D7-8B45-2AA5C0106FA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387675" y="677561"/>
            <a:ext cx="8368650" cy="5415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3156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460">
            <a:extLst>
              <a:ext uri="{FF2B5EF4-FFF2-40B4-BE49-F238E27FC236}">
                <a16:creationId xmlns:a16="http://schemas.microsoft.com/office/drawing/2014/main" id="{028083B0-3694-4290-A97C-E177A6A82346}"/>
              </a:ext>
            </a:extLst>
          </p:cNvPr>
          <p:cNvSpPr txBox="1">
            <a:spLocks/>
          </p:cNvSpPr>
          <p:nvPr/>
        </p:nvSpPr>
        <p:spPr>
          <a:xfrm>
            <a:off x="176995" y="76200"/>
            <a:ext cx="8738404" cy="369332"/>
          </a:xfrm>
          <a:prstGeom prst="rect">
            <a:avLst/>
          </a:prstGeom>
          <a:noFill/>
        </p:spPr>
        <p:txBody>
          <a:bodyPr vert="horz" wrap="square" lIns="0" tIns="0" rIns="0" bIns="0" rtlCol="0">
            <a:spAutoFit/>
          </a:bodyPr>
          <a:lstStyle>
            <a:defPPr>
              <a:defRPr lang="en-US"/>
            </a:defPPr>
            <a:lvl1pPr marL="0" algn="l" defTabSz="914400" rtl="0" eaLnBrk="1" latinLnBrk="0" hangingPunct="1">
              <a:defRPr sz="1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schemeClr val="bg1"/>
                </a:solidFill>
                <a:latin typeface="Futura Book"/>
              </a:rPr>
              <a:t>Spaces to Support Framingham Demographics and STEAM </a:t>
            </a:r>
            <a:r>
              <a:rPr lang="en-US" sz="2400" b="1" i="0" kern="1200" dirty="0">
                <a:solidFill>
                  <a:schemeClr val="bg1"/>
                </a:solidFill>
                <a:effectLst/>
                <a:latin typeface="Futura Book"/>
              </a:rPr>
              <a:t> </a:t>
            </a:r>
          </a:p>
        </p:txBody>
      </p:sp>
      <p:sp>
        <p:nvSpPr>
          <p:cNvPr id="6" name="Rectangle 5">
            <a:extLst>
              <a:ext uri="{FF2B5EF4-FFF2-40B4-BE49-F238E27FC236}">
                <a16:creationId xmlns:a16="http://schemas.microsoft.com/office/drawing/2014/main" id="{B7CE4546-35A4-4ABB-8D76-31D4D26A7CB4}"/>
              </a:ext>
            </a:extLst>
          </p:cNvPr>
          <p:cNvSpPr/>
          <p:nvPr/>
        </p:nvSpPr>
        <p:spPr>
          <a:xfrm>
            <a:off x="6324600" y="6248400"/>
            <a:ext cx="2590799" cy="738664"/>
          </a:xfrm>
          <a:prstGeom prst="rect">
            <a:avLst/>
          </a:prstGeom>
        </p:spPr>
        <p:txBody>
          <a:bodyPr wrap="square">
            <a:spAutoFit/>
          </a:bodyPr>
          <a:lstStyle/>
          <a:p>
            <a:r>
              <a:rPr lang="en-US" sz="1000" dirty="0">
                <a:solidFill>
                  <a:schemeClr val="tx1">
                    <a:lumMod val="50000"/>
                    <a:lumOff val="50000"/>
                  </a:schemeClr>
                </a:solidFill>
                <a:latin typeface="Myriad Pro"/>
                <a:cs typeface="Myriad Pro"/>
              </a:rPr>
              <a:t>PROJECT </a:t>
            </a:r>
            <a:r>
              <a:rPr lang="en-US" sz="1000" spc="-5" dirty="0">
                <a:solidFill>
                  <a:schemeClr val="tx1">
                    <a:lumMod val="50000"/>
                    <a:lumOff val="50000"/>
                  </a:schemeClr>
                </a:solidFill>
                <a:latin typeface="Myriad Pro"/>
                <a:cs typeface="Myriad Pro"/>
              </a:rPr>
              <a:t>MANAGEMENT  </a:t>
            </a:r>
            <a:r>
              <a:rPr lang="en-US" sz="1000" spc="150" dirty="0">
                <a:solidFill>
                  <a:schemeClr val="tx1">
                    <a:lumMod val="50000"/>
                    <a:lumOff val="50000"/>
                  </a:schemeClr>
                </a:solidFill>
                <a:latin typeface="Myriad Pro"/>
                <a:cs typeface="Myriad Pro"/>
              </a:rPr>
              <a:t> </a:t>
            </a:r>
            <a:r>
              <a:rPr lang="en-US" sz="2400" spc="150" dirty="0">
                <a:solidFill>
                  <a:srgbClr val="00B0F0"/>
                </a:solidFill>
                <a:latin typeface="Myriad Pro"/>
                <a:cs typeface="Myriad Pro"/>
              </a:rPr>
              <a:t>|</a:t>
            </a:r>
            <a:r>
              <a:rPr lang="en-US" sz="1000" spc="150" dirty="0">
                <a:solidFill>
                  <a:schemeClr val="tx1">
                    <a:lumMod val="50000"/>
                    <a:lumOff val="50000"/>
                  </a:schemeClr>
                </a:solidFill>
                <a:latin typeface="Myriad Pro"/>
                <a:cs typeface="Myriad Pro"/>
              </a:rPr>
              <a:t> </a:t>
            </a:r>
            <a:r>
              <a:rPr lang="en-US" sz="2400" spc="-10" dirty="0">
                <a:solidFill>
                  <a:srgbClr val="FFFFFF"/>
                </a:solidFill>
                <a:latin typeface="Myriad Pro"/>
                <a:cs typeface="Myriad Pro"/>
              </a:rPr>
              <a:t>SMMA</a:t>
            </a:r>
            <a:endParaRPr lang="en-US" sz="2400" dirty="0">
              <a:latin typeface="Myriad Pro"/>
              <a:cs typeface="Myriad Pro"/>
            </a:endParaRPr>
          </a:p>
          <a:p>
            <a:endParaRPr lang="en-US" dirty="0"/>
          </a:p>
        </p:txBody>
      </p:sp>
      <p:pic>
        <p:nvPicPr>
          <p:cNvPr id="7" name="Picture 6">
            <a:extLst>
              <a:ext uri="{FF2B5EF4-FFF2-40B4-BE49-F238E27FC236}">
                <a16:creationId xmlns:a16="http://schemas.microsoft.com/office/drawing/2014/main" id="{AF29F1BC-DC92-486F-B2E6-A47D3E872E2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6400800"/>
            <a:ext cx="2582282" cy="272797"/>
          </a:xfrm>
          <a:prstGeom prst="rect">
            <a:avLst/>
          </a:prstGeom>
        </p:spPr>
      </p:pic>
      <p:pic>
        <p:nvPicPr>
          <p:cNvPr id="8" name="Picture 1">
            <a:extLst>
              <a:ext uri="{FF2B5EF4-FFF2-40B4-BE49-F238E27FC236}">
                <a16:creationId xmlns:a16="http://schemas.microsoft.com/office/drawing/2014/main" id="{08B5A430-F567-40D7-8B45-2AA5C0106FA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387675" y="677561"/>
            <a:ext cx="8368650" cy="5415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55265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A3160AE-D3DF-49F0-B355-827DAE08DA54}"/>
              </a:ext>
            </a:extLst>
          </p:cNvPr>
          <p:cNvSpPr txBox="1"/>
          <p:nvPr/>
        </p:nvSpPr>
        <p:spPr>
          <a:xfrm>
            <a:off x="304800" y="152400"/>
            <a:ext cx="8686800" cy="6724918"/>
          </a:xfrm>
          <a:prstGeom prst="rect">
            <a:avLst/>
          </a:prstGeom>
          <a:noFill/>
        </p:spPr>
        <p:txBody>
          <a:bodyPr wrap="square" rtlCol="0">
            <a:spAutoFit/>
          </a:bodyPr>
          <a:lstStyle/>
          <a:p>
            <a:r>
              <a:rPr lang="en-US" sz="2800" b="1" dirty="0">
                <a:solidFill>
                  <a:schemeClr val="bg1"/>
                </a:solidFill>
                <a:latin typeface="Futura Book"/>
              </a:rPr>
              <a:t>WHY AN AUDITORIUM AND INCREASED GYMNASIUM SPACE</a:t>
            </a:r>
          </a:p>
          <a:p>
            <a:pPr>
              <a:spcBef>
                <a:spcPts val="2400"/>
              </a:spcBef>
              <a:spcAft>
                <a:spcPts val="600"/>
              </a:spcAft>
            </a:pPr>
            <a:r>
              <a:rPr lang="en-US" sz="2400" dirty="0">
                <a:solidFill>
                  <a:schemeClr val="bg1"/>
                </a:solidFill>
                <a:latin typeface="Futura Book"/>
              </a:rPr>
              <a:t>The existing 1958 Fuller auditorium and gyms, to be demolished, serve an important function for the school and the South Framingham community.  </a:t>
            </a:r>
          </a:p>
          <a:p>
            <a:pPr>
              <a:spcBef>
                <a:spcPts val="600"/>
              </a:spcBef>
              <a:spcAft>
                <a:spcPts val="600"/>
              </a:spcAft>
            </a:pPr>
            <a:endParaRPr lang="en-US" sz="2400" dirty="0">
              <a:solidFill>
                <a:schemeClr val="bg1"/>
              </a:solidFill>
              <a:latin typeface="Futura Book"/>
            </a:endParaRPr>
          </a:p>
          <a:p>
            <a:pPr>
              <a:spcBef>
                <a:spcPts val="600"/>
              </a:spcBef>
              <a:spcAft>
                <a:spcPts val="600"/>
              </a:spcAft>
            </a:pPr>
            <a:r>
              <a:rPr lang="en-US" sz="2400" dirty="0">
                <a:solidFill>
                  <a:schemeClr val="bg1"/>
                </a:solidFill>
                <a:latin typeface="Futura Book"/>
              </a:rPr>
              <a:t>The new school will:</a:t>
            </a:r>
          </a:p>
          <a:p>
            <a:pPr marL="342900" indent="-342900">
              <a:spcBef>
                <a:spcPts val="600"/>
              </a:spcBef>
              <a:spcAft>
                <a:spcPts val="600"/>
              </a:spcAft>
              <a:buFont typeface="Arial" panose="020B0604020202020204" pitchFamily="34" charset="0"/>
              <a:buChar char="•"/>
            </a:pPr>
            <a:r>
              <a:rPr lang="en-US" sz="2400" dirty="0">
                <a:solidFill>
                  <a:schemeClr val="bg1"/>
                </a:solidFill>
                <a:latin typeface="Futura Book"/>
              </a:rPr>
              <a:t> Continue to provide a home for these functions </a:t>
            </a:r>
          </a:p>
          <a:p>
            <a:pPr marL="342900" indent="-342900">
              <a:spcBef>
                <a:spcPts val="600"/>
              </a:spcBef>
              <a:spcAft>
                <a:spcPts val="600"/>
              </a:spcAft>
              <a:buFont typeface="Arial" panose="020B0604020202020204" pitchFamily="34" charset="0"/>
              <a:buChar char="•"/>
            </a:pPr>
            <a:r>
              <a:rPr lang="en-US" sz="2400" dirty="0">
                <a:solidFill>
                  <a:schemeClr val="bg1"/>
                </a:solidFill>
                <a:latin typeface="Futura Book"/>
              </a:rPr>
              <a:t>Maintain parity with Framingham's other Middle Schools </a:t>
            </a:r>
          </a:p>
          <a:p>
            <a:pPr marL="342900" indent="-342900">
              <a:spcBef>
                <a:spcPts val="600"/>
              </a:spcBef>
              <a:spcAft>
                <a:spcPts val="600"/>
              </a:spcAft>
              <a:buFont typeface="Arial" panose="020B0604020202020204" pitchFamily="34" charset="0"/>
              <a:buChar char="•"/>
            </a:pPr>
            <a:r>
              <a:rPr lang="en-US" sz="2400" dirty="0">
                <a:solidFill>
                  <a:schemeClr val="bg1"/>
                </a:solidFill>
                <a:latin typeface="Futura Book"/>
              </a:rPr>
              <a:t>Provide a safe and flexible environment for teaching and learning</a:t>
            </a:r>
          </a:p>
          <a:p>
            <a:endParaRPr lang="en-US" sz="2000" dirty="0">
              <a:solidFill>
                <a:schemeClr val="bg1"/>
              </a:solidFill>
              <a:latin typeface="Futura Book" pitchFamily="34" charset="0"/>
            </a:endParaRPr>
          </a:p>
          <a:p>
            <a:endParaRPr lang="en-US" sz="2000" dirty="0">
              <a:solidFill>
                <a:schemeClr val="bg1"/>
              </a:solidFill>
              <a:latin typeface="Futura Book" pitchFamily="34" charset="0"/>
            </a:endParaRPr>
          </a:p>
          <a:p>
            <a:endParaRPr lang="en-US" sz="2000" dirty="0">
              <a:solidFill>
                <a:schemeClr val="bg1"/>
              </a:solidFill>
              <a:latin typeface="Futura Book" pitchFamily="34" charset="0"/>
            </a:endParaRPr>
          </a:p>
        </p:txBody>
      </p:sp>
      <p:pic>
        <p:nvPicPr>
          <p:cNvPr id="4" name="Picture 3">
            <a:extLst>
              <a:ext uri="{FF2B5EF4-FFF2-40B4-BE49-F238E27FC236}">
                <a16:creationId xmlns:a16="http://schemas.microsoft.com/office/drawing/2014/main" id="{352342BA-A8F9-4D0A-906D-1ED86CADF3A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6400800"/>
            <a:ext cx="2582282" cy="272797"/>
          </a:xfrm>
          <a:prstGeom prst="rect">
            <a:avLst/>
          </a:prstGeom>
        </p:spPr>
      </p:pic>
      <p:sp>
        <p:nvSpPr>
          <p:cNvPr id="5" name="Rectangle 4">
            <a:extLst>
              <a:ext uri="{FF2B5EF4-FFF2-40B4-BE49-F238E27FC236}">
                <a16:creationId xmlns:a16="http://schemas.microsoft.com/office/drawing/2014/main" id="{68A59A5D-B193-409D-9E3F-26D2F478E7CA}"/>
              </a:ext>
            </a:extLst>
          </p:cNvPr>
          <p:cNvSpPr/>
          <p:nvPr/>
        </p:nvSpPr>
        <p:spPr>
          <a:xfrm>
            <a:off x="6324600" y="6248400"/>
            <a:ext cx="2590799" cy="738664"/>
          </a:xfrm>
          <a:prstGeom prst="rect">
            <a:avLst/>
          </a:prstGeom>
        </p:spPr>
        <p:txBody>
          <a:bodyPr wrap="square">
            <a:spAutoFit/>
          </a:bodyPr>
          <a:lstStyle/>
          <a:p>
            <a:r>
              <a:rPr lang="en-US" sz="1000" dirty="0">
                <a:solidFill>
                  <a:schemeClr val="tx1">
                    <a:lumMod val="50000"/>
                    <a:lumOff val="50000"/>
                  </a:schemeClr>
                </a:solidFill>
                <a:latin typeface="Myriad Pro"/>
                <a:cs typeface="Myriad Pro"/>
              </a:rPr>
              <a:t>PROJECT </a:t>
            </a:r>
            <a:r>
              <a:rPr lang="en-US" sz="1000" spc="-5" dirty="0">
                <a:solidFill>
                  <a:schemeClr val="tx1">
                    <a:lumMod val="50000"/>
                    <a:lumOff val="50000"/>
                  </a:schemeClr>
                </a:solidFill>
                <a:latin typeface="Myriad Pro"/>
                <a:cs typeface="Myriad Pro"/>
              </a:rPr>
              <a:t>MANAGEMENT  </a:t>
            </a:r>
            <a:r>
              <a:rPr lang="en-US" sz="1000" spc="150" dirty="0">
                <a:solidFill>
                  <a:schemeClr val="tx1">
                    <a:lumMod val="50000"/>
                    <a:lumOff val="50000"/>
                  </a:schemeClr>
                </a:solidFill>
                <a:latin typeface="Myriad Pro"/>
                <a:cs typeface="Myriad Pro"/>
              </a:rPr>
              <a:t> </a:t>
            </a:r>
            <a:r>
              <a:rPr lang="en-US" sz="2400" spc="150" dirty="0">
                <a:solidFill>
                  <a:srgbClr val="00B0F0"/>
                </a:solidFill>
                <a:latin typeface="Myriad Pro"/>
                <a:cs typeface="Myriad Pro"/>
              </a:rPr>
              <a:t>|</a:t>
            </a:r>
            <a:r>
              <a:rPr lang="en-US" sz="1000" spc="150" dirty="0">
                <a:solidFill>
                  <a:schemeClr val="tx1">
                    <a:lumMod val="50000"/>
                    <a:lumOff val="50000"/>
                  </a:schemeClr>
                </a:solidFill>
                <a:latin typeface="Myriad Pro"/>
                <a:cs typeface="Myriad Pro"/>
              </a:rPr>
              <a:t> </a:t>
            </a:r>
            <a:r>
              <a:rPr lang="en-US" sz="2400" spc="-10" dirty="0">
                <a:solidFill>
                  <a:srgbClr val="FFFFFF"/>
                </a:solidFill>
                <a:latin typeface="Myriad Pro"/>
                <a:cs typeface="Myriad Pro"/>
              </a:rPr>
              <a:t>SMMA</a:t>
            </a:r>
            <a:endParaRPr lang="en-US" sz="2400" dirty="0">
              <a:latin typeface="Myriad Pro"/>
              <a:cs typeface="Myriad Pro"/>
            </a:endParaRPr>
          </a:p>
          <a:p>
            <a:endParaRPr lang="en-US" dirty="0"/>
          </a:p>
        </p:txBody>
      </p:sp>
    </p:spTree>
    <p:extLst>
      <p:ext uri="{BB962C8B-B14F-4D97-AF65-F5344CB8AC3E}">
        <p14:creationId xmlns:p14="http://schemas.microsoft.com/office/powerpoint/2010/main" val="11115845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FAFC8B2-3D53-403B-A59F-E2E5DFCC7B27}"/>
              </a:ext>
            </a:extLst>
          </p:cNvPr>
          <p:cNvSpPr txBox="1"/>
          <p:nvPr/>
        </p:nvSpPr>
        <p:spPr>
          <a:xfrm>
            <a:off x="457200" y="685800"/>
            <a:ext cx="8534400" cy="5447645"/>
          </a:xfrm>
          <a:prstGeom prst="rect">
            <a:avLst/>
          </a:prstGeom>
          <a:noFill/>
        </p:spPr>
        <p:txBody>
          <a:bodyPr wrap="square" rtlCol="0">
            <a:spAutoFit/>
          </a:bodyPr>
          <a:lstStyle/>
          <a:p>
            <a:r>
              <a:rPr lang="en-US" sz="2400" dirty="0">
                <a:solidFill>
                  <a:schemeClr val="bg1"/>
                </a:solidFill>
              </a:rPr>
              <a:t> </a:t>
            </a:r>
          </a:p>
          <a:p>
            <a:pPr marL="457200" indent="-457200">
              <a:spcAft>
                <a:spcPts val="1200"/>
              </a:spcAft>
              <a:buFont typeface="+mj-lt"/>
              <a:buAutoNum type="arabicPeriod"/>
            </a:pPr>
            <a:r>
              <a:rPr lang="en-US" sz="2400" dirty="0">
                <a:solidFill>
                  <a:schemeClr val="bg1"/>
                </a:solidFill>
              </a:rPr>
              <a:t>Added auditorium space beyond MSBA standard including related circulation, toilets and services</a:t>
            </a:r>
          </a:p>
          <a:p>
            <a:pPr marL="457200" indent="-457200">
              <a:spcAft>
                <a:spcPts val="1200"/>
              </a:spcAft>
              <a:buFont typeface="+mj-lt"/>
              <a:buAutoNum type="arabicPeriod"/>
            </a:pPr>
            <a:r>
              <a:rPr lang="en-US" sz="2400" dirty="0">
                <a:solidFill>
                  <a:schemeClr val="bg1"/>
                </a:solidFill>
              </a:rPr>
              <a:t>Increased gym size beyond MSBA standard</a:t>
            </a:r>
          </a:p>
          <a:p>
            <a:pPr marL="457200" indent="-457200">
              <a:spcAft>
                <a:spcPts val="1200"/>
              </a:spcAft>
              <a:buFont typeface="+mj-lt"/>
              <a:buAutoNum type="arabicPeriod"/>
            </a:pPr>
            <a:r>
              <a:rPr lang="en-US" sz="2400" dirty="0">
                <a:solidFill>
                  <a:schemeClr val="bg1"/>
                </a:solidFill>
              </a:rPr>
              <a:t>Added stem educational program areas including collaboration zones, break-out areas and satellite administration suites</a:t>
            </a:r>
          </a:p>
          <a:p>
            <a:pPr marL="457200" indent="-457200">
              <a:spcAft>
                <a:spcPts val="1200"/>
              </a:spcAft>
              <a:buFont typeface="+mj-lt"/>
              <a:buAutoNum type="arabicPeriod"/>
            </a:pPr>
            <a:r>
              <a:rPr lang="en-US" sz="2400" dirty="0">
                <a:solidFill>
                  <a:schemeClr val="bg1"/>
                </a:solidFill>
              </a:rPr>
              <a:t>Added spaces for specialized ELL programs</a:t>
            </a:r>
          </a:p>
          <a:p>
            <a:pPr marL="457200" indent="-457200">
              <a:spcAft>
                <a:spcPts val="1200"/>
              </a:spcAft>
              <a:buFont typeface="+mj-lt"/>
              <a:buAutoNum type="arabicPeriod"/>
            </a:pPr>
            <a:r>
              <a:rPr lang="en-US" sz="2400" dirty="0">
                <a:solidFill>
                  <a:schemeClr val="bg1"/>
                </a:solidFill>
              </a:rPr>
              <a:t>Added space for Special Education due to Framingham student demographics</a:t>
            </a:r>
          </a:p>
          <a:p>
            <a:pPr marL="457200" indent="-457200">
              <a:spcAft>
                <a:spcPts val="1200"/>
              </a:spcAft>
              <a:buFont typeface="+mj-lt"/>
              <a:buAutoNum type="arabicPeriod"/>
            </a:pPr>
            <a:r>
              <a:rPr lang="en-US" sz="2400" dirty="0">
                <a:solidFill>
                  <a:schemeClr val="bg1"/>
                </a:solidFill>
              </a:rPr>
              <a:t>Minimum MSBA Space Sizes disproportionate in smaller Design populations</a:t>
            </a:r>
          </a:p>
          <a:p>
            <a:pPr marL="457200" indent="-457200">
              <a:spcAft>
                <a:spcPts val="1200"/>
              </a:spcAft>
              <a:buFont typeface="+mj-lt"/>
              <a:buAutoNum type="arabicPeriod"/>
            </a:pPr>
            <a:endParaRPr lang="en-US" sz="2400" dirty="0">
              <a:solidFill>
                <a:schemeClr val="bg1"/>
              </a:solidFill>
            </a:endParaRPr>
          </a:p>
        </p:txBody>
      </p:sp>
      <p:pic>
        <p:nvPicPr>
          <p:cNvPr id="8" name="Picture 7">
            <a:extLst>
              <a:ext uri="{FF2B5EF4-FFF2-40B4-BE49-F238E27FC236}">
                <a16:creationId xmlns:a16="http://schemas.microsoft.com/office/drawing/2014/main" id="{E116EEA8-7FD3-4294-9E90-0AB7469D934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4800" y="6235856"/>
            <a:ext cx="2582282" cy="272797"/>
          </a:xfrm>
          <a:prstGeom prst="rect">
            <a:avLst/>
          </a:prstGeom>
        </p:spPr>
      </p:pic>
      <p:sp>
        <p:nvSpPr>
          <p:cNvPr id="6" name="object 460">
            <a:extLst>
              <a:ext uri="{FF2B5EF4-FFF2-40B4-BE49-F238E27FC236}">
                <a16:creationId xmlns:a16="http://schemas.microsoft.com/office/drawing/2014/main" id="{7A8B477C-55CC-4492-9183-A6FE52835ADE}"/>
              </a:ext>
            </a:extLst>
          </p:cNvPr>
          <p:cNvSpPr txBox="1">
            <a:spLocks/>
          </p:cNvSpPr>
          <p:nvPr/>
        </p:nvSpPr>
        <p:spPr>
          <a:xfrm>
            <a:off x="176995" y="76200"/>
            <a:ext cx="7315200" cy="369332"/>
          </a:xfrm>
          <a:prstGeom prst="rect">
            <a:avLst/>
          </a:prstGeom>
          <a:noFill/>
        </p:spPr>
        <p:txBody>
          <a:bodyPr vert="horz" wrap="square" lIns="0" tIns="0" rIns="0" bIns="0" rtlCol="0">
            <a:spAutoFit/>
          </a:bodyPr>
          <a:lstStyle>
            <a:defPPr>
              <a:defRPr lang="en-US"/>
            </a:defPPr>
            <a:lvl1pPr marL="0" algn="l" defTabSz="914400" rtl="0" eaLnBrk="1" latinLnBrk="0" hangingPunct="1">
              <a:defRPr sz="1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schemeClr val="bg1"/>
                </a:solidFill>
                <a:latin typeface="Futura Book"/>
              </a:rPr>
              <a:t>SQUARE FEET PER STUDENT DIFFERENTIATORS</a:t>
            </a:r>
            <a:endParaRPr lang="en-US" sz="2400" b="1" i="0" kern="1200" dirty="0">
              <a:solidFill>
                <a:schemeClr val="bg1"/>
              </a:solidFill>
              <a:effectLst/>
              <a:latin typeface="Futura Book"/>
            </a:endParaRPr>
          </a:p>
        </p:txBody>
      </p:sp>
      <p:sp>
        <p:nvSpPr>
          <p:cNvPr id="9" name="Rectangle 8">
            <a:extLst>
              <a:ext uri="{FF2B5EF4-FFF2-40B4-BE49-F238E27FC236}">
                <a16:creationId xmlns:a16="http://schemas.microsoft.com/office/drawing/2014/main" id="{6A3F74CE-228C-4DAF-894D-5C0510860D54}"/>
              </a:ext>
            </a:extLst>
          </p:cNvPr>
          <p:cNvSpPr/>
          <p:nvPr/>
        </p:nvSpPr>
        <p:spPr>
          <a:xfrm>
            <a:off x="6324600" y="6248400"/>
            <a:ext cx="2590799" cy="738664"/>
          </a:xfrm>
          <a:prstGeom prst="rect">
            <a:avLst/>
          </a:prstGeom>
        </p:spPr>
        <p:txBody>
          <a:bodyPr wrap="square">
            <a:spAutoFit/>
          </a:bodyPr>
          <a:lstStyle/>
          <a:p>
            <a:r>
              <a:rPr lang="en-US" sz="1000" dirty="0">
                <a:solidFill>
                  <a:schemeClr val="tx1">
                    <a:lumMod val="50000"/>
                    <a:lumOff val="50000"/>
                  </a:schemeClr>
                </a:solidFill>
                <a:latin typeface="Myriad Pro"/>
                <a:cs typeface="Myriad Pro"/>
              </a:rPr>
              <a:t>PROJECT </a:t>
            </a:r>
            <a:r>
              <a:rPr lang="en-US" sz="1000" spc="-5" dirty="0">
                <a:solidFill>
                  <a:schemeClr val="tx1">
                    <a:lumMod val="50000"/>
                    <a:lumOff val="50000"/>
                  </a:schemeClr>
                </a:solidFill>
                <a:latin typeface="Myriad Pro"/>
                <a:cs typeface="Myriad Pro"/>
              </a:rPr>
              <a:t>MANAGEMENT  </a:t>
            </a:r>
            <a:r>
              <a:rPr lang="en-US" sz="1000" spc="150" dirty="0">
                <a:solidFill>
                  <a:schemeClr val="tx1">
                    <a:lumMod val="50000"/>
                    <a:lumOff val="50000"/>
                  </a:schemeClr>
                </a:solidFill>
                <a:latin typeface="Myriad Pro"/>
                <a:cs typeface="Myriad Pro"/>
              </a:rPr>
              <a:t> </a:t>
            </a:r>
            <a:r>
              <a:rPr lang="en-US" sz="2400" spc="150" dirty="0">
                <a:solidFill>
                  <a:srgbClr val="00B0F0"/>
                </a:solidFill>
                <a:latin typeface="Myriad Pro"/>
                <a:cs typeface="Myriad Pro"/>
              </a:rPr>
              <a:t>|</a:t>
            </a:r>
            <a:r>
              <a:rPr lang="en-US" sz="1000" spc="150" dirty="0">
                <a:solidFill>
                  <a:schemeClr val="tx1">
                    <a:lumMod val="50000"/>
                    <a:lumOff val="50000"/>
                  </a:schemeClr>
                </a:solidFill>
                <a:latin typeface="Myriad Pro"/>
                <a:cs typeface="Myriad Pro"/>
              </a:rPr>
              <a:t> </a:t>
            </a:r>
            <a:r>
              <a:rPr lang="en-US" sz="2400" spc="-10" dirty="0">
                <a:solidFill>
                  <a:srgbClr val="FFFFFF"/>
                </a:solidFill>
                <a:latin typeface="Myriad Pro"/>
                <a:cs typeface="Myriad Pro"/>
              </a:rPr>
              <a:t>SMMA</a:t>
            </a:r>
            <a:endParaRPr lang="en-US" sz="2400" dirty="0">
              <a:latin typeface="Myriad Pro"/>
              <a:cs typeface="Myriad Pro"/>
            </a:endParaRPr>
          </a:p>
          <a:p>
            <a:endParaRPr lang="en-US" dirty="0"/>
          </a:p>
        </p:txBody>
      </p:sp>
    </p:spTree>
    <p:extLst>
      <p:ext uri="{BB962C8B-B14F-4D97-AF65-F5344CB8AC3E}">
        <p14:creationId xmlns:p14="http://schemas.microsoft.com/office/powerpoint/2010/main" val="40635557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460">
            <a:extLst>
              <a:ext uri="{FF2B5EF4-FFF2-40B4-BE49-F238E27FC236}">
                <a16:creationId xmlns:a16="http://schemas.microsoft.com/office/drawing/2014/main" id="{028083B0-3694-4290-A97C-E177A6A82346}"/>
              </a:ext>
            </a:extLst>
          </p:cNvPr>
          <p:cNvSpPr txBox="1">
            <a:spLocks/>
          </p:cNvSpPr>
          <p:nvPr/>
        </p:nvSpPr>
        <p:spPr>
          <a:xfrm>
            <a:off x="176995" y="76200"/>
            <a:ext cx="7315200" cy="369332"/>
          </a:xfrm>
          <a:prstGeom prst="rect">
            <a:avLst/>
          </a:prstGeom>
          <a:noFill/>
        </p:spPr>
        <p:txBody>
          <a:bodyPr vert="horz" wrap="square" lIns="0" tIns="0" rIns="0" bIns="0" rtlCol="0">
            <a:spAutoFit/>
          </a:bodyPr>
          <a:lstStyle>
            <a:defPPr>
              <a:defRPr lang="en-US"/>
            </a:defPPr>
            <a:lvl1pPr marL="0" algn="l" defTabSz="914400" rtl="0" eaLnBrk="1" latinLnBrk="0" hangingPunct="1">
              <a:defRPr sz="1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schemeClr val="bg1"/>
                </a:solidFill>
                <a:latin typeface="Futura Book"/>
              </a:rPr>
              <a:t>OPTIONS STUDIED</a:t>
            </a:r>
            <a:endParaRPr lang="en-US" sz="2400" b="1" i="0" kern="1200" dirty="0">
              <a:solidFill>
                <a:schemeClr val="bg1"/>
              </a:solidFill>
              <a:effectLst/>
              <a:latin typeface="Futura Book"/>
            </a:endParaRPr>
          </a:p>
        </p:txBody>
      </p:sp>
      <p:sp>
        <p:nvSpPr>
          <p:cNvPr id="6" name="Rectangle 5">
            <a:extLst>
              <a:ext uri="{FF2B5EF4-FFF2-40B4-BE49-F238E27FC236}">
                <a16:creationId xmlns:a16="http://schemas.microsoft.com/office/drawing/2014/main" id="{B7CE4546-35A4-4ABB-8D76-31D4D26A7CB4}"/>
              </a:ext>
            </a:extLst>
          </p:cNvPr>
          <p:cNvSpPr/>
          <p:nvPr/>
        </p:nvSpPr>
        <p:spPr>
          <a:xfrm>
            <a:off x="6324600" y="6248400"/>
            <a:ext cx="2590799" cy="738664"/>
          </a:xfrm>
          <a:prstGeom prst="rect">
            <a:avLst/>
          </a:prstGeom>
        </p:spPr>
        <p:txBody>
          <a:bodyPr wrap="square">
            <a:spAutoFit/>
          </a:bodyPr>
          <a:lstStyle/>
          <a:p>
            <a:r>
              <a:rPr lang="en-US" sz="1000" dirty="0">
                <a:solidFill>
                  <a:schemeClr val="tx1">
                    <a:lumMod val="50000"/>
                    <a:lumOff val="50000"/>
                  </a:schemeClr>
                </a:solidFill>
                <a:latin typeface="Myriad Pro"/>
                <a:cs typeface="Myriad Pro"/>
              </a:rPr>
              <a:t>PROJECT </a:t>
            </a:r>
            <a:r>
              <a:rPr lang="en-US" sz="1000" spc="-5" dirty="0">
                <a:solidFill>
                  <a:schemeClr val="tx1">
                    <a:lumMod val="50000"/>
                    <a:lumOff val="50000"/>
                  </a:schemeClr>
                </a:solidFill>
                <a:latin typeface="Myriad Pro"/>
                <a:cs typeface="Myriad Pro"/>
              </a:rPr>
              <a:t>MANAGEMENT  </a:t>
            </a:r>
            <a:r>
              <a:rPr lang="en-US" sz="1000" spc="150" dirty="0">
                <a:solidFill>
                  <a:schemeClr val="tx1">
                    <a:lumMod val="50000"/>
                    <a:lumOff val="50000"/>
                  </a:schemeClr>
                </a:solidFill>
                <a:latin typeface="Myriad Pro"/>
                <a:cs typeface="Myriad Pro"/>
              </a:rPr>
              <a:t> </a:t>
            </a:r>
            <a:r>
              <a:rPr lang="en-US" sz="2400" spc="150" dirty="0">
                <a:solidFill>
                  <a:srgbClr val="00B0F0"/>
                </a:solidFill>
                <a:latin typeface="Myriad Pro"/>
                <a:cs typeface="Myriad Pro"/>
              </a:rPr>
              <a:t>|</a:t>
            </a:r>
            <a:r>
              <a:rPr lang="en-US" sz="1000" spc="150" dirty="0">
                <a:solidFill>
                  <a:schemeClr val="tx1">
                    <a:lumMod val="50000"/>
                    <a:lumOff val="50000"/>
                  </a:schemeClr>
                </a:solidFill>
                <a:latin typeface="Myriad Pro"/>
                <a:cs typeface="Myriad Pro"/>
              </a:rPr>
              <a:t> </a:t>
            </a:r>
            <a:r>
              <a:rPr lang="en-US" sz="2400" spc="-10" dirty="0">
                <a:solidFill>
                  <a:srgbClr val="FFFFFF"/>
                </a:solidFill>
                <a:latin typeface="Myriad Pro"/>
                <a:cs typeface="Myriad Pro"/>
              </a:rPr>
              <a:t>SMMA</a:t>
            </a:r>
            <a:endParaRPr lang="en-US" sz="2400" dirty="0">
              <a:latin typeface="Myriad Pro"/>
              <a:cs typeface="Myriad Pro"/>
            </a:endParaRPr>
          </a:p>
          <a:p>
            <a:endParaRPr lang="en-US" dirty="0"/>
          </a:p>
        </p:txBody>
      </p:sp>
      <p:pic>
        <p:nvPicPr>
          <p:cNvPr id="7" name="Picture 6">
            <a:extLst>
              <a:ext uri="{FF2B5EF4-FFF2-40B4-BE49-F238E27FC236}">
                <a16:creationId xmlns:a16="http://schemas.microsoft.com/office/drawing/2014/main" id="{AF29F1BC-DC92-486F-B2E6-A47D3E872E2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6400800"/>
            <a:ext cx="2582282" cy="272797"/>
          </a:xfrm>
          <a:prstGeom prst="rect">
            <a:avLst/>
          </a:prstGeom>
        </p:spPr>
      </p:pic>
      <p:pic>
        <p:nvPicPr>
          <p:cNvPr id="8" name="Picture 1" descr="image001">
            <a:extLst>
              <a:ext uri="{FF2B5EF4-FFF2-40B4-BE49-F238E27FC236}">
                <a16:creationId xmlns:a16="http://schemas.microsoft.com/office/drawing/2014/main" id="{08B5A430-F567-40D7-8B45-2AA5C0106FA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511431"/>
            <a:ext cx="8705742" cy="5772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88568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460">
            <a:extLst>
              <a:ext uri="{FF2B5EF4-FFF2-40B4-BE49-F238E27FC236}">
                <a16:creationId xmlns:a16="http://schemas.microsoft.com/office/drawing/2014/main" id="{028083B0-3694-4290-A97C-E177A6A82346}"/>
              </a:ext>
            </a:extLst>
          </p:cNvPr>
          <p:cNvSpPr txBox="1">
            <a:spLocks/>
          </p:cNvSpPr>
          <p:nvPr/>
        </p:nvSpPr>
        <p:spPr>
          <a:xfrm>
            <a:off x="176995" y="76200"/>
            <a:ext cx="7315200" cy="369332"/>
          </a:xfrm>
          <a:prstGeom prst="rect">
            <a:avLst/>
          </a:prstGeom>
          <a:noFill/>
        </p:spPr>
        <p:txBody>
          <a:bodyPr vert="horz" wrap="square" lIns="0" tIns="0" rIns="0" bIns="0" rtlCol="0">
            <a:spAutoFit/>
          </a:bodyPr>
          <a:lstStyle>
            <a:defPPr>
              <a:defRPr lang="en-US"/>
            </a:defPPr>
            <a:lvl1pPr marL="0" algn="l" defTabSz="914400" rtl="0" eaLnBrk="1" latinLnBrk="0" hangingPunct="1">
              <a:defRPr sz="1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schemeClr val="bg1"/>
                </a:solidFill>
                <a:latin typeface="Futura Book"/>
              </a:rPr>
              <a:t>OPTIONS STUDIED</a:t>
            </a:r>
            <a:endParaRPr lang="en-US" sz="2400" b="1" i="0" kern="1200" dirty="0">
              <a:solidFill>
                <a:schemeClr val="bg1"/>
              </a:solidFill>
              <a:effectLst/>
              <a:latin typeface="Futura Book"/>
            </a:endParaRPr>
          </a:p>
        </p:txBody>
      </p:sp>
      <p:sp>
        <p:nvSpPr>
          <p:cNvPr id="6" name="Rectangle 5">
            <a:extLst>
              <a:ext uri="{FF2B5EF4-FFF2-40B4-BE49-F238E27FC236}">
                <a16:creationId xmlns:a16="http://schemas.microsoft.com/office/drawing/2014/main" id="{B7CE4546-35A4-4ABB-8D76-31D4D26A7CB4}"/>
              </a:ext>
            </a:extLst>
          </p:cNvPr>
          <p:cNvSpPr/>
          <p:nvPr/>
        </p:nvSpPr>
        <p:spPr>
          <a:xfrm>
            <a:off x="6324600" y="6248400"/>
            <a:ext cx="2590799" cy="738664"/>
          </a:xfrm>
          <a:prstGeom prst="rect">
            <a:avLst/>
          </a:prstGeom>
        </p:spPr>
        <p:txBody>
          <a:bodyPr wrap="square">
            <a:spAutoFit/>
          </a:bodyPr>
          <a:lstStyle/>
          <a:p>
            <a:r>
              <a:rPr lang="en-US" sz="1000" dirty="0">
                <a:solidFill>
                  <a:schemeClr val="tx1">
                    <a:lumMod val="50000"/>
                    <a:lumOff val="50000"/>
                  </a:schemeClr>
                </a:solidFill>
                <a:latin typeface="Myriad Pro"/>
                <a:cs typeface="Myriad Pro"/>
              </a:rPr>
              <a:t>PROJECT </a:t>
            </a:r>
            <a:r>
              <a:rPr lang="en-US" sz="1000" spc="-5" dirty="0">
                <a:solidFill>
                  <a:schemeClr val="tx1">
                    <a:lumMod val="50000"/>
                    <a:lumOff val="50000"/>
                  </a:schemeClr>
                </a:solidFill>
                <a:latin typeface="Myriad Pro"/>
                <a:cs typeface="Myriad Pro"/>
              </a:rPr>
              <a:t>MANAGEMENT  </a:t>
            </a:r>
            <a:r>
              <a:rPr lang="en-US" sz="1000" spc="150" dirty="0">
                <a:solidFill>
                  <a:schemeClr val="tx1">
                    <a:lumMod val="50000"/>
                    <a:lumOff val="50000"/>
                  </a:schemeClr>
                </a:solidFill>
                <a:latin typeface="Myriad Pro"/>
                <a:cs typeface="Myriad Pro"/>
              </a:rPr>
              <a:t> </a:t>
            </a:r>
            <a:r>
              <a:rPr lang="en-US" sz="2400" spc="150" dirty="0">
                <a:solidFill>
                  <a:srgbClr val="00B0F0"/>
                </a:solidFill>
                <a:latin typeface="Myriad Pro"/>
                <a:cs typeface="Myriad Pro"/>
              </a:rPr>
              <a:t>|</a:t>
            </a:r>
            <a:r>
              <a:rPr lang="en-US" sz="1000" spc="150" dirty="0">
                <a:solidFill>
                  <a:schemeClr val="tx1">
                    <a:lumMod val="50000"/>
                    <a:lumOff val="50000"/>
                  </a:schemeClr>
                </a:solidFill>
                <a:latin typeface="Myriad Pro"/>
                <a:cs typeface="Myriad Pro"/>
              </a:rPr>
              <a:t> </a:t>
            </a:r>
            <a:r>
              <a:rPr lang="en-US" sz="2400" spc="-10" dirty="0">
                <a:solidFill>
                  <a:srgbClr val="FFFFFF"/>
                </a:solidFill>
                <a:latin typeface="Myriad Pro"/>
                <a:cs typeface="Myriad Pro"/>
              </a:rPr>
              <a:t>SMMA</a:t>
            </a:r>
            <a:endParaRPr lang="en-US" sz="2400" dirty="0">
              <a:latin typeface="Myriad Pro"/>
              <a:cs typeface="Myriad Pro"/>
            </a:endParaRPr>
          </a:p>
          <a:p>
            <a:endParaRPr lang="en-US" dirty="0"/>
          </a:p>
        </p:txBody>
      </p:sp>
      <p:pic>
        <p:nvPicPr>
          <p:cNvPr id="7" name="Picture 6">
            <a:extLst>
              <a:ext uri="{FF2B5EF4-FFF2-40B4-BE49-F238E27FC236}">
                <a16:creationId xmlns:a16="http://schemas.microsoft.com/office/drawing/2014/main" id="{AF29F1BC-DC92-486F-B2E6-A47D3E872E2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6400800"/>
            <a:ext cx="2582282" cy="272797"/>
          </a:xfrm>
          <a:prstGeom prst="rect">
            <a:avLst/>
          </a:prstGeom>
        </p:spPr>
      </p:pic>
      <p:pic>
        <p:nvPicPr>
          <p:cNvPr id="8" name="Picture 1" descr="image001">
            <a:extLst>
              <a:ext uri="{FF2B5EF4-FFF2-40B4-BE49-F238E27FC236}">
                <a16:creationId xmlns:a16="http://schemas.microsoft.com/office/drawing/2014/main" id="{E3C2B89D-B195-4AE8-A0B8-5DC88A0E5F2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576930"/>
            <a:ext cx="8153400" cy="5357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08456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D564860-0994-4065-84F2-3960792B887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7" y="95"/>
            <a:ext cx="9143746" cy="6857809"/>
          </a:xfrm>
          <a:prstGeom prst="rect">
            <a:avLst/>
          </a:prstGeom>
        </p:spPr>
      </p:pic>
    </p:spTree>
    <p:extLst>
      <p:ext uri="{BB962C8B-B14F-4D97-AF65-F5344CB8AC3E}">
        <p14:creationId xmlns:p14="http://schemas.microsoft.com/office/powerpoint/2010/main" val="15091683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D564860-0994-4065-84F2-3960792B887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7" y="0"/>
            <a:ext cx="9143746" cy="6858000"/>
          </a:xfrm>
          <a:prstGeom prst="rect">
            <a:avLst/>
          </a:prstGeom>
        </p:spPr>
      </p:pic>
    </p:spTree>
    <p:extLst>
      <p:ext uri="{BB962C8B-B14F-4D97-AF65-F5344CB8AC3E}">
        <p14:creationId xmlns:p14="http://schemas.microsoft.com/office/powerpoint/2010/main" val="30701439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460">
            <a:extLst>
              <a:ext uri="{FF2B5EF4-FFF2-40B4-BE49-F238E27FC236}">
                <a16:creationId xmlns:a16="http://schemas.microsoft.com/office/drawing/2014/main" id="{028083B0-3694-4290-A97C-E177A6A82346}"/>
              </a:ext>
            </a:extLst>
          </p:cNvPr>
          <p:cNvSpPr txBox="1">
            <a:spLocks/>
          </p:cNvSpPr>
          <p:nvPr/>
        </p:nvSpPr>
        <p:spPr>
          <a:xfrm>
            <a:off x="176995" y="76200"/>
            <a:ext cx="7315200" cy="369332"/>
          </a:xfrm>
          <a:prstGeom prst="rect">
            <a:avLst/>
          </a:prstGeom>
          <a:noFill/>
        </p:spPr>
        <p:txBody>
          <a:bodyPr vert="horz" wrap="square" lIns="0" tIns="0" rIns="0" bIns="0" rtlCol="0">
            <a:spAutoFit/>
          </a:bodyPr>
          <a:lstStyle>
            <a:defPPr>
              <a:defRPr lang="en-US"/>
            </a:defPPr>
            <a:lvl1pPr marL="0" algn="l" defTabSz="914400" rtl="0" eaLnBrk="1" latinLnBrk="0" hangingPunct="1">
              <a:defRPr sz="1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schemeClr val="bg1"/>
                </a:solidFill>
                <a:latin typeface="Futura Book"/>
              </a:rPr>
              <a:t>FIRST FLOOR PLAN</a:t>
            </a:r>
            <a:endParaRPr lang="en-US" sz="2400" b="1" i="0" kern="1200" dirty="0">
              <a:solidFill>
                <a:schemeClr val="bg1"/>
              </a:solidFill>
              <a:effectLst/>
              <a:latin typeface="Futura Book"/>
            </a:endParaRPr>
          </a:p>
        </p:txBody>
      </p:sp>
      <p:pic>
        <p:nvPicPr>
          <p:cNvPr id="6" name="Picture 5">
            <a:extLst>
              <a:ext uri="{FF2B5EF4-FFF2-40B4-BE49-F238E27FC236}">
                <a16:creationId xmlns:a16="http://schemas.microsoft.com/office/drawing/2014/main" id="{3B3A63E0-FFD6-4CE4-A0E5-E7794B54A13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6323" y="457200"/>
            <a:ext cx="9892145" cy="6400800"/>
          </a:xfrm>
          <a:prstGeom prst="rect">
            <a:avLst/>
          </a:prstGeom>
        </p:spPr>
      </p:pic>
    </p:spTree>
    <p:extLst>
      <p:ext uri="{BB962C8B-B14F-4D97-AF65-F5344CB8AC3E}">
        <p14:creationId xmlns:p14="http://schemas.microsoft.com/office/powerpoint/2010/main" val="9405616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460">
            <a:extLst>
              <a:ext uri="{FF2B5EF4-FFF2-40B4-BE49-F238E27FC236}">
                <a16:creationId xmlns:a16="http://schemas.microsoft.com/office/drawing/2014/main" id="{028083B0-3694-4290-A97C-E177A6A82346}"/>
              </a:ext>
            </a:extLst>
          </p:cNvPr>
          <p:cNvSpPr txBox="1">
            <a:spLocks/>
          </p:cNvSpPr>
          <p:nvPr/>
        </p:nvSpPr>
        <p:spPr>
          <a:xfrm>
            <a:off x="176995" y="76200"/>
            <a:ext cx="7315200" cy="369332"/>
          </a:xfrm>
          <a:prstGeom prst="rect">
            <a:avLst/>
          </a:prstGeom>
          <a:noFill/>
        </p:spPr>
        <p:txBody>
          <a:bodyPr vert="horz" wrap="square" lIns="0" tIns="0" rIns="0" bIns="0" rtlCol="0">
            <a:spAutoFit/>
          </a:bodyPr>
          <a:lstStyle>
            <a:defPPr>
              <a:defRPr lang="en-US"/>
            </a:defPPr>
            <a:lvl1pPr marL="0" algn="l" defTabSz="914400" rtl="0" eaLnBrk="1" latinLnBrk="0" hangingPunct="1">
              <a:defRPr sz="1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i="0" kern="1200" dirty="0">
                <a:solidFill>
                  <a:schemeClr val="bg1"/>
                </a:solidFill>
                <a:effectLst/>
                <a:latin typeface="Futura Book"/>
              </a:rPr>
              <a:t>SECOND FLOOR PLAN</a:t>
            </a:r>
          </a:p>
        </p:txBody>
      </p:sp>
      <p:pic>
        <p:nvPicPr>
          <p:cNvPr id="7" name="Picture 6">
            <a:extLst>
              <a:ext uri="{FF2B5EF4-FFF2-40B4-BE49-F238E27FC236}">
                <a16:creationId xmlns:a16="http://schemas.microsoft.com/office/drawing/2014/main" id="{0581A704-94E5-4670-A4C4-E41DFF45E00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435184"/>
            <a:ext cx="10095373" cy="6532300"/>
          </a:xfrm>
          <a:prstGeom prst="rect">
            <a:avLst/>
          </a:prstGeom>
        </p:spPr>
      </p:pic>
    </p:spTree>
    <p:extLst>
      <p:ext uri="{BB962C8B-B14F-4D97-AF65-F5344CB8AC3E}">
        <p14:creationId xmlns:p14="http://schemas.microsoft.com/office/powerpoint/2010/main" val="13376127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460">
            <a:extLst>
              <a:ext uri="{FF2B5EF4-FFF2-40B4-BE49-F238E27FC236}">
                <a16:creationId xmlns:a16="http://schemas.microsoft.com/office/drawing/2014/main" id="{028083B0-3694-4290-A97C-E177A6A82346}"/>
              </a:ext>
            </a:extLst>
          </p:cNvPr>
          <p:cNvSpPr txBox="1">
            <a:spLocks/>
          </p:cNvSpPr>
          <p:nvPr/>
        </p:nvSpPr>
        <p:spPr>
          <a:xfrm>
            <a:off x="176995" y="76200"/>
            <a:ext cx="7315200" cy="369332"/>
          </a:xfrm>
          <a:prstGeom prst="rect">
            <a:avLst/>
          </a:prstGeom>
          <a:noFill/>
        </p:spPr>
        <p:txBody>
          <a:bodyPr vert="horz" wrap="square" lIns="0" tIns="0" rIns="0" bIns="0" rtlCol="0">
            <a:spAutoFit/>
          </a:bodyPr>
          <a:lstStyle>
            <a:defPPr>
              <a:defRPr lang="en-US"/>
            </a:defPPr>
            <a:lvl1pPr marL="0" algn="l" defTabSz="914400" rtl="0" eaLnBrk="1" latinLnBrk="0" hangingPunct="1">
              <a:defRPr sz="1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i="0" kern="1200" dirty="0">
                <a:solidFill>
                  <a:schemeClr val="bg1"/>
                </a:solidFill>
                <a:effectLst/>
                <a:latin typeface="Futura Book"/>
              </a:rPr>
              <a:t>THIRD FLOOR PLAN</a:t>
            </a:r>
          </a:p>
        </p:txBody>
      </p:sp>
      <p:pic>
        <p:nvPicPr>
          <p:cNvPr id="6" name="Picture 5">
            <a:extLst>
              <a:ext uri="{FF2B5EF4-FFF2-40B4-BE49-F238E27FC236}">
                <a16:creationId xmlns:a16="http://schemas.microsoft.com/office/drawing/2014/main" id="{EFE70427-CA72-4E0D-9C61-7F5A57833FA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 y="448014"/>
            <a:ext cx="9926696" cy="6423156"/>
          </a:xfrm>
          <a:prstGeom prst="rect">
            <a:avLst/>
          </a:prstGeom>
        </p:spPr>
      </p:pic>
    </p:spTree>
    <p:extLst>
      <p:ext uri="{BB962C8B-B14F-4D97-AF65-F5344CB8AC3E}">
        <p14:creationId xmlns:p14="http://schemas.microsoft.com/office/powerpoint/2010/main" val="1374665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xo-01">
            <a:extLst>
              <a:ext uri="{FF2B5EF4-FFF2-40B4-BE49-F238E27FC236}">
                <a16:creationId xmlns:a16="http://schemas.microsoft.com/office/drawing/2014/main" id="{25838751-7191-4B2E-A57C-5BBE931471C8}"/>
              </a:ext>
            </a:extLst>
          </p:cNvPr>
          <p:cNvPicPr>
            <a:picLocks noGrp="1" noChangeAspect="1"/>
          </p:cNvPicPr>
          <p:nvPr isPhoto="1"/>
        </p:nvPicPr>
        <p:blipFill>
          <a:blip r:embed="rId3" cstate="print">
            <a:lum/>
            <a:extLst>
              <a:ext uri="{28A0092B-C50C-407E-A947-70E740481C1C}">
                <a14:useLocalDpi xmlns:a14="http://schemas.microsoft.com/office/drawing/2010/main" val="0"/>
              </a:ext>
            </a:extLst>
          </a:blip>
          <a:stretch>
            <a:fillRect/>
          </a:stretch>
        </p:blipFill>
        <p:spPr>
          <a:xfrm>
            <a:off x="8001" y="6001"/>
            <a:ext cx="9127998" cy="6845999"/>
          </a:xfrm>
          <a:prstGeom prst="rect">
            <a:avLst/>
          </a:prstGeom>
        </p:spPr>
      </p:pic>
    </p:spTree>
    <p:extLst>
      <p:ext uri="{BB962C8B-B14F-4D97-AF65-F5344CB8AC3E}">
        <p14:creationId xmlns:p14="http://schemas.microsoft.com/office/powerpoint/2010/main" val="4791185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xo-02">
            <a:extLst>
              <a:ext uri="{FF2B5EF4-FFF2-40B4-BE49-F238E27FC236}">
                <a16:creationId xmlns:a16="http://schemas.microsoft.com/office/drawing/2014/main" id="{4A76F3C7-966A-47D2-AD86-47152484FB14}"/>
              </a:ext>
            </a:extLst>
          </p:cNvPr>
          <p:cNvPicPr>
            <a:picLocks noGrp="1" noChangeAspect="1"/>
          </p:cNvPicPr>
          <p:nvPr isPhoto="1"/>
        </p:nvPicPr>
        <p:blipFill>
          <a:blip r:embed="rId3" cstate="print">
            <a:lum/>
            <a:extLst>
              <a:ext uri="{28A0092B-C50C-407E-A947-70E740481C1C}">
                <a14:useLocalDpi xmlns:a14="http://schemas.microsoft.com/office/drawing/2010/main" val="0"/>
              </a:ext>
            </a:extLst>
          </a:blip>
          <a:stretch>
            <a:fillRect/>
          </a:stretch>
        </p:blipFill>
        <p:spPr>
          <a:xfrm>
            <a:off x="8001" y="6001"/>
            <a:ext cx="9127998" cy="6845999"/>
          </a:xfrm>
          <a:prstGeom prst="rect">
            <a:avLst/>
          </a:prstGeom>
        </p:spPr>
      </p:pic>
    </p:spTree>
    <p:extLst>
      <p:ext uri="{BB962C8B-B14F-4D97-AF65-F5344CB8AC3E}">
        <p14:creationId xmlns:p14="http://schemas.microsoft.com/office/powerpoint/2010/main" val="35031854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xo-03">
            <a:extLst>
              <a:ext uri="{FF2B5EF4-FFF2-40B4-BE49-F238E27FC236}">
                <a16:creationId xmlns:a16="http://schemas.microsoft.com/office/drawing/2014/main" id="{630F1751-BB87-463F-A3F0-70A87779893C}"/>
              </a:ext>
            </a:extLst>
          </p:cNvPr>
          <p:cNvPicPr>
            <a:picLocks noGrp="1" noChangeAspect="1"/>
          </p:cNvPicPr>
          <p:nvPr isPhoto="1"/>
        </p:nvPicPr>
        <p:blipFill>
          <a:blip r:embed="rId3" cstate="print">
            <a:lum/>
            <a:extLst>
              <a:ext uri="{28A0092B-C50C-407E-A947-70E740481C1C}">
                <a14:useLocalDpi xmlns:a14="http://schemas.microsoft.com/office/drawing/2010/main" val="0"/>
              </a:ext>
            </a:extLst>
          </a:blip>
          <a:stretch>
            <a:fillRect/>
          </a:stretch>
        </p:blipFill>
        <p:spPr>
          <a:xfrm>
            <a:off x="8001" y="6001"/>
            <a:ext cx="9127998" cy="6845999"/>
          </a:xfrm>
          <a:prstGeom prst="rect">
            <a:avLst/>
          </a:prstGeom>
        </p:spPr>
      </p:pic>
    </p:spTree>
    <p:extLst>
      <p:ext uri="{BB962C8B-B14F-4D97-AF65-F5344CB8AC3E}">
        <p14:creationId xmlns:p14="http://schemas.microsoft.com/office/powerpoint/2010/main" val="12306886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xo-04">
            <a:extLst>
              <a:ext uri="{FF2B5EF4-FFF2-40B4-BE49-F238E27FC236}">
                <a16:creationId xmlns:a16="http://schemas.microsoft.com/office/drawing/2014/main" id="{4DDB8051-9DB1-43DF-86F1-92DC85D68E81}"/>
              </a:ext>
            </a:extLst>
          </p:cNvPr>
          <p:cNvPicPr>
            <a:picLocks noGrp="1" noChangeAspect="1"/>
          </p:cNvPicPr>
          <p:nvPr isPhoto="1"/>
        </p:nvPicPr>
        <p:blipFill>
          <a:blip r:embed="rId3" cstate="print">
            <a:lum/>
            <a:extLst>
              <a:ext uri="{28A0092B-C50C-407E-A947-70E740481C1C}">
                <a14:useLocalDpi xmlns:a14="http://schemas.microsoft.com/office/drawing/2010/main" val="0"/>
              </a:ext>
            </a:extLst>
          </a:blip>
          <a:stretch>
            <a:fillRect/>
          </a:stretch>
        </p:blipFill>
        <p:spPr>
          <a:xfrm>
            <a:off x="8001" y="6001"/>
            <a:ext cx="9127998" cy="6845999"/>
          </a:xfrm>
          <a:prstGeom prst="rect">
            <a:avLst/>
          </a:prstGeom>
        </p:spPr>
      </p:pic>
    </p:spTree>
    <p:extLst>
      <p:ext uri="{BB962C8B-B14F-4D97-AF65-F5344CB8AC3E}">
        <p14:creationId xmlns:p14="http://schemas.microsoft.com/office/powerpoint/2010/main" val="40650274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xo-05">
            <a:extLst>
              <a:ext uri="{FF2B5EF4-FFF2-40B4-BE49-F238E27FC236}">
                <a16:creationId xmlns:a16="http://schemas.microsoft.com/office/drawing/2014/main" id="{1C3C6864-0339-482B-9D8B-271828D491D4}"/>
              </a:ext>
            </a:extLst>
          </p:cNvPr>
          <p:cNvPicPr>
            <a:picLocks noGrp="1" noChangeAspect="1"/>
          </p:cNvPicPr>
          <p:nvPr isPhoto="1"/>
        </p:nvPicPr>
        <p:blipFill>
          <a:blip r:embed="rId3" cstate="print">
            <a:lum/>
            <a:extLst>
              <a:ext uri="{28A0092B-C50C-407E-A947-70E740481C1C}">
                <a14:useLocalDpi xmlns:a14="http://schemas.microsoft.com/office/drawing/2010/main" val="0"/>
              </a:ext>
            </a:extLst>
          </a:blip>
          <a:stretch>
            <a:fillRect/>
          </a:stretch>
        </p:blipFill>
        <p:spPr>
          <a:xfrm>
            <a:off x="8001" y="6001"/>
            <a:ext cx="9127998" cy="6845999"/>
          </a:xfrm>
          <a:prstGeom prst="rect">
            <a:avLst/>
          </a:prstGeom>
        </p:spPr>
      </p:pic>
    </p:spTree>
    <p:extLst>
      <p:ext uri="{BB962C8B-B14F-4D97-AF65-F5344CB8AC3E}">
        <p14:creationId xmlns:p14="http://schemas.microsoft.com/office/powerpoint/2010/main" val="30679600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xo-06">
            <a:extLst>
              <a:ext uri="{FF2B5EF4-FFF2-40B4-BE49-F238E27FC236}">
                <a16:creationId xmlns:a16="http://schemas.microsoft.com/office/drawing/2014/main" id="{9F63F9A7-7A1D-41A8-8342-FDBA74AF0566}"/>
              </a:ext>
            </a:extLst>
          </p:cNvPr>
          <p:cNvPicPr>
            <a:picLocks noGrp="1" noChangeAspect="1"/>
          </p:cNvPicPr>
          <p:nvPr isPhoto="1"/>
        </p:nvPicPr>
        <p:blipFill>
          <a:blip r:embed="rId3" cstate="print">
            <a:lum/>
            <a:extLst>
              <a:ext uri="{28A0092B-C50C-407E-A947-70E740481C1C}">
                <a14:useLocalDpi xmlns:a14="http://schemas.microsoft.com/office/drawing/2010/main" val="0"/>
              </a:ext>
            </a:extLst>
          </a:blip>
          <a:stretch>
            <a:fillRect/>
          </a:stretch>
        </p:blipFill>
        <p:spPr>
          <a:xfrm>
            <a:off x="8001" y="6001"/>
            <a:ext cx="9127998" cy="6845999"/>
          </a:xfrm>
          <a:prstGeom prst="rect">
            <a:avLst/>
          </a:prstGeom>
        </p:spPr>
      </p:pic>
    </p:spTree>
    <p:extLst>
      <p:ext uri="{BB962C8B-B14F-4D97-AF65-F5344CB8AC3E}">
        <p14:creationId xmlns:p14="http://schemas.microsoft.com/office/powerpoint/2010/main" val="24517452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xo-09">
            <a:extLst>
              <a:ext uri="{FF2B5EF4-FFF2-40B4-BE49-F238E27FC236}">
                <a16:creationId xmlns:a16="http://schemas.microsoft.com/office/drawing/2014/main" id="{BC459EFC-D214-4278-B810-5C563AA67726}"/>
              </a:ext>
            </a:extLst>
          </p:cNvPr>
          <p:cNvPicPr>
            <a:picLocks noGrp="1" noChangeAspect="1"/>
          </p:cNvPicPr>
          <p:nvPr isPhoto="1"/>
        </p:nvPicPr>
        <p:blipFill>
          <a:blip r:embed="rId3" cstate="print">
            <a:lum/>
            <a:extLst>
              <a:ext uri="{28A0092B-C50C-407E-A947-70E740481C1C}">
                <a14:useLocalDpi xmlns:a14="http://schemas.microsoft.com/office/drawing/2010/main" val="0"/>
              </a:ext>
            </a:extLst>
          </a:blip>
          <a:stretch>
            <a:fillRect/>
          </a:stretch>
        </p:blipFill>
        <p:spPr>
          <a:xfrm>
            <a:off x="8001" y="6001"/>
            <a:ext cx="9127998" cy="6845999"/>
          </a:xfrm>
          <a:prstGeom prst="rect">
            <a:avLst/>
          </a:prstGeom>
        </p:spPr>
      </p:pic>
    </p:spTree>
    <p:extLst>
      <p:ext uri="{BB962C8B-B14F-4D97-AF65-F5344CB8AC3E}">
        <p14:creationId xmlns:p14="http://schemas.microsoft.com/office/powerpoint/2010/main" val="25101529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xo-08">
            <a:extLst>
              <a:ext uri="{FF2B5EF4-FFF2-40B4-BE49-F238E27FC236}">
                <a16:creationId xmlns:a16="http://schemas.microsoft.com/office/drawing/2014/main" id="{6729DAA2-DF36-494E-AE5E-47A69802DD89}"/>
              </a:ext>
            </a:extLst>
          </p:cNvPr>
          <p:cNvPicPr>
            <a:picLocks noGrp="1" noChangeAspect="1"/>
          </p:cNvPicPr>
          <p:nvPr isPhoto="1"/>
        </p:nvPicPr>
        <p:blipFill>
          <a:blip r:embed="rId3" cstate="print">
            <a:lum/>
            <a:extLst>
              <a:ext uri="{28A0092B-C50C-407E-A947-70E740481C1C}">
                <a14:useLocalDpi xmlns:a14="http://schemas.microsoft.com/office/drawing/2010/main" val="0"/>
              </a:ext>
            </a:extLst>
          </a:blip>
          <a:stretch>
            <a:fillRect/>
          </a:stretch>
        </p:blipFill>
        <p:spPr>
          <a:xfrm>
            <a:off x="8001" y="6001"/>
            <a:ext cx="9127998" cy="6845999"/>
          </a:xfrm>
          <a:prstGeom prst="rect">
            <a:avLst/>
          </a:prstGeom>
        </p:spPr>
      </p:pic>
    </p:spTree>
    <p:extLst>
      <p:ext uri="{BB962C8B-B14F-4D97-AF65-F5344CB8AC3E}">
        <p14:creationId xmlns:p14="http://schemas.microsoft.com/office/powerpoint/2010/main" val="36932645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729DAA2-DF36-494E-AE5E-47A69802DD89}"/>
              </a:ext>
            </a:extLst>
          </p:cNvPr>
          <p:cNvPicPr>
            <a:picLocks noGrp="1" noChangeAspect="1"/>
          </p:cNvPicPr>
          <p:nvPr isPhoto="1"/>
        </p:nvPicPr>
        <p:blipFill>
          <a:blip r:embed="rId3" cstate="print">
            <a:extLst>
              <a:ext uri="{28A0092B-C50C-407E-A947-70E740481C1C}">
                <a14:useLocalDpi xmlns:a14="http://schemas.microsoft.com/office/drawing/2010/main" val="0"/>
              </a:ext>
            </a:extLst>
          </a:blip>
          <a:stretch>
            <a:fillRect/>
          </a:stretch>
        </p:blipFill>
        <p:spPr>
          <a:xfrm>
            <a:off x="8001" y="487572"/>
            <a:ext cx="9127998" cy="5882857"/>
          </a:xfrm>
          <a:prstGeom prst="rect">
            <a:avLst/>
          </a:prstGeom>
        </p:spPr>
      </p:pic>
    </p:spTree>
    <p:extLst>
      <p:ext uri="{BB962C8B-B14F-4D97-AF65-F5344CB8AC3E}">
        <p14:creationId xmlns:p14="http://schemas.microsoft.com/office/powerpoint/2010/main" val="32624203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460">
            <a:extLst>
              <a:ext uri="{FF2B5EF4-FFF2-40B4-BE49-F238E27FC236}">
                <a16:creationId xmlns:a16="http://schemas.microsoft.com/office/drawing/2014/main" id="{028083B0-3694-4290-A97C-E177A6A82346}"/>
              </a:ext>
            </a:extLst>
          </p:cNvPr>
          <p:cNvSpPr txBox="1">
            <a:spLocks/>
          </p:cNvSpPr>
          <p:nvPr/>
        </p:nvSpPr>
        <p:spPr>
          <a:xfrm>
            <a:off x="176995" y="76200"/>
            <a:ext cx="7315200" cy="369332"/>
          </a:xfrm>
          <a:prstGeom prst="rect">
            <a:avLst/>
          </a:prstGeom>
          <a:noFill/>
        </p:spPr>
        <p:txBody>
          <a:bodyPr vert="horz" wrap="square" lIns="0" tIns="0" rIns="0" bIns="0" rtlCol="0">
            <a:spAutoFit/>
          </a:bodyPr>
          <a:lstStyle>
            <a:defPPr>
              <a:defRPr lang="en-US"/>
            </a:defPPr>
            <a:lvl1pPr marL="0" algn="l" defTabSz="914400" rtl="0" eaLnBrk="1" latinLnBrk="0" hangingPunct="1">
              <a:defRPr sz="1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schemeClr val="bg1"/>
                </a:solidFill>
                <a:latin typeface="Futura Book"/>
              </a:rPr>
              <a:t>BENEFITS TO THE STUDENTS AND EDUCATORS</a:t>
            </a:r>
          </a:p>
        </p:txBody>
      </p:sp>
      <p:sp>
        <p:nvSpPr>
          <p:cNvPr id="9" name="Rectangle 8">
            <a:extLst>
              <a:ext uri="{FF2B5EF4-FFF2-40B4-BE49-F238E27FC236}">
                <a16:creationId xmlns:a16="http://schemas.microsoft.com/office/drawing/2014/main" id="{AE43DC7F-3AE0-4664-9682-152427AEEBE0}"/>
              </a:ext>
            </a:extLst>
          </p:cNvPr>
          <p:cNvSpPr/>
          <p:nvPr/>
        </p:nvSpPr>
        <p:spPr>
          <a:xfrm>
            <a:off x="304800" y="897507"/>
            <a:ext cx="8229600" cy="4991110"/>
          </a:xfrm>
          <a:prstGeom prst="rect">
            <a:avLst/>
          </a:prstGeom>
        </p:spPr>
        <p:txBody>
          <a:bodyPr wrap="square">
            <a:spAutoFit/>
          </a:bodyPr>
          <a:lstStyle/>
          <a:p>
            <a:pPr marL="800100" lvl="1" indent="-342900">
              <a:spcBef>
                <a:spcPts val="1200"/>
              </a:spcBef>
              <a:buFont typeface="Arial" panose="020B0604020202020204" pitchFamily="34" charset="0"/>
              <a:buChar char="•"/>
            </a:pPr>
            <a:r>
              <a:rPr lang="en-US" sz="2000" dirty="0">
                <a:solidFill>
                  <a:schemeClr val="bg1"/>
                </a:solidFill>
                <a:latin typeface="Futura Book" pitchFamily="34" charset="0"/>
              </a:rPr>
              <a:t>Appropriate classroom sizes and relationships according to contemporary educational standards.</a:t>
            </a:r>
          </a:p>
          <a:p>
            <a:pPr marL="800100" lvl="1" indent="-342900">
              <a:spcBef>
                <a:spcPts val="1400"/>
              </a:spcBef>
              <a:buFont typeface="Arial" panose="020B0604020202020204" pitchFamily="34" charset="0"/>
              <a:buChar char="•"/>
            </a:pPr>
            <a:r>
              <a:rPr lang="en-US" sz="2000" dirty="0">
                <a:solidFill>
                  <a:schemeClr val="bg1"/>
                </a:solidFill>
                <a:latin typeface="Futura Book" pitchFamily="34" charset="0"/>
              </a:rPr>
              <a:t>Collaboration spaces that support project based learning - preparing students for the contemporary workforce.</a:t>
            </a:r>
          </a:p>
          <a:p>
            <a:pPr marL="800100" lvl="1" indent="-342900">
              <a:spcBef>
                <a:spcPts val="1400"/>
              </a:spcBef>
              <a:buFont typeface="Arial" panose="020B0604020202020204" pitchFamily="34" charset="0"/>
              <a:buChar char="•"/>
            </a:pPr>
            <a:r>
              <a:rPr lang="en-US" sz="2000" dirty="0">
                <a:solidFill>
                  <a:schemeClr val="bg1"/>
                </a:solidFill>
                <a:latin typeface="Futura Book" pitchFamily="34" charset="0"/>
              </a:rPr>
              <a:t>Natural daylighting and healthy ventilation for improved educational outcomes.</a:t>
            </a:r>
          </a:p>
          <a:p>
            <a:pPr marL="800100" lvl="1" indent="-342900">
              <a:spcBef>
                <a:spcPts val="1400"/>
              </a:spcBef>
              <a:buFont typeface="Arial" panose="020B0604020202020204" pitchFamily="34" charset="0"/>
              <a:buChar char="•"/>
            </a:pPr>
            <a:r>
              <a:rPr lang="en-US" sz="2000" dirty="0">
                <a:solidFill>
                  <a:schemeClr val="bg1"/>
                </a:solidFill>
                <a:latin typeface="Futura Book" pitchFamily="34" charset="0"/>
              </a:rPr>
              <a:t>Full range of special education spaces to support individual student needs.</a:t>
            </a:r>
          </a:p>
          <a:p>
            <a:pPr marL="800100" lvl="1" indent="-342900">
              <a:spcBef>
                <a:spcPts val="1400"/>
              </a:spcBef>
              <a:buFont typeface="Arial" panose="020B0604020202020204" pitchFamily="34" charset="0"/>
              <a:buChar char="•"/>
            </a:pPr>
            <a:r>
              <a:rPr lang="en-US" sz="2000" dirty="0">
                <a:solidFill>
                  <a:schemeClr val="bg1"/>
                </a:solidFill>
                <a:latin typeface="Futura Book" pitchFamily="34" charset="0"/>
              </a:rPr>
              <a:t>STEAM (science, technology, engineering, art and mathematics) instruction spaces to fulfill district's elementary feeder school commitment to STEM curricula.</a:t>
            </a:r>
          </a:p>
          <a:p>
            <a:pPr marL="800100" lvl="1" indent="-342900">
              <a:spcBef>
                <a:spcPts val="1400"/>
              </a:spcBef>
              <a:buFont typeface="Arial" panose="020B0604020202020204" pitchFamily="34" charset="0"/>
              <a:buChar char="•"/>
            </a:pPr>
            <a:r>
              <a:rPr lang="en-US" sz="2000" dirty="0">
                <a:solidFill>
                  <a:schemeClr val="bg1"/>
                </a:solidFill>
                <a:latin typeface="Futura Book" pitchFamily="34" charset="0"/>
              </a:rPr>
              <a:t>Spaces that facilitate teacher collaboration toward improved teaching practices.</a:t>
            </a:r>
            <a:endParaRPr lang="en-US" sz="2400" dirty="0">
              <a:solidFill>
                <a:schemeClr val="bg1"/>
              </a:solidFill>
              <a:latin typeface="Futura Book" pitchFamily="34" charset="0"/>
            </a:endParaRPr>
          </a:p>
        </p:txBody>
      </p:sp>
      <p:sp>
        <p:nvSpPr>
          <p:cNvPr id="6" name="Rectangle 5">
            <a:extLst>
              <a:ext uri="{FF2B5EF4-FFF2-40B4-BE49-F238E27FC236}">
                <a16:creationId xmlns:a16="http://schemas.microsoft.com/office/drawing/2014/main" id="{9C0C5B94-0CF2-4EFF-81B0-EF3406223FC7}"/>
              </a:ext>
            </a:extLst>
          </p:cNvPr>
          <p:cNvSpPr/>
          <p:nvPr/>
        </p:nvSpPr>
        <p:spPr>
          <a:xfrm>
            <a:off x="6324600" y="6248400"/>
            <a:ext cx="2590799" cy="738664"/>
          </a:xfrm>
          <a:prstGeom prst="rect">
            <a:avLst/>
          </a:prstGeom>
        </p:spPr>
        <p:txBody>
          <a:bodyPr wrap="square">
            <a:spAutoFit/>
          </a:bodyPr>
          <a:lstStyle/>
          <a:p>
            <a:r>
              <a:rPr lang="en-US" sz="1000" dirty="0">
                <a:solidFill>
                  <a:schemeClr val="tx1">
                    <a:lumMod val="50000"/>
                    <a:lumOff val="50000"/>
                  </a:schemeClr>
                </a:solidFill>
                <a:latin typeface="Myriad Pro"/>
                <a:cs typeface="Myriad Pro"/>
              </a:rPr>
              <a:t>PROJECT </a:t>
            </a:r>
            <a:r>
              <a:rPr lang="en-US" sz="1000" spc="-5" dirty="0">
                <a:solidFill>
                  <a:schemeClr val="tx1">
                    <a:lumMod val="50000"/>
                    <a:lumOff val="50000"/>
                  </a:schemeClr>
                </a:solidFill>
                <a:latin typeface="Myriad Pro"/>
                <a:cs typeface="Myriad Pro"/>
              </a:rPr>
              <a:t>MANAGEMENT  </a:t>
            </a:r>
            <a:r>
              <a:rPr lang="en-US" sz="1000" spc="150" dirty="0">
                <a:solidFill>
                  <a:schemeClr val="tx1">
                    <a:lumMod val="50000"/>
                    <a:lumOff val="50000"/>
                  </a:schemeClr>
                </a:solidFill>
                <a:latin typeface="Myriad Pro"/>
                <a:cs typeface="Myriad Pro"/>
              </a:rPr>
              <a:t> </a:t>
            </a:r>
            <a:r>
              <a:rPr lang="en-US" sz="2400" spc="150" dirty="0">
                <a:solidFill>
                  <a:srgbClr val="00B0F0"/>
                </a:solidFill>
                <a:latin typeface="Myriad Pro"/>
                <a:cs typeface="Myriad Pro"/>
              </a:rPr>
              <a:t>|</a:t>
            </a:r>
            <a:r>
              <a:rPr lang="en-US" sz="1000" spc="150" dirty="0">
                <a:solidFill>
                  <a:schemeClr val="tx1">
                    <a:lumMod val="50000"/>
                    <a:lumOff val="50000"/>
                  </a:schemeClr>
                </a:solidFill>
                <a:latin typeface="Myriad Pro"/>
                <a:cs typeface="Myriad Pro"/>
              </a:rPr>
              <a:t> </a:t>
            </a:r>
            <a:r>
              <a:rPr lang="en-US" sz="2400" spc="-10" dirty="0">
                <a:solidFill>
                  <a:srgbClr val="FFFFFF"/>
                </a:solidFill>
                <a:latin typeface="Myriad Pro"/>
                <a:cs typeface="Myriad Pro"/>
              </a:rPr>
              <a:t>SMMA</a:t>
            </a:r>
            <a:endParaRPr lang="en-US" sz="2400" dirty="0">
              <a:latin typeface="Myriad Pro"/>
              <a:cs typeface="Myriad Pro"/>
            </a:endParaRPr>
          </a:p>
          <a:p>
            <a:endParaRPr lang="en-US" dirty="0"/>
          </a:p>
        </p:txBody>
      </p:sp>
      <p:pic>
        <p:nvPicPr>
          <p:cNvPr id="7" name="Picture 6">
            <a:extLst>
              <a:ext uri="{FF2B5EF4-FFF2-40B4-BE49-F238E27FC236}">
                <a16:creationId xmlns:a16="http://schemas.microsoft.com/office/drawing/2014/main" id="{0842FDB2-CF82-4368-8961-27EEC63FFD1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6400800"/>
            <a:ext cx="2582282" cy="272797"/>
          </a:xfrm>
          <a:prstGeom prst="rect">
            <a:avLst/>
          </a:prstGeom>
        </p:spPr>
      </p:pic>
    </p:spTree>
    <p:extLst>
      <p:ext uri="{BB962C8B-B14F-4D97-AF65-F5344CB8AC3E}">
        <p14:creationId xmlns:p14="http://schemas.microsoft.com/office/powerpoint/2010/main" val="19846982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460">
            <a:extLst>
              <a:ext uri="{FF2B5EF4-FFF2-40B4-BE49-F238E27FC236}">
                <a16:creationId xmlns:a16="http://schemas.microsoft.com/office/drawing/2014/main" id="{028083B0-3694-4290-A97C-E177A6A82346}"/>
              </a:ext>
            </a:extLst>
          </p:cNvPr>
          <p:cNvSpPr txBox="1">
            <a:spLocks/>
          </p:cNvSpPr>
          <p:nvPr/>
        </p:nvSpPr>
        <p:spPr>
          <a:xfrm>
            <a:off x="176995" y="76200"/>
            <a:ext cx="7315200" cy="369332"/>
          </a:xfrm>
          <a:prstGeom prst="rect">
            <a:avLst/>
          </a:prstGeom>
          <a:noFill/>
        </p:spPr>
        <p:txBody>
          <a:bodyPr vert="horz" wrap="square" lIns="0" tIns="0" rIns="0" bIns="0" rtlCol="0">
            <a:spAutoFit/>
          </a:bodyPr>
          <a:lstStyle>
            <a:defPPr>
              <a:defRPr lang="en-US"/>
            </a:defPPr>
            <a:lvl1pPr marL="0" algn="l" defTabSz="914400" rtl="0" eaLnBrk="1" latinLnBrk="0" hangingPunct="1">
              <a:defRPr sz="1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schemeClr val="bg1"/>
                </a:solidFill>
                <a:latin typeface="Futura Book"/>
              </a:rPr>
              <a:t>BENEFITS TO THE COMMUNITY</a:t>
            </a:r>
          </a:p>
        </p:txBody>
      </p:sp>
      <p:sp>
        <p:nvSpPr>
          <p:cNvPr id="9" name="Rectangle 8">
            <a:extLst>
              <a:ext uri="{FF2B5EF4-FFF2-40B4-BE49-F238E27FC236}">
                <a16:creationId xmlns:a16="http://schemas.microsoft.com/office/drawing/2014/main" id="{AE43DC7F-3AE0-4664-9682-152427AEEBE0}"/>
              </a:ext>
            </a:extLst>
          </p:cNvPr>
          <p:cNvSpPr/>
          <p:nvPr/>
        </p:nvSpPr>
        <p:spPr>
          <a:xfrm>
            <a:off x="304800" y="914400"/>
            <a:ext cx="8229600" cy="4016484"/>
          </a:xfrm>
          <a:prstGeom prst="rect">
            <a:avLst/>
          </a:prstGeom>
        </p:spPr>
        <p:txBody>
          <a:bodyPr wrap="square">
            <a:spAutoFit/>
          </a:bodyPr>
          <a:lstStyle/>
          <a:p>
            <a:pPr marL="800100" lvl="1" indent="-342900">
              <a:spcBef>
                <a:spcPts val="1400"/>
              </a:spcBef>
              <a:buFont typeface="Arial" panose="020B0604020202020204" pitchFamily="34" charset="0"/>
              <a:buChar char="•"/>
            </a:pPr>
            <a:r>
              <a:rPr lang="en-US" sz="2000" dirty="0">
                <a:solidFill>
                  <a:schemeClr val="bg1"/>
                </a:solidFill>
                <a:latin typeface="Futura Book" pitchFamily="34" charset="0"/>
              </a:rPr>
              <a:t>Replacement of decaying, inefficient facility with ever increasing maintenance and operation cost burden to the City.  Reduced building size, modern materials, and far more energy efficient  HVAC systems will increase operating efficiency over the next 70 years.</a:t>
            </a:r>
          </a:p>
          <a:p>
            <a:pPr marL="800100" lvl="1" indent="-342900">
              <a:spcBef>
                <a:spcPts val="1400"/>
              </a:spcBef>
              <a:buFont typeface="Arial" panose="020B0604020202020204" pitchFamily="34" charset="0"/>
              <a:buChar char="•"/>
            </a:pPr>
            <a:r>
              <a:rPr lang="en-US" sz="2000" dirty="0">
                <a:solidFill>
                  <a:schemeClr val="bg1"/>
                </a:solidFill>
                <a:latin typeface="Futura Book" pitchFamily="34" charset="0"/>
              </a:rPr>
              <a:t>Reduced building footprint yields increased City open space and playfield space, and improves impact to adjacent conservation lands.</a:t>
            </a:r>
          </a:p>
          <a:p>
            <a:pPr marL="800100" lvl="1" indent="-342900">
              <a:spcBef>
                <a:spcPts val="1400"/>
              </a:spcBef>
              <a:buFont typeface="Arial" panose="020B0604020202020204" pitchFamily="34" charset="0"/>
              <a:buChar char="•"/>
            </a:pPr>
            <a:r>
              <a:rPr lang="en-US" sz="2000" dirty="0">
                <a:solidFill>
                  <a:schemeClr val="bg1"/>
                </a:solidFill>
                <a:latin typeface="Futura Book" pitchFamily="34" charset="0"/>
              </a:rPr>
              <a:t>Traffic calming measures improve public safety.</a:t>
            </a:r>
          </a:p>
          <a:p>
            <a:pPr marL="800100" lvl="1" indent="-342900">
              <a:spcBef>
                <a:spcPts val="1400"/>
              </a:spcBef>
              <a:buFont typeface="Arial" panose="020B0604020202020204" pitchFamily="34" charset="0"/>
              <a:buChar char="•"/>
            </a:pPr>
            <a:r>
              <a:rPr lang="en-US" sz="2000" dirty="0">
                <a:solidFill>
                  <a:schemeClr val="bg1"/>
                </a:solidFill>
                <a:latin typeface="Futura Book" pitchFamily="34" charset="0"/>
              </a:rPr>
              <a:t>Renewal of community access athletic and performance facilities for future use.</a:t>
            </a:r>
          </a:p>
        </p:txBody>
      </p:sp>
      <p:sp>
        <p:nvSpPr>
          <p:cNvPr id="6" name="Rectangle 5">
            <a:extLst>
              <a:ext uri="{FF2B5EF4-FFF2-40B4-BE49-F238E27FC236}">
                <a16:creationId xmlns:a16="http://schemas.microsoft.com/office/drawing/2014/main" id="{1AC4F4DB-7C3A-4763-9CF9-35BD7382A3A6}"/>
              </a:ext>
            </a:extLst>
          </p:cNvPr>
          <p:cNvSpPr/>
          <p:nvPr/>
        </p:nvSpPr>
        <p:spPr>
          <a:xfrm>
            <a:off x="6324600" y="6248400"/>
            <a:ext cx="2590799" cy="738664"/>
          </a:xfrm>
          <a:prstGeom prst="rect">
            <a:avLst/>
          </a:prstGeom>
        </p:spPr>
        <p:txBody>
          <a:bodyPr wrap="square">
            <a:spAutoFit/>
          </a:bodyPr>
          <a:lstStyle/>
          <a:p>
            <a:r>
              <a:rPr lang="en-US" sz="1000" dirty="0">
                <a:solidFill>
                  <a:schemeClr val="tx1">
                    <a:lumMod val="50000"/>
                    <a:lumOff val="50000"/>
                  </a:schemeClr>
                </a:solidFill>
                <a:latin typeface="Myriad Pro"/>
                <a:cs typeface="Myriad Pro"/>
              </a:rPr>
              <a:t>PROJECT </a:t>
            </a:r>
            <a:r>
              <a:rPr lang="en-US" sz="1000" spc="-5" dirty="0">
                <a:solidFill>
                  <a:schemeClr val="tx1">
                    <a:lumMod val="50000"/>
                    <a:lumOff val="50000"/>
                  </a:schemeClr>
                </a:solidFill>
                <a:latin typeface="Myriad Pro"/>
                <a:cs typeface="Myriad Pro"/>
              </a:rPr>
              <a:t>MANAGEMENT  </a:t>
            </a:r>
            <a:r>
              <a:rPr lang="en-US" sz="1000" spc="150" dirty="0">
                <a:solidFill>
                  <a:schemeClr val="tx1">
                    <a:lumMod val="50000"/>
                    <a:lumOff val="50000"/>
                  </a:schemeClr>
                </a:solidFill>
                <a:latin typeface="Myriad Pro"/>
                <a:cs typeface="Myriad Pro"/>
              </a:rPr>
              <a:t> </a:t>
            </a:r>
            <a:r>
              <a:rPr lang="en-US" sz="2400" spc="150" dirty="0">
                <a:solidFill>
                  <a:srgbClr val="00B0F0"/>
                </a:solidFill>
                <a:latin typeface="Myriad Pro"/>
                <a:cs typeface="Myriad Pro"/>
              </a:rPr>
              <a:t>|</a:t>
            </a:r>
            <a:r>
              <a:rPr lang="en-US" sz="1000" spc="150" dirty="0">
                <a:solidFill>
                  <a:schemeClr val="tx1">
                    <a:lumMod val="50000"/>
                    <a:lumOff val="50000"/>
                  </a:schemeClr>
                </a:solidFill>
                <a:latin typeface="Myriad Pro"/>
                <a:cs typeface="Myriad Pro"/>
              </a:rPr>
              <a:t> </a:t>
            </a:r>
            <a:r>
              <a:rPr lang="en-US" sz="2400" spc="-10" dirty="0">
                <a:solidFill>
                  <a:srgbClr val="FFFFFF"/>
                </a:solidFill>
                <a:latin typeface="Myriad Pro"/>
                <a:cs typeface="Myriad Pro"/>
              </a:rPr>
              <a:t>SMMA</a:t>
            </a:r>
            <a:endParaRPr lang="en-US" sz="2400" dirty="0">
              <a:latin typeface="Myriad Pro"/>
              <a:cs typeface="Myriad Pro"/>
            </a:endParaRPr>
          </a:p>
          <a:p>
            <a:endParaRPr lang="en-US" dirty="0"/>
          </a:p>
        </p:txBody>
      </p:sp>
      <p:pic>
        <p:nvPicPr>
          <p:cNvPr id="7" name="Picture 6">
            <a:extLst>
              <a:ext uri="{FF2B5EF4-FFF2-40B4-BE49-F238E27FC236}">
                <a16:creationId xmlns:a16="http://schemas.microsoft.com/office/drawing/2014/main" id="{76D175BF-3F27-48C4-9E09-9C70BB2F4B4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6400800"/>
            <a:ext cx="2582282" cy="272797"/>
          </a:xfrm>
          <a:prstGeom prst="rect">
            <a:avLst/>
          </a:prstGeom>
        </p:spPr>
      </p:pic>
    </p:spTree>
    <p:extLst>
      <p:ext uri="{BB962C8B-B14F-4D97-AF65-F5344CB8AC3E}">
        <p14:creationId xmlns:p14="http://schemas.microsoft.com/office/powerpoint/2010/main" val="10314419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460">
            <a:extLst>
              <a:ext uri="{FF2B5EF4-FFF2-40B4-BE49-F238E27FC236}">
                <a16:creationId xmlns:a16="http://schemas.microsoft.com/office/drawing/2014/main" id="{028083B0-3694-4290-A97C-E177A6A82346}"/>
              </a:ext>
            </a:extLst>
          </p:cNvPr>
          <p:cNvSpPr txBox="1">
            <a:spLocks/>
          </p:cNvSpPr>
          <p:nvPr/>
        </p:nvSpPr>
        <p:spPr>
          <a:xfrm>
            <a:off x="176995" y="76200"/>
            <a:ext cx="7315200" cy="369332"/>
          </a:xfrm>
          <a:prstGeom prst="rect">
            <a:avLst/>
          </a:prstGeom>
          <a:noFill/>
        </p:spPr>
        <p:txBody>
          <a:bodyPr vert="horz" wrap="square" lIns="0" tIns="0" rIns="0" bIns="0" rtlCol="0">
            <a:spAutoFit/>
          </a:bodyPr>
          <a:lstStyle>
            <a:defPPr>
              <a:defRPr lang="en-US"/>
            </a:defPPr>
            <a:lvl1pPr marL="0" algn="l" defTabSz="914400" rtl="0" eaLnBrk="1" latinLnBrk="0" hangingPunct="1">
              <a:defRPr sz="1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schemeClr val="bg1"/>
                </a:solidFill>
                <a:latin typeface="Futura Book"/>
              </a:rPr>
              <a:t>PROJECT TIMELINE</a:t>
            </a:r>
          </a:p>
        </p:txBody>
      </p:sp>
      <p:sp>
        <p:nvSpPr>
          <p:cNvPr id="3" name="Rectangle 2">
            <a:extLst>
              <a:ext uri="{FF2B5EF4-FFF2-40B4-BE49-F238E27FC236}">
                <a16:creationId xmlns:a16="http://schemas.microsoft.com/office/drawing/2014/main" id="{AE43DC7F-3AE0-4664-9682-152427AEEBE0}"/>
              </a:ext>
            </a:extLst>
          </p:cNvPr>
          <p:cNvSpPr/>
          <p:nvPr/>
        </p:nvSpPr>
        <p:spPr>
          <a:xfrm>
            <a:off x="609600" y="1219200"/>
            <a:ext cx="8357404" cy="3370153"/>
          </a:xfrm>
          <a:prstGeom prst="rect">
            <a:avLst/>
          </a:prstGeom>
        </p:spPr>
        <p:txBody>
          <a:bodyPr wrap="square">
            <a:spAutoFit/>
          </a:bodyPr>
          <a:lstStyle/>
          <a:p>
            <a:pPr>
              <a:spcBef>
                <a:spcPts val="1800"/>
              </a:spcBef>
            </a:pPr>
            <a:r>
              <a:rPr lang="en-US" sz="2800" spc="-5" dirty="0">
                <a:solidFill>
                  <a:schemeClr val="bg1"/>
                </a:solidFill>
                <a:latin typeface="Futura Book"/>
                <a:cs typeface="Myriad Pro"/>
              </a:rPr>
              <a:t>December 2018 – Detailed Design Commences</a:t>
            </a:r>
          </a:p>
          <a:p>
            <a:pPr>
              <a:spcBef>
                <a:spcPts val="1800"/>
              </a:spcBef>
            </a:pPr>
            <a:r>
              <a:rPr lang="en-US" sz="2800" spc="-5">
                <a:solidFill>
                  <a:schemeClr val="bg1"/>
                </a:solidFill>
                <a:latin typeface="Futura Book"/>
                <a:cs typeface="Myriad Pro"/>
              </a:rPr>
              <a:t>Summer 2019 – Construction </a:t>
            </a:r>
            <a:r>
              <a:rPr lang="en-US" sz="2800" spc="-5" dirty="0">
                <a:solidFill>
                  <a:schemeClr val="bg1"/>
                </a:solidFill>
                <a:latin typeface="Futura Book"/>
                <a:cs typeface="Myriad Pro"/>
              </a:rPr>
              <a:t>Commences</a:t>
            </a:r>
          </a:p>
          <a:p>
            <a:pPr>
              <a:spcBef>
                <a:spcPts val="1800"/>
              </a:spcBef>
            </a:pPr>
            <a:r>
              <a:rPr lang="en-US" sz="2800" spc="-5" dirty="0">
                <a:solidFill>
                  <a:schemeClr val="bg1"/>
                </a:solidFill>
                <a:latin typeface="Futura Book"/>
                <a:cs typeface="Myriad Pro"/>
              </a:rPr>
              <a:t>Summer 2021 – New Building is Completed</a:t>
            </a:r>
          </a:p>
          <a:p>
            <a:pPr>
              <a:spcBef>
                <a:spcPts val="1800"/>
              </a:spcBef>
            </a:pPr>
            <a:r>
              <a:rPr lang="en-US" sz="2800" spc="-5" dirty="0">
                <a:solidFill>
                  <a:schemeClr val="bg1"/>
                </a:solidFill>
                <a:latin typeface="Futura Book"/>
                <a:cs typeface="Myriad Pro"/>
              </a:rPr>
              <a:t>December 2021 – Demolition and Sitework Completed</a:t>
            </a:r>
          </a:p>
        </p:txBody>
      </p:sp>
      <p:sp>
        <p:nvSpPr>
          <p:cNvPr id="6" name="Rectangle 5">
            <a:extLst>
              <a:ext uri="{FF2B5EF4-FFF2-40B4-BE49-F238E27FC236}">
                <a16:creationId xmlns:a16="http://schemas.microsoft.com/office/drawing/2014/main" id="{BE499F94-5FD3-4E24-90A4-88FA9A1503A5}"/>
              </a:ext>
            </a:extLst>
          </p:cNvPr>
          <p:cNvSpPr/>
          <p:nvPr/>
        </p:nvSpPr>
        <p:spPr>
          <a:xfrm>
            <a:off x="6324600" y="6248400"/>
            <a:ext cx="2590799" cy="738664"/>
          </a:xfrm>
          <a:prstGeom prst="rect">
            <a:avLst/>
          </a:prstGeom>
        </p:spPr>
        <p:txBody>
          <a:bodyPr wrap="square">
            <a:spAutoFit/>
          </a:bodyPr>
          <a:lstStyle/>
          <a:p>
            <a:r>
              <a:rPr lang="en-US" sz="1000" dirty="0">
                <a:solidFill>
                  <a:schemeClr val="tx1">
                    <a:lumMod val="50000"/>
                    <a:lumOff val="50000"/>
                  </a:schemeClr>
                </a:solidFill>
                <a:latin typeface="Myriad Pro"/>
                <a:cs typeface="Myriad Pro"/>
              </a:rPr>
              <a:t>PROJECT </a:t>
            </a:r>
            <a:r>
              <a:rPr lang="en-US" sz="1000" spc="-5" dirty="0">
                <a:solidFill>
                  <a:schemeClr val="tx1">
                    <a:lumMod val="50000"/>
                    <a:lumOff val="50000"/>
                  </a:schemeClr>
                </a:solidFill>
                <a:latin typeface="Myriad Pro"/>
                <a:cs typeface="Myriad Pro"/>
              </a:rPr>
              <a:t>MANAGEMENT  </a:t>
            </a:r>
            <a:r>
              <a:rPr lang="en-US" sz="1000" spc="150" dirty="0">
                <a:solidFill>
                  <a:schemeClr val="tx1">
                    <a:lumMod val="50000"/>
                    <a:lumOff val="50000"/>
                  </a:schemeClr>
                </a:solidFill>
                <a:latin typeface="Myriad Pro"/>
                <a:cs typeface="Myriad Pro"/>
              </a:rPr>
              <a:t> </a:t>
            </a:r>
            <a:r>
              <a:rPr lang="en-US" sz="2400" spc="150" dirty="0">
                <a:solidFill>
                  <a:srgbClr val="00B0F0"/>
                </a:solidFill>
                <a:latin typeface="Myriad Pro"/>
                <a:cs typeface="Myriad Pro"/>
              </a:rPr>
              <a:t>|</a:t>
            </a:r>
            <a:r>
              <a:rPr lang="en-US" sz="1000" spc="150" dirty="0">
                <a:solidFill>
                  <a:schemeClr val="tx1">
                    <a:lumMod val="50000"/>
                    <a:lumOff val="50000"/>
                  </a:schemeClr>
                </a:solidFill>
                <a:latin typeface="Myriad Pro"/>
                <a:cs typeface="Myriad Pro"/>
              </a:rPr>
              <a:t> </a:t>
            </a:r>
            <a:r>
              <a:rPr lang="en-US" sz="2400" spc="-10" dirty="0">
                <a:solidFill>
                  <a:srgbClr val="FFFFFF"/>
                </a:solidFill>
                <a:latin typeface="Myriad Pro"/>
                <a:cs typeface="Myriad Pro"/>
              </a:rPr>
              <a:t>SMMA</a:t>
            </a:r>
            <a:endParaRPr lang="en-US" sz="2400" dirty="0">
              <a:latin typeface="Myriad Pro"/>
              <a:cs typeface="Myriad Pro"/>
            </a:endParaRPr>
          </a:p>
          <a:p>
            <a:endParaRPr lang="en-US" dirty="0"/>
          </a:p>
        </p:txBody>
      </p:sp>
      <p:pic>
        <p:nvPicPr>
          <p:cNvPr id="7" name="Picture 6">
            <a:extLst>
              <a:ext uri="{FF2B5EF4-FFF2-40B4-BE49-F238E27FC236}">
                <a16:creationId xmlns:a16="http://schemas.microsoft.com/office/drawing/2014/main" id="{961B9607-97AB-4D28-A6E7-DF112AA9729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6400800"/>
            <a:ext cx="2582282" cy="272797"/>
          </a:xfrm>
          <a:prstGeom prst="rect">
            <a:avLst/>
          </a:prstGeom>
        </p:spPr>
      </p:pic>
    </p:spTree>
    <p:extLst>
      <p:ext uri="{BB962C8B-B14F-4D97-AF65-F5344CB8AC3E}">
        <p14:creationId xmlns:p14="http://schemas.microsoft.com/office/powerpoint/2010/main" val="19562576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802085957"/>
              </p:ext>
            </p:extLst>
          </p:nvPr>
        </p:nvGraphicFramePr>
        <p:xfrm>
          <a:off x="1066800" y="1143000"/>
          <a:ext cx="6781800" cy="4495800"/>
        </p:xfrm>
        <a:graphic>
          <a:graphicData uri="http://schemas.openxmlformats.org/drawingml/2006/table">
            <a:tbl>
              <a:tblPr firstRow="1" bandRow="1">
                <a:tableStyleId>{5C22544A-7EE6-4342-B048-85BDC9FD1C3A}</a:tableStyleId>
              </a:tblPr>
              <a:tblGrid>
                <a:gridCol w="3389511">
                  <a:extLst>
                    <a:ext uri="{9D8B030D-6E8A-4147-A177-3AD203B41FA5}">
                      <a16:colId xmlns:a16="http://schemas.microsoft.com/office/drawing/2014/main" val="20000"/>
                    </a:ext>
                  </a:extLst>
                </a:gridCol>
                <a:gridCol w="3392289">
                  <a:extLst>
                    <a:ext uri="{9D8B030D-6E8A-4147-A177-3AD203B41FA5}">
                      <a16:colId xmlns:a16="http://schemas.microsoft.com/office/drawing/2014/main" val="20001"/>
                    </a:ext>
                  </a:extLst>
                </a:gridCol>
              </a:tblGrid>
              <a:tr h="950262">
                <a:tc>
                  <a:txBody>
                    <a:bodyPr/>
                    <a:lstStyle/>
                    <a:p>
                      <a:pPr algn="ctr"/>
                      <a:r>
                        <a:rPr lang="en-US" sz="2100" b="0" dirty="0">
                          <a:solidFill>
                            <a:schemeClr val="tx1">
                              <a:lumMod val="85000"/>
                              <a:lumOff val="15000"/>
                            </a:schemeClr>
                          </a:solidFill>
                          <a:latin typeface="Arial Narrow" panose="020B0606020202030204" pitchFamily="34" charset="0"/>
                        </a:rPr>
                        <a:t>CONSTRUCTION COST </a:t>
                      </a:r>
                      <a:r>
                        <a:rPr lang="en-US" sz="1500" b="0" dirty="0">
                          <a:solidFill>
                            <a:schemeClr val="tx1">
                              <a:lumMod val="85000"/>
                              <a:lumOff val="15000"/>
                            </a:schemeClr>
                          </a:solidFill>
                          <a:latin typeface="Arial Narrow" panose="020B0606020202030204" pitchFamily="34" charset="0"/>
                        </a:rPr>
                        <a:t>(BUILDING + SITE WORK+ MARK-UPS)</a:t>
                      </a:r>
                    </a:p>
                  </a:txBody>
                  <a:tcPr marL="68580" marR="68580" marT="34290" marB="34290" anchor="ctr">
                    <a:solidFill>
                      <a:schemeClr val="accent3">
                        <a:lumMod val="20000"/>
                        <a:lumOff val="80000"/>
                      </a:schemeClr>
                    </a:solidFill>
                  </a:tcPr>
                </a:tc>
                <a:tc>
                  <a:txBody>
                    <a:bodyPr/>
                    <a:lstStyle/>
                    <a:p>
                      <a:pPr algn="ctr"/>
                      <a:r>
                        <a:rPr lang="en-US" sz="2100" b="0" dirty="0">
                          <a:solidFill>
                            <a:schemeClr val="tx1">
                              <a:lumMod val="85000"/>
                              <a:lumOff val="15000"/>
                            </a:schemeClr>
                          </a:solidFill>
                          <a:latin typeface="Arial Narrow" panose="020B0606020202030204" pitchFamily="34" charset="0"/>
                        </a:rPr>
                        <a:t>$77.9M</a:t>
                      </a:r>
                    </a:p>
                  </a:txBody>
                  <a:tcPr marL="68580" marR="68580" marT="34290" marB="34290" anchor="ctr">
                    <a:solidFill>
                      <a:schemeClr val="accent3">
                        <a:lumMod val="20000"/>
                        <a:lumOff val="80000"/>
                      </a:schemeClr>
                    </a:solidFill>
                  </a:tcPr>
                </a:tc>
                <a:extLst>
                  <a:ext uri="{0D108BD9-81ED-4DB2-BD59-A6C34878D82A}">
                    <a16:rowId xmlns:a16="http://schemas.microsoft.com/office/drawing/2014/main" val="10000"/>
                  </a:ext>
                </a:extLst>
              </a:tr>
              <a:tr h="818165">
                <a:tc>
                  <a:txBody>
                    <a:bodyPr/>
                    <a:lstStyle/>
                    <a:p>
                      <a:pPr algn="ctr"/>
                      <a:r>
                        <a:rPr lang="en-US" sz="2100" b="0" dirty="0">
                          <a:latin typeface="Arial Narrow" panose="020B0606020202030204" pitchFamily="34" charset="0"/>
                        </a:rPr>
                        <a:t>FEES &amp; EXPENSES</a:t>
                      </a:r>
                    </a:p>
                  </a:txBody>
                  <a:tcPr marL="68580" marR="68580" marT="34290" marB="34290" anchor="ctr">
                    <a:solidFill>
                      <a:schemeClr val="accent3">
                        <a:lumMod val="20000"/>
                        <a:lumOff val="80000"/>
                      </a:schemeClr>
                    </a:solidFill>
                  </a:tcPr>
                </a:tc>
                <a:tc>
                  <a:txBody>
                    <a:bodyPr/>
                    <a:lstStyle/>
                    <a:p>
                      <a:pPr algn="ctr"/>
                      <a:r>
                        <a:rPr lang="en-US" sz="2100" b="0" dirty="0">
                          <a:latin typeface="Arial Narrow" panose="020B0606020202030204" pitchFamily="34" charset="0"/>
                        </a:rPr>
                        <a:t>$12.6M</a:t>
                      </a:r>
                    </a:p>
                  </a:txBody>
                  <a:tcPr marL="68580" marR="68580" marT="34290" marB="34290" anchor="ctr">
                    <a:solidFill>
                      <a:schemeClr val="accent3">
                        <a:lumMod val="20000"/>
                        <a:lumOff val="80000"/>
                      </a:schemeClr>
                    </a:solidFill>
                  </a:tcPr>
                </a:tc>
                <a:extLst>
                  <a:ext uri="{0D108BD9-81ED-4DB2-BD59-A6C34878D82A}">
                    <a16:rowId xmlns:a16="http://schemas.microsoft.com/office/drawing/2014/main" val="10001"/>
                  </a:ext>
                </a:extLst>
              </a:tr>
              <a:tr h="1091043">
                <a:tc>
                  <a:txBody>
                    <a:bodyPr/>
                    <a:lstStyle/>
                    <a:p>
                      <a:pPr algn="ctr"/>
                      <a:r>
                        <a:rPr lang="en-US" sz="2100" b="0" dirty="0">
                          <a:latin typeface="Arial Narrow" panose="020B0606020202030204" pitchFamily="34" charset="0"/>
                        </a:rPr>
                        <a:t>FURNITURE, FIXTURES &amp; EQUIPMENT</a:t>
                      </a:r>
                    </a:p>
                  </a:txBody>
                  <a:tcPr marL="68580" marR="68580" marT="34290" marB="34290" anchor="ctr">
                    <a:solidFill>
                      <a:schemeClr val="accent3">
                        <a:lumMod val="20000"/>
                        <a:lumOff val="80000"/>
                      </a:schemeClr>
                    </a:solidFill>
                  </a:tcPr>
                </a:tc>
                <a:tc>
                  <a:txBody>
                    <a:bodyPr/>
                    <a:lstStyle/>
                    <a:p>
                      <a:pPr algn="ctr"/>
                      <a:r>
                        <a:rPr lang="en-US" sz="2100" b="0" dirty="0">
                          <a:latin typeface="Arial Narrow" panose="020B0606020202030204" pitchFamily="34" charset="0"/>
                        </a:rPr>
                        <a:t>$2.3M</a:t>
                      </a:r>
                    </a:p>
                  </a:txBody>
                  <a:tcPr marL="68580" marR="68580" marT="34290" marB="34290" anchor="ctr">
                    <a:solidFill>
                      <a:schemeClr val="accent3">
                        <a:lumMod val="20000"/>
                        <a:lumOff val="80000"/>
                      </a:schemeClr>
                    </a:solidFill>
                  </a:tcPr>
                </a:tc>
                <a:extLst>
                  <a:ext uri="{0D108BD9-81ED-4DB2-BD59-A6C34878D82A}">
                    <a16:rowId xmlns:a16="http://schemas.microsoft.com/office/drawing/2014/main" val="10002"/>
                  </a:ext>
                </a:extLst>
              </a:tr>
              <a:tr h="818165">
                <a:tc>
                  <a:txBody>
                    <a:bodyPr/>
                    <a:lstStyle/>
                    <a:p>
                      <a:pPr algn="ctr"/>
                      <a:r>
                        <a:rPr lang="en-US" sz="2100" b="0" dirty="0">
                          <a:latin typeface="Arial Narrow" panose="020B0606020202030204" pitchFamily="34" charset="0"/>
                        </a:rPr>
                        <a:t>CONTINGENCIES</a:t>
                      </a:r>
                    </a:p>
                  </a:txBody>
                  <a:tcPr marL="68580" marR="68580" marT="34290" marB="34290" anchor="ctr">
                    <a:solidFill>
                      <a:schemeClr val="accent3">
                        <a:lumMod val="20000"/>
                        <a:lumOff val="80000"/>
                      </a:schemeClr>
                    </a:solidFill>
                  </a:tcPr>
                </a:tc>
                <a:tc>
                  <a:txBody>
                    <a:bodyPr/>
                    <a:lstStyle/>
                    <a:p>
                      <a:pPr algn="ctr"/>
                      <a:r>
                        <a:rPr lang="en-US" sz="2100" b="0" dirty="0">
                          <a:latin typeface="Arial Narrow" panose="020B0606020202030204" pitchFamily="34" charset="0"/>
                        </a:rPr>
                        <a:t>$5.5M</a:t>
                      </a:r>
                    </a:p>
                  </a:txBody>
                  <a:tcPr marL="68580" marR="68580" marT="34290" marB="34290" anchor="ctr">
                    <a:solidFill>
                      <a:schemeClr val="accent3">
                        <a:lumMod val="20000"/>
                        <a:lumOff val="80000"/>
                      </a:schemeClr>
                    </a:solidFill>
                  </a:tcPr>
                </a:tc>
                <a:extLst>
                  <a:ext uri="{0D108BD9-81ED-4DB2-BD59-A6C34878D82A}">
                    <a16:rowId xmlns:a16="http://schemas.microsoft.com/office/drawing/2014/main" val="10003"/>
                  </a:ext>
                </a:extLst>
              </a:tr>
              <a:tr h="818165">
                <a:tc>
                  <a:txBody>
                    <a:bodyPr/>
                    <a:lstStyle/>
                    <a:p>
                      <a:pPr algn="ctr"/>
                      <a:r>
                        <a:rPr lang="en-US" sz="2100" b="1" dirty="0">
                          <a:latin typeface="Arial Narrow" panose="020B0606020202030204" pitchFamily="34" charset="0"/>
                        </a:rPr>
                        <a:t>TOTAL</a:t>
                      </a:r>
                    </a:p>
                  </a:txBody>
                  <a:tcPr marL="68580" marR="68580" marT="34290" marB="34290" anchor="ctr">
                    <a:solidFill>
                      <a:schemeClr val="accent5">
                        <a:lumMod val="20000"/>
                        <a:lumOff val="80000"/>
                      </a:schemeClr>
                    </a:solidFill>
                  </a:tcPr>
                </a:tc>
                <a:tc>
                  <a:txBody>
                    <a:bodyPr/>
                    <a:lstStyle/>
                    <a:p>
                      <a:pPr algn="ctr"/>
                      <a:r>
                        <a:rPr lang="en-US" sz="2100" b="1" dirty="0">
                          <a:latin typeface="Arial Narrow" panose="020B0606020202030204" pitchFamily="34" charset="0"/>
                        </a:rPr>
                        <a:t>$98.3M</a:t>
                      </a:r>
                    </a:p>
                  </a:txBody>
                  <a:tcPr marL="68580" marR="68580" marT="34290" marB="34290" anchor="ctr">
                    <a:solidFill>
                      <a:schemeClr val="accent5">
                        <a:lumMod val="20000"/>
                        <a:lumOff val="80000"/>
                      </a:schemeClr>
                    </a:solidFill>
                  </a:tcPr>
                </a:tc>
                <a:extLst>
                  <a:ext uri="{0D108BD9-81ED-4DB2-BD59-A6C34878D82A}">
                    <a16:rowId xmlns:a16="http://schemas.microsoft.com/office/drawing/2014/main" val="10004"/>
                  </a:ext>
                </a:extLst>
              </a:tr>
            </a:tbl>
          </a:graphicData>
        </a:graphic>
      </p:graphicFrame>
      <p:sp>
        <p:nvSpPr>
          <p:cNvPr id="5" name="Rectangle 4">
            <a:extLst>
              <a:ext uri="{FF2B5EF4-FFF2-40B4-BE49-F238E27FC236}">
                <a16:creationId xmlns:a16="http://schemas.microsoft.com/office/drawing/2014/main" id="{E79FD730-4A99-4447-8DA3-0C589AB2D6EC}"/>
              </a:ext>
            </a:extLst>
          </p:cNvPr>
          <p:cNvSpPr/>
          <p:nvPr/>
        </p:nvSpPr>
        <p:spPr>
          <a:xfrm>
            <a:off x="6324600" y="6248400"/>
            <a:ext cx="2590799" cy="738664"/>
          </a:xfrm>
          <a:prstGeom prst="rect">
            <a:avLst/>
          </a:prstGeom>
        </p:spPr>
        <p:txBody>
          <a:bodyPr wrap="square">
            <a:spAutoFit/>
          </a:bodyPr>
          <a:lstStyle/>
          <a:p>
            <a:r>
              <a:rPr lang="en-US" sz="1000" dirty="0">
                <a:solidFill>
                  <a:schemeClr val="tx1">
                    <a:lumMod val="50000"/>
                    <a:lumOff val="50000"/>
                  </a:schemeClr>
                </a:solidFill>
                <a:latin typeface="Myriad Pro"/>
                <a:cs typeface="Myriad Pro"/>
              </a:rPr>
              <a:t>PROJECT </a:t>
            </a:r>
            <a:r>
              <a:rPr lang="en-US" sz="1000" spc="-5" dirty="0">
                <a:solidFill>
                  <a:schemeClr val="tx1">
                    <a:lumMod val="50000"/>
                    <a:lumOff val="50000"/>
                  </a:schemeClr>
                </a:solidFill>
                <a:latin typeface="Myriad Pro"/>
                <a:cs typeface="Myriad Pro"/>
              </a:rPr>
              <a:t>MANAGEMENT  </a:t>
            </a:r>
            <a:r>
              <a:rPr lang="en-US" sz="1000" spc="150" dirty="0">
                <a:solidFill>
                  <a:schemeClr val="tx1">
                    <a:lumMod val="50000"/>
                    <a:lumOff val="50000"/>
                  </a:schemeClr>
                </a:solidFill>
                <a:latin typeface="Myriad Pro"/>
                <a:cs typeface="Myriad Pro"/>
              </a:rPr>
              <a:t> </a:t>
            </a:r>
            <a:r>
              <a:rPr lang="en-US" sz="2400" spc="150" dirty="0">
                <a:solidFill>
                  <a:srgbClr val="00B0F0"/>
                </a:solidFill>
                <a:latin typeface="Myriad Pro"/>
                <a:cs typeface="Myriad Pro"/>
              </a:rPr>
              <a:t>|</a:t>
            </a:r>
            <a:r>
              <a:rPr lang="en-US" sz="1000" spc="150" dirty="0">
                <a:solidFill>
                  <a:schemeClr val="tx1">
                    <a:lumMod val="50000"/>
                    <a:lumOff val="50000"/>
                  </a:schemeClr>
                </a:solidFill>
                <a:latin typeface="Myriad Pro"/>
                <a:cs typeface="Myriad Pro"/>
              </a:rPr>
              <a:t> </a:t>
            </a:r>
            <a:r>
              <a:rPr lang="en-US" sz="2400" spc="-10" dirty="0">
                <a:solidFill>
                  <a:srgbClr val="FFFFFF"/>
                </a:solidFill>
                <a:latin typeface="Myriad Pro"/>
                <a:cs typeface="Myriad Pro"/>
              </a:rPr>
              <a:t>SMMA</a:t>
            </a:r>
            <a:endParaRPr lang="en-US" sz="2400" dirty="0">
              <a:latin typeface="Myriad Pro"/>
              <a:cs typeface="Myriad Pro"/>
            </a:endParaRPr>
          </a:p>
          <a:p>
            <a:endParaRPr lang="en-US" dirty="0"/>
          </a:p>
        </p:txBody>
      </p:sp>
      <p:pic>
        <p:nvPicPr>
          <p:cNvPr id="6" name="Picture 5">
            <a:extLst>
              <a:ext uri="{FF2B5EF4-FFF2-40B4-BE49-F238E27FC236}">
                <a16:creationId xmlns:a16="http://schemas.microsoft.com/office/drawing/2014/main" id="{B7B9CF45-AA15-4294-A971-FCB90258794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6400800"/>
            <a:ext cx="2582282" cy="272797"/>
          </a:xfrm>
          <a:prstGeom prst="rect">
            <a:avLst/>
          </a:prstGeom>
        </p:spPr>
      </p:pic>
      <p:sp>
        <p:nvSpPr>
          <p:cNvPr id="8" name="Rectangle 7">
            <a:extLst>
              <a:ext uri="{FF2B5EF4-FFF2-40B4-BE49-F238E27FC236}">
                <a16:creationId xmlns:a16="http://schemas.microsoft.com/office/drawing/2014/main" id="{0F7BF973-27C0-4909-9AC2-8E310BAE4C7B}"/>
              </a:ext>
            </a:extLst>
          </p:cNvPr>
          <p:cNvSpPr/>
          <p:nvPr/>
        </p:nvSpPr>
        <p:spPr>
          <a:xfrm>
            <a:off x="152400" y="102451"/>
            <a:ext cx="8384459" cy="553998"/>
          </a:xfrm>
          <a:prstGeom prst="rect">
            <a:avLst/>
          </a:prstGeom>
        </p:spPr>
        <p:txBody>
          <a:bodyPr wrap="square">
            <a:spAutoFit/>
          </a:bodyPr>
          <a:lstStyle/>
          <a:p>
            <a:pPr algn="ctr"/>
            <a:r>
              <a:rPr lang="en-US" sz="3000" b="1" cap="all" spc="225" dirty="0">
                <a:ln w="3175">
                  <a:noFill/>
                </a:ln>
                <a:solidFill>
                  <a:schemeClr val="bg1"/>
                </a:solidFill>
                <a:latin typeface="Futura Book"/>
                <a:ea typeface="Helvetica" charset="0"/>
                <a:cs typeface="Helvetica" charset="0"/>
              </a:rPr>
              <a:t>TOTAL PROJECT COST</a:t>
            </a:r>
          </a:p>
        </p:txBody>
      </p:sp>
    </p:spTree>
    <p:extLst>
      <p:ext uri="{BB962C8B-B14F-4D97-AF65-F5344CB8AC3E}">
        <p14:creationId xmlns:p14="http://schemas.microsoft.com/office/powerpoint/2010/main" val="7948350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79FD730-4A99-4447-8DA3-0C589AB2D6EC}"/>
              </a:ext>
            </a:extLst>
          </p:cNvPr>
          <p:cNvSpPr/>
          <p:nvPr/>
        </p:nvSpPr>
        <p:spPr>
          <a:xfrm>
            <a:off x="6324600" y="6248400"/>
            <a:ext cx="2590799" cy="738664"/>
          </a:xfrm>
          <a:prstGeom prst="rect">
            <a:avLst/>
          </a:prstGeom>
        </p:spPr>
        <p:txBody>
          <a:bodyPr wrap="square">
            <a:spAutoFit/>
          </a:bodyPr>
          <a:lstStyle/>
          <a:p>
            <a:r>
              <a:rPr lang="en-US" sz="1000" dirty="0">
                <a:solidFill>
                  <a:schemeClr val="tx1">
                    <a:lumMod val="50000"/>
                    <a:lumOff val="50000"/>
                  </a:schemeClr>
                </a:solidFill>
                <a:latin typeface="Myriad Pro"/>
                <a:cs typeface="Myriad Pro"/>
              </a:rPr>
              <a:t>PROJECT </a:t>
            </a:r>
            <a:r>
              <a:rPr lang="en-US" sz="1000" spc="-5" dirty="0">
                <a:solidFill>
                  <a:schemeClr val="tx1">
                    <a:lumMod val="50000"/>
                    <a:lumOff val="50000"/>
                  </a:schemeClr>
                </a:solidFill>
                <a:latin typeface="Myriad Pro"/>
                <a:cs typeface="Myriad Pro"/>
              </a:rPr>
              <a:t>MANAGEMENT  </a:t>
            </a:r>
            <a:r>
              <a:rPr lang="en-US" sz="1000" spc="150" dirty="0">
                <a:solidFill>
                  <a:schemeClr val="tx1">
                    <a:lumMod val="50000"/>
                    <a:lumOff val="50000"/>
                  </a:schemeClr>
                </a:solidFill>
                <a:latin typeface="Myriad Pro"/>
                <a:cs typeface="Myriad Pro"/>
              </a:rPr>
              <a:t> </a:t>
            </a:r>
            <a:r>
              <a:rPr lang="en-US" sz="2400" spc="150" dirty="0">
                <a:solidFill>
                  <a:srgbClr val="00B0F0"/>
                </a:solidFill>
                <a:latin typeface="Myriad Pro"/>
                <a:cs typeface="Myriad Pro"/>
              </a:rPr>
              <a:t>|</a:t>
            </a:r>
            <a:r>
              <a:rPr lang="en-US" sz="1000" spc="150" dirty="0">
                <a:solidFill>
                  <a:schemeClr val="tx1">
                    <a:lumMod val="50000"/>
                    <a:lumOff val="50000"/>
                  </a:schemeClr>
                </a:solidFill>
                <a:latin typeface="Myriad Pro"/>
                <a:cs typeface="Myriad Pro"/>
              </a:rPr>
              <a:t> </a:t>
            </a:r>
            <a:r>
              <a:rPr lang="en-US" sz="2400" spc="-10" dirty="0">
                <a:solidFill>
                  <a:srgbClr val="FFFFFF"/>
                </a:solidFill>
                <a:latin typeface="Myriad Pro"/>
                <a:cs typeface="Myriad Pro"/>
              </a:rPr>
              <a:t>SMMA</a:t>
            </a:r>
            <a:endParaRPr lang="en-US" sz="2400" dirty="0">
              <a:latin typeface="Myriad Pro"/>
              <a:cs typeface="Myriad Pro"/>
            </a:endParaRPr>
          </a:p>
          <a:p>
            <a:endParaRPr lang="en-US" dirty="0"/>
          </a:p>
        </p:txBody>
      </p:sp>
      <p:sp>
        <p:nvSpPr>
          <p:cNvPr id="8" name="Rectangle 7">
            <a:extLst>
              <a:ext uri="{FF2B5EF4-FFF2-40B4-BE49-F238E27FC236}">
                <a16:creationId xmlns:a16="http://schemas.microsoft.com/office/drawing/2014/main" id="{0F7BF973-27C0-4909-9AC2-8E310BAE4C7B}"/>
              </a:ext>
            </a:extLst>
          </p:cNvPr>
          <p:cNvSpPr/>
          <p:nvPr/>
        </p:nvSpPr>
        <p:spPr>
          <a:xfrm>
            <a:off x="152400" y="102451"/>
            <a:ext cx="8384459" cy="1015663"/>
          </a:xfrm>
          <a:prstGeom prst="rect">
            <a:avLst/>
          </a:prstGeom>
        </p:spPr>
        <p:txBody>
          <a:bodyPr wrap="square">
            <a:spAutoFit/>
          </a:bodyPr>
          <a:lstStyle/>
          <a:p>
            <a:pPr algn="ctr"/>
            <a:r>
              <a:rPr lang="en-US" sz="3000" b="1" cap="all" spc="225" dirty="0">
                <a:ln w="3175">
                  <a:noFill/>
                </a:ln>
                <a:solidFill>
                  <a:schemeClr val="bg1"/>
                </a:solidFill>
                <a:latin typeface="Futura Book"/>
                <a:ea typeface="Helvetica" charset="0"/>
                <a:cs typeface="Helvetica" charset="0"/>
              </a:rPr>
              <a:t>Was the total Project Cost reduced?</a:t>
            </a:r>
          </a:p>
        </p:txBody>
      </p:sp>
      <p:graphicFrame>
        <p:nvGraphicFramePr>
          <p:cNvPr id="2" name="Table 1">
            <a:extLst>
              <a:ext uri="{FF2B5EF4-FFF2-40B4-BE49-F238E27FC236}">
                <a16:creationId xmlns:a16="http://schemas.microsoft.com/office/drawing/2014/main" id="{E2736A54-20B7-4166-A228-9604BDCBCA79}"/>
              </a:ext>
            </a:extLst>
          </p:cNvPr>
          <p:cNvGraphicFramePr>
            <a:graphicFrameLocks noGrp="1"/>
          </p:cNvGraphicFramePr>
          <p:nvPr>
            <p:extLst/>
          </p:nvPr>
        </p:nvGraphicFramePr>
        <p:xfrm>
          <a:off x="304800" y="1295400"/>
          <a:ext cx="8534400" cy="4457700"/>
        </p:xfrm>
        <a:graphic>
          <a:graphicData uri="http://schemas.openxmlformats.org/drawingml/2006/table">
            <a:tbl>
              <a:tblPr>
                <a:tableStyleId>{5C22544A-7EE6-4342-B048-85BDC9FD1C3A}</a:tableStyleId>
              </a:tblPr>
              <a:tblGrid>
                <a:gridCol w="4800600">
                  <a:extLst>
                    <a:ext uri="{9D8B030D-6E8A-4147-A177-3AD203B41FA5}">
                      <a16:colId xmlns:a16="http://schemas.microsoft.com/office/drawing/2014/main" val="585810012"/>
                    </a:ext>
                  </a:extLst>
                </a:gridCol>
                <a:gridCol w="1219200">
                  <a:extLst>
                    <a:ext uri="{9D8B030D-6E8A-4147-A177-3AD203B41FA5}">
                      <a16:colId xmlns:a16="http://schemas.microsoft.com/office/drawing/2014/main" val="2977148661"/>
                    </a:ext>
                  </a:extLst>
                </a:gridCol>
                <a:gridCol w="1113430">
                  <a:extLst>
                    <a:ext uri="{9D8B030D-6E8A-4147-A177-3AD203B41FA5}">
                      <a16:colId xmlns:a16="http://schemas.microsoft.com/office/drawing/2014/main" val="1812727917"/>
                    </a:ext>
                  </a:extLst>
                </a:gridCol>
                <a:gridCol w="1401170">
                  <a:extLst>
                    <a:ext uri="{9D8B030D-6E8A-4147-A177-3AD203B41FA5}">
                      <a16:colId xmlns:a16="http://schemas.microsoft.com/office/drawing/2014/main" val="1031649577"/>
                    </a:ext>
                  </a:extLst>
                </a:gridCol>
              </a:tblGrid>
              <a:tr h="638175">
                <a:tc>
                  <a:txBody>
                    <a:bodyPr/>
                    <a:lstStyle/>
                    <a:p>
                      <a:pPr algn="l" fontAlgn="b"/>
                      <a:r>
                        <a:rPr lang="en-US" sz="2000" b="0" u="none" strike="noStrike" dirty="0">
                          <a:effectLst/>
                          <a:latin typeface="Futura Book"/>
                        </a:rPr>
                        <a:t> </a:t>
                      </a:r>
                      <a:endParaRPr lang="en-US" sz="2000" b="0" i="0" u="none" strike="noStrike" dirty="0">
                        <a:solidFill>
                          <a:srgbClr val="000000"/>
                        </a:solidFill>
                        <a:effectLst/>
                        <a:latin typeface="Futura Book"/>
                      </a:endParaRPr>
                    </a:p>
                  </a:txBody>
                  <a:tcPr marL="9525" marR="9525" marT="9525" marB="0" anchor="b">
                    <a:solidFill>
                      <a:schemeClr val="accent3">
                        <a:lumMod val="20000"/>
                        <a:lumOff val="80000"/>
                      </a:schemeClr>
                    </a:solidFill>
                  </a:tcPr>
                </a:tc>
                <a:tc>
                  <a:txBody>
                    <a:bodyPr/>
                    <a:lstStyle/>
                    <a:p>
                      <a:pPr algn="ctr" fontAlgn="b"/>
                      <a:r>
                        <a:rPr lang="en-US" sz="1800" b="1" i="0" u="none" strike="noStrike" dirty="0">
                          <a:solidFill>
                            <a:srgbClr val="000000"/>
                          </a:solidFill>
                          <a:effectLst/>
                          <a:latin typeface="Futura Book"/>
                        </a:rPr>
                        <a:t>PROJECT </a:t>
                      </a:r>
                    </a:p>
                    <a:p>
                      <a:pPr algn="ctr" fontAlgn="b"/>
                      <a:r>
                        <a:rPr lang="en-US" sz="1800" b="1" i="0" u="none" strike="noStrike" dirty="0">
                          <a:solidFill>
                            <a:srgbClr val="000000"/>
                          </a:solidFill>
                          <a:effectLst/>
                          <a:latin typeface="Futura Book"/>
                        </a:rPr>
                        <a:t>COST</a:t>
                      </a:r>
                    </a:p>
                  </a:txBody>
                  <a:tcPr marL="9525" marR="9525" marT="9525" marB="0" anchor="ctr">
                    <a:solidFill>
                      <a:schemeClr val="accent3">
                        <a:lumMod val="20000"/>
                        <a:lumOff val="80000"/>
                      </a:schemeClr>
                    </a:solidFill>
                  </a:tcPr>
                </a:tc>
                <a:tc>
                  <a:txBody>
                    <a:bodyPr/>
                    <a:lstStyle/>
                    <a:p>
                      <a:pPr algn="ctr" fontAlgn="b"/>
                      <a:r>
                        <a:rPr lang="en-US" sz="1800" b="1" i="0" u="none" strike="noStrike" dirty="0">
                          <a:solidFill>
                            <a:srgbClr val="000000"/>
                          </a:solidFill>
                          <a:effectLst/>
                          <a:latin typeface="Futura Book"/>
                        </a:rPr>
                        <a:t>COST TO CITY</a:t>
                      </a:r>
                    </a:p>
                  </a:txBody>
                  <a:tcPr marL="9525" marR="9525" marT="9525" marB="0" anchor="ctr">
                    <a:solidFill>
                      <a:schemeClr val="accent3">
                        <a:lumMod val="20000"/>
                        <a:lumOff val="80000"/>
                      </a:schemeClr>
                    </a:solidFill>
                  </a:tcPr>
                </a:tc>
                <a:tc>
                  <a:txBody>
                    <a:bodyPr/>
                    <a:lstStyle/>
                    <a:p>
                      <a:pPr algn="ctr" fontAlgn="b"/>
                      <a:r>
                        <a:rPr lang="en-US" sz="1800" b="1" u="none" strike="noStrike" dirty="0">
                          <a:effectLst/>
                          <a:latin typeface="Futura Book"/>
                        </a:rPr>
                        <a:t>BUILDING SIZE</a:t>
                      </a:r>
                      <a:endParaRPr lang="en-US" sz="1800" b="1" i="0" u="none" strike="noStrike" dirty="0">
                        <a:solidFill>
                          <a:srgbClr val="000000"/>
                        </a:solidFill>
                        <a:effectLst/>
                        <a:latin typeface="Futura Book"/>
                      </a:endParaRPr>
                    </a:p>
                  </a:txBody>
                  <a:tcPr marL="9525" marR="9525" marT="9525" marB="0" anchor="ctr">
                    <a:solidFill>
                      <a:schemeClr val="accent3">
                        <a:lumMod val="20000"/>
                        <a:lumOff val="80000"/>
                      </a:schemeClr>
                    </a:solidFill>
                  </a:tcPr>
                </a:tc>
                <a:extLst>
                  <a:ext uri="{0D108BD9-81ED-4DB2-BD59-A6C34878D82A}">
                    <a16:rowId xmlns:a16="http://schemas.microsoft.com/office/drawing/2014/main" val="3751674598"/>
                  </a:ext>
                </a:extLst>
              </a:tr>
              <a:tr h="0">
                <a:tc>
                  <a:txBody>
                    <a:bodyPr/>
                    <a:lstStyle/>
                    <a:p>
                      <a:pPr algn="l" fontAlgn="b"/>
                      <a:endParaRPr lang="en-US" sz="1000" b="0" i="0" u="none" strike="noStrike" dirty="0">
                        <a:solidFill>
                          <a:srgbClr val="000000"/>
                        </a:solidFill>
                        <a:effectLst/>
                        <a:latin typeface="Futura Book"/>
                      </a:endParaRPr>
                    </a:p>
                  </a:txBody>
                  <a:tcPr marL="9525" marR="9525" marT="9525" marB="0" anchor="b">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fontAlgn="b"/>
                      <a:endParaRPr lang="en-US" sz="1000" b="0" i="0" u="none" strike="noStrike" dirty="0">
                        <a:solidFill>
                          <a:srgbClr val="000000"/>
                        </a:solidFill>
                        <a:effectLst/>
                        <a:latin typeface="Futura Book"/>
                      </a:endParaRPr>
                    </a:p>
                  </a:txBody>
                  <a:tcPr marL="9525" marR="9525" marT="9525" marB="0" anchor="b">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fontAlgn="b"/>
                      <a:endParaRPr lang="en-US" sz="1000" b="0" i="0" u="none" strike="noStrike" dirty="0">
                        <a:solidFill>
                          <a:srgbClr val="000000"/>
                        </a:solidFill>
                        <a:effectLst/>
                        <a:latin typeface="Futura Book"/>
                      </a:endParaRPr>
                    </a:p>
                  </a:txBody>
                  <a:tcPr marL="9525" marR="9525" marT="9525" marB="0" anchor="b">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fontAlgn="b"/>
                      <a:endParaRPr lang="en-US" sz="1000" b="0" i="0" u="none" strike="noStrike" dirty="0">
                        <a:solidFill>
                          <a:srgbClr val="000000"/>
                        </a:solidFill>
                        <a:effectLst/>
                        <a:latin typeface="Futura Book"/>
                      </a:endParaRPr>
                    </a:p>
                  </a:txBody>
                  <a:tcPr marL="9525" marR="9525" marT="9525" marB="0" anchor="b">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4152865264"/>
                  </a:ext>
                </a:extLst>
              </a:tr>
              <a:tr h="731520">
                <a:tc>
                  <a:txBody>
                    <a:bodyPr/>
                    <a:lstStyle/>
                    <a:p>
                      <a:pPr algn="l" fontAlgn="b"/>
                      <a:r>
                        <a:rPr lang="en-US" sz="1800" b="1" u="none" strike="noStrike" dirty="0">
                          <a:effectLst/>
                          <a:latin typeface="Futura Book"/>
                        </a:rPr>
                        <a:t>PSR SUBMISSION - </a:t>
                      </a:r>
                      <a:r>
                        <a:rPr lang="en-US" sz="1600" b="0" i="0" u="none" strike="noStrike" dirty="0">
                          <a:solidFill>
                            <a:srgbClr val="000000"/>
                          </a:solidFill>
                          <a:effectLst/>
                          <a:latin typeface="Futura Book"/>
                        </a:rPr>
                        <a:t>5/9/2018</a:t>
                      </a:r>
                    </a:p>
                  </a:txBody>
                  <a:tcPr marL="9525" marR="9525" marT="9525" marB="0" anchor="ctr">
                    <a:lnT w="12700" cap="flat" cmpd="sng" algn="ctr">
                      <a:solidFill>
                        <a:schemeClr val="tx1"/>
                      </a:solidFill>
                      <a:prstDash val="solid"/>
                      <a:round/>
                      <a:headEnd type="none" w="med" len="med"/>
                      <a:tailEnd type="none" w="med" len="med"/>
                    </a:lnT>
                    <a:solidFill>
                      <a:schemeClr val="accent3">
                        <a:lumMod val="20000"/>
                        <a:lumOff val="80000"/>
                      </a:schemeClr>
                    </a:solidFill>
                  </a:tcPr>
                </a:tc>
                <a:tc>
                  <a:txBody>
                    <a:bodyPr/>
                    <a:lstStyle/>
                    <a:p>
                      <a:pPr algn="ctr" fontAlgn="b"/>
                      <a:r>
                        <a:rPr lang="en-US" sz="2000" b="0" u="none" strike="noStrike" dirty="0">
                          <a:effectLst/>
                          <a:latin typeface="Futura Book"/>
                        </a:rPr>
                        <a:t>$110.5M</a:t>
                      </a:r>
                      <a:endParaRPr lang="en-US" sz="2000" b="0" i="0" u="none" strike="noStrike" dirty="0">
                        <a:solidFill>
                          <a:srgbClr val="000000"/>
                        </a:solidFill>
                        <a:effectLst/>
                        <a:latin typeface="Futura Book"/>
                      </a:endParaRPr>
                    </a:p>
                  </a:txBody>
                  <a:tcPr marL="9525" marR="9525" marT="9525" marB="0" anchor="ctr">
                    <a:lnT w="12700" cap="flat" cmpd="sng" algn="ctr">
                      <a:solidFill>
                        <a:schemeClr val="tx1"/>
                      </a:solidFill>
                      <a:prstDash val="solid"/>
                      <a:round/>
                      <a:headEnd type="none" w="med" len="med"/>
                      <a:tailEnd type="none" w="med" len="med"/>
                    </a:lnT>
                    <a:solidFill>
                      <a:schemeClr val="accent3">
                        <a:lumMod val="20000"/>
                        <a:lumOff val="80000"/>
                      </a:schemeClr>
                    </a:solidFill>
                  </a:tcPr>
                </a:tc>
                <a:tc>
                  <a:txBody>
                    <a:bodyPr/>
                    <a:lstStyle/>
                    <a:p>
                      <a:pPr algn="ctr" fontAlgn="b"/>
                      <a:r>
                        <a:rPr lang="en-US" sz="2000" b="0" i="0" u="none" strike="noStrike" dirty="0">
                          <a:solidFill>
                            <a:srgbClr val="000000"/>
                          </a:solidFill>
                          <a:effectLst/>
                          <a:latin typeface="Futura Book"/>
                        </a:rPr>
                        <a:t>$66.6M</a:t>
                      </a:r>
                    </a:p>
                  </a:txBody>
                  <a:tcPr marL="9525" marR="9525" marT="9525" marB="0" anchor="ctr">
                    <a:lnT w="12700" cap="flat" cmpd="sng" algn="ctr">
                      <a:solidFill>
                        <a:schemeClr val="tx1"/>
                      </a:solidFill>
                      <a:prstDash val="solid"/>
                      <a:round/>
                      <a:headEnd type="none" w="med" len="med"/>
                      <a:tailEnd type="none" w="med" len="med"/>
                    </a:lnT>
                    <a:solidFill>
                      <a:schemeClr val="accent3">
                        <a:lumMod val="20000"/>
                        <a:lumOff val="80000"/>
                      </a:schemeClr>
                    </a:solidFill>
                  </a:tcPr>
                </a:tc>
                <a:tc>
                  <a:txBody>
                    <a:bodyPr/>
                    <a:lstStyle/>
                    <a:p>
                      <a:pPr algn="ctr" fontAlgn="b"/>
                      <a:r>
                        <a:rPr lang="en-US" sz="2000" b="0" u="none" strike="noStrike" dirty="0">
                          <a:effectLst/>
                          <a:latin typeface="Futura Book"/>
                        </a:rPr>
                        <a:t>153,905 SF</a:t>
                      </a:r>
                      <a:endParaRPr lang="en-US" sz="2000" b="0" i="0" u="none" strike="noStrike" dirty="0">
                        <a:solidFill>
                          <a:srgbClr val="000000"/>
                        </a:solidFill>
                        <a:effectLst/>
                        <a:latin typeface="Futura Book"/>
                      </a:endParaRPr>
                    </a:p>
                  </a:txBody>
                  <a:tcPr marL="9525" marR="9525" marT="9525" marB="0" anchor="ctr">
                    <a:lnT w="12700" cap="flat" cmpd="sng" algn="ctr">
                      <a:solidFill>
                        <a:schemeClr val="tx1"/>
                      </a:solidFill>
                      <a:prstDash val="solid"/>
                      <a:round/>
                      <a:headEnd type="none" w="med" len="med"/>
                      <a:tailEnd type="none" w="med" len="med"/>
                    </a:lnT>
                    <a:solidFill>
                      <a:schemeClr val="accent3">
                        <a:lumMod val="20000"/>
                        <a:lumOff val="80000"/>
                      </a:schemeClr>
                    </a:solidFill>
                  </a:tcPr>
                </a:tc>
                <a:extLst>
                  <a:ext uri="{0D108BD9-81ED-4DB2-BD59-A6C34878D82A}">
                    <a16:rowId xmlns:a16="http://schemas.microsoft.com/office/drawing/2014/main" val="2299175113"/>
                  </a:ext>
                </a:extLst>
              </a:tr>
              <a:tr h="731520">
                <a:tc>
                  <a:txBody>
                    <a:bodyPr/>
                    <a:lstStyle/>
                    <a:p>
                      <a:pPr algn="l" fontAlgn="b"/>
                      <a:r>
                        <a:rPr lang="en-US" sz="1800" b="1" u="none" strike="noStrike" dirty="0">
                          <a:effectLst/>
                          <a:latin typeface="Futura Book"/>
                        </a:rPr>
                        <a:t>REDUCED ELL SPACES - </a:t>
                      </a:r>
                      <a:r>
                        <a:rPr lang="en-US" sz="1600" b="0" i="0" u="none" strike="noStrike" dirty="0">
                          <a:solidFill>
                            <a:srgbClr val="000000"/>
                          </a:solidFill>
                          <a:effectLst/>
                          <a:latin typeface="Futura Book"/>
                        </a:rPr>
                        <a:t>6/18/2018</a:t>
                      </a:r>
                    </a:p>
                  </a:txBody>
                  <a:tcPr marL="9525" marR="9525" marT="9525" marB="0" anchor="ctr">
                    <a:solidFill>
                      <a:schemeClr val="accent3">
                        <a:lumMod val="20000"/>
                        <a:lumOff val="80000"/>
                      </a:schemeClr>
                    </a:solidFill>
                  </a:tcPr>
                </a:tc>
                <a:tc>
                  <a:txBody>
                    <a:bodyPr/>
                    <a:lstStyle/>
                    <a:p>
                      <a:pPr algn="ctr" fontAlgn="b"/>
                      <a:r>
                        <a:rPr lang="en-US" sz="2000" b="0" u="none" strike="noStrike" dirty="0">
                          <a:effectLst/>
                          <a:latin typeface="Futura Book"/>
                        </a:rPr>
                        <a:t>$104.5M</a:t>
                      </a:r>
                      <a:endParaRPr lang="en-US" sz="2000" b="0" i="0" u="none" strike="noStrike" dirty="0">
                        <a:solidFill>
                          <a:srgbClr val="000000"/>
                        </a:solidFill>
                        <a:effectLst/>
                        <a:latin typeface="Futura Book"/>
                      </a:endParaRPr>
                    </a:p>
                  </a:txBody>
                  <a:tcPr marL="9525" marR="9525" marT="9525" marB="0" anchor="ctr">
                    <a:solidFill>
                      <a:schemeClr val="accent3">
                        <a:lumMod val="20000"/>
                        <a:lumOff val="80000"/>
                      </a:schemeClr>
                    </a:solidFill>
                  </a:tcPr>
                </a:tc>
                <a:tc>
                  <a:txBody>
                    <a:bodyPr/>
                    <a:lstStyle/>
                    <a:p>
                      <a:pPr algn="ctr" fontAlgn="b"/>
                      <a:r>
                        <a:rPr lang="en-US" sz="2000" b="0" i="0" u="none" strike="noStrike" dirty="0">
                          <a:solidFill>
                            <a:srgbClr val="000000"/>
                          </a:solidFill>
                          <a:effectLst/>
                          <a:latin typeface="Futura Book"/>
                        </a:rPr>
                        <a:t>$63.6M</a:t>
                      </a:r>
                    </a:p>
                  </a:txBody>
                  <a:tcPr marL="9525" marR="9525" marT="9525" marB="0" anchor="ctr">
                    <a:solidFill>
                      <a:schemeClr val="accent3">
                        <a:lumMod val="20000"/>
                        <a:lumOff val="80000"/>
                      </a:schemeClr>
                    </a:solidFill>
                  </a:tcPr>
                </a:tc>
                <a:tc>
                  <a:txBody>
                    <a:bodyPr/>
                    <a:lstStyle/>
                    <a:p>
                      <a:pPr algn="ctr" fontAlgn="b"/>
                      <a:r>
                        <a:rPr lang="en-US" sz="2000" b="0" i="0" u="none" strike="noStrike" dirty="0">
                          <a:solidFill>
                            <a:srgbClr val="000000"/>
                          </a:solidFill>
                          <a:effectLst/>
                          <a:latin typeface="Futura Book"/>
                        </a:rPr>
                        <a:t>141,750 SF</a:t>
                      </a:r>
                    </a:p>
                  </a:txBody>
                  <a:tcPr marL="9525" marR="9525" marT="9525" marB="0" anchor="ctr">
                    <a:solidFill>
                      <a:schemeClr val="accent3">
                        <a:lumMod val="20000"/>
                        <a:lumOff val="80000"/>
                      </a:schemeClr>
                    </a:solidFill>
                  </a:tcPr>
                </a:tc>
                <a:extLst>
                  <a:ext uri="{0D108BD9-81ED-4DB2-BD59-A6C34878D82A}">
                    <a16:rowId xmlns:a16="http://schemas.microsoft.com/office/drawing/2014/main" val="3205247319"/>
                  </a:ext>
                </a:extLst>
              </a:tr>
              <a:tr h="731520">
                <a:tc>
                  <a:txBody>
                    <a:bodyPr/>
                    <a:lstStyle/>
                    <a:p>
                      <a:pPr algn="l" fontAlgn="b"/>
                      <a:r>
                        <a:rPr lang="en-US" sz="1800" b="1" u="none" strike="noStrike" dirty="0">
                          <a:effectLst/>
                          <a:latin typeface="Futura Book"/>
                        </a:rPr>
                        <a:t>REDUCED AUDITORIUM - </a:t>
                      </a:r>
                      <a:r>
                        <a:rPr lang="en-US" sz="1600" b="0" i="0" u="none" strike="noStrike" dirty="0">
                          <a:solidFill>
                            <a:srgbClr val="000000"/>
                          </a:solidFill>
                          <a:effectLst/>
                          <a:latin typeface="Futura Book"/>
                        </a:rPr>
                        <a:t>7/16/2018</a:t>
                      </a:r>
                    </a:p>
                  </a:txBody>
                  <a:tcPr marL="9525" marR="9525" marT="9525" marB="0" anchor="ctr">
                    <a:solidFill>
                      <a:schemeClr val="accent3">
                        <a:lumMod val="20000"/>
                        <a:lumOff val="80000"/>
                      </a:schemeClr>
                    </a:solidFill>
                  </a:tcPr>
                </a:tc>
                <a:tc>
                  <a:txBody>
                    <a:bodyPr/>
                    <a:lstStyle/>
                    <a:p>
                      <a:pPr algn="ctr" fontAlgn="b"/>
                      <a:r>
                        <a:rPr lang="en-US" sz="2000" b="0" u="none" strike="noStrike" dirty="0">
                          <a:effectLst/>
                          <a:latin typeface="Futura Book"/>
                        </a:rPr>
                        <a:t>$101.3M</a:t>
                      </a:r>
                      <a:endParaRPr lang="en-US" sz="2000" b="0" i="0" u="none" strike="noStrike" dirty="0">
                        <a:solidFill>
                          <a:srgbClr val="000000"/>
                        </a:solidFill>
                        <a:effectLst/>
                        <a:latin typeface="Futura Book"/>
                      </a:endParaRPr>
                    </a:p>
                  </a:txBody>
                  <a:tcPr marL="9525" marR="9525" marT="9525" marB="0" anchor="ctr">
                    <a:solidFill>
                      <a:schemeClr val="accent3">
                        <a:lumMod val="20000"/>
                        <a:lumOff val="80000"/>
                      </a:schemeClr>
                    </a:solidFill>
                  </a:tcPr>
                </a:tc>
                <a:tc>
                  <a:txBody>
                    <a:bodyPr/>
                    <a:lstStyle/>
                    <a:p>
                      <a:pPr algn="ctr" fontAlgn="b"/>
                      <a:r>
                        <a:rPr lang="en-US" sz="2000" b="0" i="0" u="none" strike="noStrike" dirty="0">
                          <a:solidFill>
                            <a:srgbClr val="000000"/>
                          </a:solidFill>
                          <a:effectLst/>
                          <a:latin typeface="Futura Book"/>
                        </a:rPr>
                        <a:t>$60.8M</a:t>
                      </a:r>
                    </a:p>
                  </a:txBody>
                  <a:tcPr marL="9525" marR="9525" marT="9525" marB="0" anchor="ctr">
                    <a:solidFill>
                      <a:schemeClr val="accent3">
                        <a:lumMod val="20000"/>
                        <a:lumOff val="80000"/>
                      </a:schemeClr>
                    </a:solidFill>
                  </a:tcPr>
                </a:tc>
                <a:tc>
                  <a:txBody>
                    <a:bodyPr/>
                    <a:lstStyle/>
                    <a:p>
                      <a:pPr algn="ctr" fontAlgn="b"/>
                      <a:r>
                        <a:rPr lang="en-US" sz="2000" b="0" i="0" u="none" strike="noStrike" dirty="0">
                          <a:solidFill>
                            <a:srgbClr val="000000"/>
                          </a:solidFill>
                          <a:effectLst/>
                          <a:latin typeface="Futura Book"/>
                        </a:rPr>
                        <a:t>136,790 SF</a:t>
                      </a:r>
                    </a:p>
                  </a:txBody>
                  <a:tcPr marL="9525" marR="9525" marT="9525" marB="0" anchor="ctr">
                    <a:solidFill>
                      <a:schemeClr val="accent3">
                        <a:lumMod val="20000"/>
                        <a:lumOff val="80000"/>
                      </a:schemeClr>
                    </a:solidFill>
                  </a:tcPr>
                </a:tc>
                <a:extLst>
                  <a:ext uri="{0D108BD9-81ED-4DB2-BD59-A6C34878D82A}">
                    <a16:rowId xmlns:a16="http://schemas.microsoft.com/office/drawing/2014/main" val="605250220"/>
                  </a:ext>
                </a:extLst>
              </a:tr>
              <a:tr h="731520">
                <a:tc>
                  <a:txBody>
                    <a:bodyPr/>
                    <a:lstStyle/>
                    <a:p>
                      <a:pPr algn="l" fontAlgn="b"/>
                      <a:r>
                        <a:rPr lang="en-US" sz="1800" b="1" u="none" strike="noStrike" dirty="0">
                          <a:effectLst/>
                          <a:latin typeface="Futura Book"/>
                        </a:rPr>
                        <a:t>SCHEMATIC DESIGN</a:t>
                      </a:r>
                      <a:r>
                        <a:rPr lang="en-US" sz="1800" b="1" i="0" u="none" strike="noStrike" dirty="0">
                          <a:solidFill>
                            <a:srgbClr val="000000"/>
                          </a:solidFill>
                          <a:effectLst/>
                          <a:latin typeface="Futura Book"/>
                        </a:rPr>
                        <a:t> SUBMISSION - </a:t>
                      </a:r>
                      <a:r>
                        <a:rPr lang="en-US" sz="1600" b="0" i="0" u="none" strike="noStrike" dirty="0">
                          <a:solidFill>
                            <a:srgbClr val="000000"/>
                          </a:solidFill>
                          <a:effectLst/>
                          <a:latin typeface="Futura Book"/>
                        </a:rPr>
                        <a:t>9/12/2018</a:t>
                      </a:r>
                      <a:endParaRPr lang="en-US" sz="1600" b="0" u="none" strike="noStrike" dirty="0">
                        <a:effectLst/>
                        <a:latin typeface="Futura Book"/>
                      </a:endParaRPr>
                    </a:p>
                  </a:txBody>
                  <a:tcPr marL="9525" marR="9525" marT="9525" marB="0" anchor="ctr">
                    <a:solidFill>
                      <a:schemeClr val="accent3">
                        <a:lumMod val="20000"/>
                        <a:lumOff val="80000"/>
                      </a:schemeClr>
                    </a:solidFill>
                  </a:tcPr>
                </a:tc>
                <a:tc>
                  <a:txBody>
                    <a:bodyPr/>
                    <a:lstStyle/>
                    <a:p>
                      <a:pPr algn="ctr" fontAlgn="b"/>
                      <a:r>
                        <a:rPr lang="en-US" sz="2000" b="0" u="none" strike="noStrike" dirty="0">
                          <a:effectLst/>
                          <a:latin typeface="Futura Book"/>
                        </a:rPr>
                        <a:t>$  98.3M</a:t>
                      </a:r>
                    </a:p>
                  </a:txBody>
                  <a:tcPr marL="9525" marR="9525" marT="9525" marB="0" anchor="ctr">
                    <a:solidFill>
                      <a:schemeClr val="accent3">
                        <a:lumMod val="20000"/>
                        <a:lumOff val="80000"/>
                      </a:schemeClr>
                    </a:solidFill>
                  </a:tcPr>
                </a:tc>
                <a:tc>
                  <a:txBody>
                    <a:bodyPr/>
                    <a:lstStyle/>
                    <a:p>
                      <a:pPr algn="ctr" fontAlgn="b"/>
                      <a:r>
                        <a:rPr lang="en-US" sz="2000" b="0" i="0" u="none" strike="noStrike" dirty="0">
                          <a:solidFill>
                            <a:srgbClr val="000000"/>
                          </a:solidFill>
                          <a:effectLst/>
                          <a:latin typeface="Futura Book"/>
                        </a:rPr>
                        <a:t>$58.8M</a:t>
                      </a:r>
                    </a:p>
                  </a:txBody>
                  <a:tcPr marL="9525" marR="9525" marT="9525" marB="0" anchor="ctr">
                    <a:solidFill>
                      <a:schemeClr val="accent3">
                        <a:lumMod val="20000"/>
                        <a:lumOff val="80000"/>
                      </a:schemeClr>
                    </a:solidFill>
                  </a:tcPr>
                </a:tc>
                <a:tc>
                  <a:txBody>
                    <a:bodyPr/>
                    <a:lstStyle/>
                    <a:p>
                      <a:pPr algn="ctr" fontAlgn="b"/>
                      <a:r>
                        <a:rPr lang="en-US" sz="2000" b="0" i="0" u="none" strike="noStrike" dirty="0">
                          <a:solidFill>
                            <a:srgbClr val="000000"/>
                          </a:solidFill>
                          <a:effectLst/>
                          <a:latin typeface="Futura Book"/>
                        </a:rPr>
                        <a:t>136,790 SF</a:t>
                      </a:r>
                    </a:p>
                  </a:txBody>
                  <a:tcPr marL="9525" marR="9525" marT="9525" marB="0" anchor="ctr">
                    <a:solidFill>
                      <a:schemeClr val="accent3">
                        <a:lumMod val="20000"/>
                        <a:lumOff val="80000"/>
                      </a:schemeClr>
                    </a:solidFill>
                  </a:tcPr>
                </a:tc>
                <a:extLst>
                  <a:ext uri="{0D108BD9-81ED-4DB2-BD59-A6C34878D82A}">
                    <a16:rowId xmlns:a16="http://schemas.microsoft.com/office/drawing/2014/main" val="3071446557"/>
                  </a:ext>
                </a:extLst>
              </a:tr>
              <a:tr h="731520">
                <a:tc>
                  <a:txBody>
                    <a:bodyPr/>
                    <a:lstStyle/>
                    <a:p>
                      <a:pPr algn="r" fontAlgn="b"/>
                      <a:r>
                        <a:rPr lang="en-US" sz="2000" b="1" i="0" u="none" strike="noStrike" dirty="0">
                          <a:solidFill>
                            <a:srgbClr val="000000"/>
                          </a:solidFill>
                          <a:effectLst/>
                          <a:latin typeface="Futura Book"/>
                        </a:rPr>
                        <a:t>TOTAL REDUCTION</a:t>
                      </a:r>
                    </a:p>
                  </a:txBody>
                  <a:tcPr marL="9525" marR="9525" marT="9525" marB="0" anchor="ctr">
                    <a:solidFill>
                      <a:schemeClr val="accent5">
                        <a:lumMod val="20000"/>
                        <a:lumOff val="80000"/>
                      </a:schemeClr>
                    </a:solidFill>
                  </a:tcPr>
                </a:tc>
                <a:tc>
                  <a:txBody>
                    <a:bodyPr/>
                    <a:lstStyle/>
                    <a:p>
                      <a:pPr marL="0" algn="ctr" defTabSz="914400" rtl="0" eaLnBrk="1" fontAlgn="b" latinLnBrk="0" hangingPunct="1">
                        <a:lnSpc>
                          <a:spcPct val="100000"/>
                        </a:lnSpc>
                      </a:pPr>
                      <a:r>
                        <a:rPr lang="en-US" sz="2000" b="1" i="0" u="none" strike="noStrike" kern="1200" dirty="0">
                          <a:solidFill>
                            <a:srgbClr val="000000"/>
                          </a:solidFill>
                          <a:effectLst/>
                          <a:latin typeface="Futura Book"/>
                          <a:ea typeface="+mn-ea"/>
                          <a:cs typeface="+mn-cs"/>
                        </a:rPr>
                        <a:t>$  12.2M</a:t>
                      </a:r>
                    </a:p>
                  </a:txBody>
                  <a:tcPr marL="9525" marR="9525" marT="9525" marB="0" anchor="ctr">
                    <a:solidFill>
                      <a:schemeClr val="accent5">
                        <a:lumMod val="20000"/>
                        <a:lumOff val="80000"/>
                      </a:schemeClr>
                    </a:solidFill>
                  </a:tcPr>
                </a:tc>
                <a:tc>
                  <a:txBody>
                    <a:bodyPr/>
                    <a:lstStyle/>
                    <a:p>
                      <a:pPr marL="0" algn="ctr" defTabSz="914400" rtl="0" eaLnBrk="1" fontAlgn="b" latinLnBrk="0" hangingPunct="1">
                        <a:lnSpc>
                          <a:spcPct val="100000"/>
                        </a:lnSpc>
                      </a:pPr>
                      <a:r>
                        <a:rPr lang="en-US" sz="2000" b="1" i="0" u="none" strike="noStrike" kern="1200" dirty="0">
                          <a:solidFill>
                            <a:srgbClr val="000000"/>
                          </a:solidFill>
                          <a:effectLst/>
                          <a:latin typeface="Futura Book"/>
                          <a:ea typeface="+mn-ea"/>
                          <a:cs typeface="+mn-cs"/>
                        </a:rPr>
                        <a:t>$7.8M</a:t>
                      </a:r>
                    </a:p>
                  </a:txBody>
                  <a:tcPr marL="9525" marR="9525" marT="9525" marB="0" anchor="ctr">
                    <a:solidFill>
                      <a:schemeClr val="accent5">
                        <a:lumMod val="20000"/>
                        <a:lumOff val="80000"/>
                      </a:schemeClr>
                    </a:solidFill>
                  </a:tcPr>
                </a:tc>
                <a:tc>
                  <a:txBody>
                    <a:bodyPr/>
                    <a:lstStyle/>
                    <a:p>
                      <a:pPr marL="0" algn="ctr" defTabSz="914400" rtl="0" eaLnBrk="1" fontAlgn="b" latinLnBrk="0" hangingPunct="1">
                        <a:lnSpc>
                          <a:spcPct val="100000"/>
                        </a:lnSpc>
                      </a:pPr>
                      <a:r>
                        <a:rPr lang="en-US" sz="2000" b="1" i="0" u="none" strike="noStrike" kern="1200" dirty="0">
                          <a:solidFill>
                            <a:srgbClr val="000000"/>
                          </a:solidFill>
                          <a:effectLst/>
                          <a:latin typeface="Futura Book"/>
                          <a:ea typeface="+mn-ea"/>
                          <a:cs typeface="+mn-cs"/>
                        </a:rPr>
                        <a:t>17,115 SF</a:t>
                      </a:r>
                    </a:p>
                  </a:txBody>
                  <a:tcPr marL="9525" marR="9525" marT="9525" marB="0" anchor="ctr">
                    <a:solidFill>
                      <a:schemeClr val="accent5">
                        <a:lumMod val="20000"/>
                        <a:lumOff val="80000"/>
                      </a:schemeClr>
                    </a:solidFill>
                  </a:tcPr>
                </a:tc>
                <a:extLst>
                  <a:ext uri="{0D108BD9-81ED-4DB2-BD59-A6C34878D82A}">
                    <a16:rowId xmlns:a16="http://schemas.microsoft.com/office/drawing/2014/main" val="1545995032"/>
                  </a:ext>
                </a:extLst>
              </a:tr>
            </a:tbl>
          </a:graphicData>
        </a:graphic>
      </p:graphicFrame>
      <p:pic>
        <p:nvPicPr>
          <p:cNvPr id="6" name="Picture 5">
            <a:extLst>
              <a:ext uri="{FF2B5EF4-FFF2-40B4-BE49-F238E27FC236}">
                <a16:creationId xmlns:a16="http://schemas.microsoft.com/office/drawing/2014/main" id="{45D6475C-0DCA-469A-A033-D70A88CD936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6400800"/>
            <a:ext cx="2582282" cy="272797"/>
          </a:xfrm>
          <a:prstGeom prst="rect">
            <a:avLst/>
          </a:prstGeom>
        </p:spPr>
      </p:pic>
    </p:spTree>
    <p:extLst>
      <p:ext uri="{BB962C8B-B14F-4D97-AF65-F5344CB8AC3E}">
        <p14:creationId xmlns:p14="http://schemas.microsoft.com/office/powerpoint/2010/main" val="8424412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74BEE50-A98E-4310-98B7-3BEC40149B94}"/>
              </a:ext>
            </a:extLst>
          </p:cNvPr>
          <p:cNvSpPr/>
          <p:nvPr/>
        </p:nvSpPr>
        <p:spPr>
          <a:xfrm>
            <a:off x="6324600" y="6248400"/>
            <a:ext cx="2590799" cy="738664"/>
          </a:xfrm>
          <a:prstGeom prst="rect">
            <a:avLst/>
          </a:prstGeom>
        </p:spPr>
        <p:txBody>
          <a:bodyPr wrap="square">
            <a:spAutoFit/>
          </a:bodyPr>
          <a:lstStyle/>
          <a:p>
            <a:r>
              <a:rPr lang="en-US" sz="1000" dirty="0">
                <a:solidFill>
                  <a:schemeClr val="tx1">
                    <a:lumMod val="50000"/>
                    <a:lumOff val="50000"/>
                  </a:schemeClr>
                </a:solidFill>
                <a:latin typeface="Myriad Pro"/>
                <a:cs typeface="Myriad Pro"/>
              </a:rPr>
              <a:t>PROJECT </a:t>
            </a:r>
            <a:r>
              <a:rPr lang="en-US" sz="1000" spc="-5" dirty="0">
                <a:solidFill>
                  <a:schemeClr val="tx1">
                    <a:lumMod val="50000"/>
                    <a:lumOff val="50000"/>
                  </a:schemeClr>
                </a:solidFill>
                <a:latin typeface="Myriad Pro"/>
                <a:cs typeface="Myriad Pro"/>
              </a:rPr>
              <a:t>MANAGEMENT  </a:t>
            </a:r>
            <a:r>
              <a:rPr lang="en-US" sz="1000" spc="150" dirty="0">
                <a:solidFill>
                  <a:schemeClr val="tx1">
                    <a:lumMod val="50000"/>
                    <a:lumOff val="50000"/>
                  </a:schemeClr>
                </a:solidFill>
                <a:latin typeface="Myriad Pro"/>
                <a:cs typeface="Myriad Pro"/>
              </a:rPr>
              <a:t> </a:t>
            </a:r>
            <a:r>
              <a:rPr lang="en-US" sz="2400" spc="150" dirty="0">
                <a:solidFill>
                  <a:srgbClr val="00B0F0"/>
                </a:solidFill>
                <a:latin typeface="Myriad Pro"/>
                <a:cs typeface="Myriad Pro"/>
              </a:rPr>
              <a:t>|</a:t>
            </a:r>
            <a:r>
              <a:rPr lang="en-US" sz="1000" spc="150" dirty="0">
                <a:solidFill>
                  <a:schemeClr val="tx1">
                    <a:lumMod val="50000"/>
                    <a:lumOff val="50000"/>
                  </a:schemeClr>
                </a:solidFill>
                <a:latin typeface="Myriad Pro"/>
                <a:cs typeface="Myriad Pro"/>
              </a:rPr>
              <a:t> </a:t>
            </a:r>
            <a:r>
              <a:rPr lang="en-US" sz="2400" spc="-10" dirty="0">
                <a:solidFill>
                  <a:srgbClr val="FFFFFF"/>
                </a:solidFill>
                <a:latin typeface="Myriad Pro"/>
                <a:cs typeface="Myriad Pro"/>
              </a:rPr>
              <a:t>SMMA</a:t>
            </a:r>
            <a:endParaRPr lang="en-US" sz="2400" dirty="0">
              <a:latin typeface="Myriad Pro"/>
              <a:cs typeface="Myriad Pro"/>
            </a:endParaRPr>
          </a:p>
          <a:p>
            <a:endParaRPr lang="en-US" dirty="0"/>
          </a:p>
        </p:txBody>
      </p:sp>
      <p:sp>
        <p:nvSpPr>
          <p:cNvPr id="7" name="TextBox 6">
            <a:extLst>
              <a:ext uri="{FF2B5EF4-FFF2-40B4-BE49-F238E27FC236}">
                <a16:creationId xmlns:a16="http://schemas.microsoft.com/office/drawing/2014/main" id="{C960B65C-0A88-4626-AAE2-7EA314C370FD}"/>
              </a:ext>
            </a:extLst>
          </p:cNvPr>
          <p:cNvSpPr txBox="1"/>
          <p:nvPr/>
        </p:nvSpPr>
        <p:spPr>
          <a:xfrm>
            <a:off x="76200" y="76200"/>
            <a:ext cx="8893763" cy="461665"/>
          </a:xfrm>
          <a:prstGeom prst="rect">
            <a:avLst/>
          </a:prstGeom>
          <a:noFill/>
        </p:spPr>
        <p:txBody>
          <a:bodyPr wrap="square" rtlCol="0">
            <a:spAutoFit/>
          </a:bodyPr>
          <a:lstStyle/>
          <a:p>
            <a:r>
              <a:rPr lang="en-US" sz="2400" b="1" dirty="0">
                <a:solidFill>
                  <a:schemeClr val="bg1"/>
                </a:solidFill>
                <a:latin typeface="Futura Book"/>
              </a:rPr>
              <a:t>COLLABORATIVE COST REDUCTION STRATEGY ACTION</a:t>
            </a:r>
          </a:p>
        </p:txBody>
      </p:sp>
      <p:sp>
        <p:nvSpPr>
          <p:cNvPr id="27" name="Rectangle 26">
            <a:extLst>
              <a:ext uri="{FF2B5EF4-FFF2-40B4-BE49-F238E27FC236}">
                <a16:creationId xmlns:a16="http://schemas.microsoft.com/office/drawing/2014/main" id="{BC6BFA09-FC4F-422C-AA78-BC33B5BF26A0}"/>
              </a:ext>
            </a:extLst>
          </p:cNvPr>
          <p:cNvSpPr/>
          <p:nvPr/>
        </p:nvSpPr>
        <p:spPr>
          <a:xfrm>
            <a:off x="381000" y="707451"/>
            <a:ext cx="8305800" cy="5327612"/>
          </a:xfrm>
          <a:prstGeom prst="rect">
            <a:avLst/>
          </a:prstGeom>
        </p:spPr>
        <p:txBody>
          <a:bodyPr wrap="square">
            <a:spAutoFit/>
          </a:bodyPr>
          <a:lstStyle/>
          <a:p>
            <a:pPr marL="469900" marR="441959" indent="-457200">
              <a:lnSpc>
                <a:spcPts val="3450"/>
              </a:lnSpc>
              <a:spcBef>
                <a:spcPts val="600"/>
              </a:spcBef>
              <a:spcAft>
                <a:spcPts val="600"/>
              </a:spcAft>
              <a:buFont typeface="Arial" panose="020B0604020202020204" pitchFamily="34" charset="0"/>
              <a:buChar char="•"/>
              <a:tabLst>
                <a:tab pos="241300" algn="l"/>
              </a:tabLst>
            </a:pPr>
            <a:r>
              <a:rPr lang="en-US" sz="2800" spc="-5" dirty="0">
                <a:solidFill>
                  <a:schemeClr val="bg1"/>
                </a:solidFill>
                <a:latin typeface="Myriad Pro"/>
                <a:cs typeface="Myriad Pro"/>
              </a:rPr>
              <a:t>Reduce 30 Classrooms to 27</a:t>
            </a:r>
          </a:p>
          <a:p>
            <a:pPr marL="469900" marR="441959" indent="-457200">
              <a:lnSpc>
                <a:spcPts val="3450"/>
              </a:lnSpc>
              <a:spcBef>
                <a:spcPts val="600"/>
              </a:spcBef>
              <a:spcAft>
                <a:spcPts val="600"/>
              </a:spcAft>
              <a:buFont typeface="Arial" panose="020B0604020202020204" pitchFamily="34" charset="0"/>
              <a:buChar char="•"/>
              <a:tabLst>
                <a:tab pos="241300" algn="l"/>
              </a:tabLst>
            </a:pPr>
            <a:r>
              <a:rPr lang="en-US" sz="2800" spc="-5" dirty="0">
                <a:solidFill>
                  <a:schemeClr val="bg1"/>
                </a:solidFill>
                <a:latin typeface="Myriad Pro"/>
                <a:cs typeface="Myriad Pro"/>
              </a:rPr>
              <a:t>Reduce 9 Science Classrooms to 6</a:t>
            </a:r>
          </a:p>
          <a:p>
            <a:pPr marL="469900" marR="441959" indent="-457200">
              <a:lnSpc>
                <a:spcPts val="3450"/>
              </a:lnSpc>
              <a:spcBef>
                <a:spcPts val="600"/>
              </a:spcBef>
              <a:spcAft>
                <a:spcPts val="600"/>
              </a:spcAft>
              <a:buFont typeface="Arial" panose="020B0604020202020204" pitchFamily="34" charset="0"/>
              <a:buChar char="•"/>
              <a:tabLst>
                <a:tab pos="241300" algn="l"/>
              </a:tabLst>
            </a:pPr>
            <a:r>
              <a:rPr lang="en-US" sz="2800" spc="-5" dirty="0">
                <a:solidFill>
                  <a:schemeClr val="bg1"/>
                </a:solidFill>
                <a:latin typeface="Myriad Pro"/>
                <a:cs typeface="Myriad Pro"/>
              </a:rPr>
              <a:t>Combine Tech Classroom with Fabrication Lab</a:t>
            </a:r>
          </a:p>
          <a:p>
            <a:pPr marL="469900" marR="441959" indent="-457200">
              <a:lnSpc>
                <a:spcPts val="3450"/>
              </a:lnSpc>
              <a:spcBef>
                <a:spcPts val="600"/>
              </a:spcBef>
              <a:spcAft>
                <a:spcPts val="600"/>
              </a:spcAft>
              <a:buFont typeface="Arial" panose="020B0604020202020204" pitchFamily="34" charset="0"/>
              <a:buChar char="•"/>
              <a:tabLst>
                <a:tab pos="241300" algn="l"/>
              </a:tabLst>
            </a:pPr>
            <a:r>
              <a:rPr lang="en-US" sz="2800" spc="-5" dirty="0">
                <a:solidFill>
                  <a:schemeClr val="bg1"/>
                </a:solidFill>
                <a:latin typeface="Myriad Pro"/>
                <a:cs typeface="Myriad Pro"/>
              </a:rPr>
              <a:t>Combine Small Group Seminar with Teacher Work Rooms</a:t>
            </a:r>
          </a:p>
          <a:p>
            <a:pPr marL="469900" marR="441959" indent="-457200">
              <a:lnSpc>
                <a:spcPts val="3450"/>
              </a:lnSpc>
              <a:spcBef>
                <a:spcPts val="600"/>
              </a:spcBef>
              <a:spcAft>
                <a:spcPts val="600"/>
              </a:spcAft>
              <a:buFont typeface="Arial" panose="020B0604020202020204" pitchFamily="34" charset="0"/>
              <a:buChar char="•"/>
              <a:tabLst>
                <a:tab pos="241300" algn="l"/>
              </a:tabLst>
            </a:pPr>
            <a:r>
              <a:rPr lang="en-US" sz="2800" spc="-5" dirty="0">
                <a:solidFill>
                  <a:schemeClr val="bg1"/>
                </a:solidFill>
                <a:latin typeface="Myriad Pro"/>
                <a:cs typeface="Myriad Pro"/>
              </a:rPr>
              <a:t>Reduce Auditorium from 750 seats to 420 seats</a:t>
            </a:r>
          </a:p>
          <a:p>
            <a:pPr marL="12700" marR="441959">
              <a:lnSpc>
                <a:spcPts val="3450"/>
              </a:lnSpc>
              <a:spcBef>
                <a:spcPts val="600"/>
              </a:spcBef>
              <a:spcAft>
                <a:spcPts val="600"/>
              </a:spcAft>
              <a:tabLst>
                <a:tab pos="241300" algn="l"/>
              </a:tabLst>
            </a:pPr>
            <a:r>
              <a:rPr lang="en-US" sz="2800" spc="-5" dirty="0">
                <a:solidFill>
                  <a:schemeClr val="bg1"/>
                </a:solidFill>
                <a:latin typeface="Myriad Pro"/>
                <a:cs typeface="Myriad Pro"/>
              </a:rPr>
              <a:t>Combined total reduction of 17,115 GSF, representing a savings of approximately $12.2M in total project costs, representing a savings of $7.8M to the City.</a:t>
            </a:r>
          </a:p>
        </p:txBody>
      </p:sp>
      <p:pic>
        <p:nvPicPr>
          <p:cNvPr id="28" name="Picture 27">
            <a:extLst>
              <a:ext uri="{FF2B5EF4-FFF2-40B4-BE49-F238E27FC236}">
                <a16:creationId xmlns:a16="http://schemas.microsoft.com/office/drawing/2014/main" id="{5C76769B-B15E-4129-937B-A8C2747D2F9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6400800"/>
            <a:ext cx="2582282" cy="272797"/>
          </a:xfrm>
          <a:prstGeom prst="rect">
            <a:avLst/>
          </a:prstGeom>
        </p:spPr>
      </p:pic>
    </p:spTree>
    <p:extLst>
      <p:ext uri="{BB962C8B-B14F-4D97-AF65-F5344CB8AC3E}">
        <p14:creationId xmlns:p14="http://schemas.microsoft.com/office/powerpoint/2010/main" val="220488152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DB30B9B3-FB08-4BC2-A985-2504111FA9AF}"/>
              </a:ext>
            </a:extLst>
          </p:cNvPr>
          <p:cNvGrpSpPr/>
          <p:nvPr/>
        </p:nvGrpSpPr>
        <p:grpSpPr>
          <a:xfrm>
            <a:off x="21637" y="1444003"/>
            <a:ext cx="9144000" cy="4258386"/>
            <a:chOff x="0" y="1447800"/>
            <a:chExt cx="9144000" cy="4258386"/>
          </a:xfrm>
        </p:grpSpPr>
        <p:pic>
          <p:nvPicPr>
            <p:cNvPr id="2" name="Picture 1">
              <a:extLst>
                <a:ext uri="{FF2B5EF4-FFF2-40B4-BE49-F238E27FC236}">
                  <a16:creationId xmlns:a16="http://schemas.microsoft.com/office/drawing/2014/main" id="{CFC57B1E-EEF8-4B8F-9FC0-B227D72F468D}"/>
                </a:ext>
              </a:extLst>
            </p:cNvPr>
            <p:cNvPicPr>
              <a:picLocks noChangeAspect="1"/>
            </p:cNvPicPr>
            <p:nvPr/>
          </p:nvPicPr>
          <p:blipFill rotWithShape="1">
            <a:blip r:embed="rId3"/>
            <a:srcRect t="5842"/>
            <a:stretch/>
          </p:blipFill>
          <p:spPr>
            <a:xfrm>
              <a:off x="0" y="1447800"/>
              <a:ext cx="9144000" cy="4258386"/>
            </a:xfrm>
            <a:prstGeom prst="rect">
              <a:avLst/>
            </a:prstGeom>
          </p:spPr>
        </p:pic>
        <p:grpSp>
          <p:nvGrpSpPr>
            <p:cNvPr id="10" name="Group 9">
              <a:extLst>
                <a:ext uri="{FF2B5EF4-FFF2-40B4-BE49-F238E27FC236}">
                  <a16:creationId xmlns:a16="http://schemas.microsoft.com/office/drawing/2014/main" id="{1A656133-9253-4F5B-832D-AB9CE543A55A}"/>
                </a:ext>
              </a:extLst>
            </p:cNvPr>
            <p:cNvGrpSpPr/>
            <p:nvPr/>
          </p:nvGrpSpPr>
          <p:grpSpPr>
            <a:xfrm>
              <a:off x="381000" y="1752600"/>
              <a:ext cx="1600200" cy="1905000"/>
              <a:chOff x="381000" y="1752600"/>
              <a:chExt cx="1600200" cy="1905000"/>
            </a:xfrm>
          </p:grpSpPr>
          <p:pic>
            <p:nvPicPr>
              <p:cNvPr id="5" name="Picture 4">
                <a:extLst>
                  <a:ext uri="{FF2B5EF4-FFF2-40B4-BE49-F238E27FC236}">
                    <a16:creationId xmlns:a16="http://schemas.microsoft.com/office/drawing/2014/main" id="{E9A526C5-D63E-41BA-8ACD-FF8C5C404B60}"/>
                  </a:ext>
                </a:extLst>
              </p:cNvPr>
              <p:cNvPicPr>
                <a:picLocks noChangeAspect="1"/>
              </p:cNvPicPr>
              <p:nvPr/>
            </p:nvPicPr>
            <p:blipFill>
              <a:blip r:embed="rId4"/>
              <a:stretch>
                <a:fillRect/>
              </a:stretch>
            </p:blipFill>
            <p:spPr>
              <a:xfrm>
                <a:off x="381000" y="1901952"/>
                <a:ext cx="1600200" cy="1527048"/>
              </a:xfrm>
              <a:prstGeom prst="rect">
                <a:avLst/>
              </a:prstGeom>
            </p:spPr>
          </p:pic>
          <p:cxnSp>
            <p:nvCxnSpPr>
              <p:cNvPr id="9" name="Straight Connector 8">
                <a:extLst>
                  <a:ext uri="{FF2B5EF4-FFF2-40B4-BE49-F238E27FC236}">
                    <a16:creationId xmlns:a16="http://schemas.microsoft.com/office/drawing/2014/main" id="{9AC81F45-5A51-49F7-9C49-CD95ACE63442}"/>
                  </a:ext>
                </a:extLst>
              </p:cNvPr>
              <p:cNvCxnSpPr/>
              <p:nvPr/>
            </p:nvCxnSpPr>
            <p:spPr>
              <a:xfrm>
                <a:off x="381000" y="1752600"/>
                <a:ext cx="0" cy="190500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grpSp>
      <p:sp>
        <p:nvSpPr>
          <p:cNvPr id="4" name="Rectangle 3">
            <a:extLst>
              <a:ext uri="{FF2B5EF4-FFF2-40B4-BE49-F238E27FC236}">
                <a16:creationId xmlns:a16="http://schemas.microsoft.com/office/drawing/2014/main" id="{974BEE50-A98E-4310-98B7-3BEC40149B94}"/>
              </a:ext>
            </a:extLst>
          </p:cNvPr>
          <p:cNvSpPr/>
          <p:nvPr/>
        </p:nvSpPr>
        <p:spPr>
          <a:xfrm>
            <a:off x="6324600" y="6248400"/>
            <a:ext cx="2590799" cy="738664"/>
          </a:xfrm>
          <a:prstGeom prst="rect">
            <a:avLst/>
          </a:prstGeom>
        </p:spPr>
        <p:txBody>
          <a:bodyPr wrap="square">
            <a:spAutoFit/>
          </a:bodyPr>
          <a:lstStyle/>
          <a:p>
            <a:r>
              <a:rPr lang="en-US" sz="1000" dirty="0">
                <a:solidFill>
                  <a:schemeClr val="tx1">
                    <a:lumMod val="50000"/>
                    <a:lumOff val="50000"/>
                  </a:schemeClr>
                </a:solidFill>
                <a:latin typeface="Myriad Pro"/>
                <a:cs typeface="Myriad Pro"/>
              </a:rPr>
              <a:t>PROJECT </a:t>
            </a:r>
            <a:r>
              <a:rPr lang="en-US" sz="1000" spc="-5" dirty="0">
                <a:solidFill>
                  <a:schemeClr val="tx1">
                    <a:lumMod val="50000"/>
                    <a:lumOff val="50000"/>
                  </a:schemeClr>
                </a:solidFill>
                <a:latin typeface="Myriad Pro"/>
                <a:cs typeface="Myriad Pro"/>
              </a:rPr>
              <a:t>MANAGEMENT  </a:t>
            </a:r>
            <a:r>
              <a:rPr lang="en-US" sz="1000" spc="150" dirty="0">
                <a:solidFill>
                  <a:schemeClr val="tx1">
                    <a:lumMod val="50000"/>
                    <a:lumOff val="50000"/>
                  </a:schemeClr>
                </a:solidFill>
                <a:latin typeface="Myriad Pro"/>
                <a:cs typeface="Myriad Pro"/>
              </a:rPr>
              <a:t> </a:t>
            </a:r>
            <a:r>
              <a:rPr lang="en-US" sz="2400" spc="150" dirty="0">
                <a:solidFill>
                  <a:srgbClr val="00B0F0"/>
                </a:solidFill>
                <a:latin typeface="Myriad Pro"/>
                <a:cs typeface="Myriad Pro"/>
              </a:rPr>
              <a:t>|</a:t>
            </a:r>
            <a:r>
              <a:rPr lang="en-US" sz="1000" spc="150" dirty="0">
                <a:solidFill>
                  <a:schemeClr val="tx1">
                    <a:lumMod val="50000"/>
                    <a:lumOff val="50000"/>
                  </a:schemeClr>
                </a:solidFill>
                <a:latin typeface="Myriad Pro"/>
                <a:cs typeface="Myriad Pro"/>
              </a:rPr>
              <a:t> </a:t>
            </a:r>
            <a:r>
              <a:rPr lang="en-US" sz="2400" spc="-10" dirty="0">
                <a:solidFill>
                  <a:srgbClr val="FFFFFF"/>
                </a:solidFill>
                <a:latin typeface="Myriad Pro"/>
                <a:cs typeface="Myriad Pro"/>
              </a:rPr>
              <a:t>SMMA</a:t>
            </a:r>
            <a:endParaRPr lang="en-US" sz="2400" dirty="0">
              <a:latin typeface="Myriad Pro"/>
              <a:cs typeface="Myriad Pro"/>
            </a:endParaRPr>
          </a:p>
          <a:p>
            <a:endParaRPr lang="en-US" dirty="0"/>
          </a:p>
        </p:txBody>
      </p:sp>
      <p:sp>
        <p:nvSpPr>
          <p:cNvPr id="7" name="TextBox 6">
            <a:extLst>
              <a:ext uri="{FF2B5EF4-FFF2-40B4-BE49-F238E27FC236}">
                <a16:creationId xmlns:a16="http://schemas.microsoft.com/office/drawing/2014/main" id="{C960B65C-0A88-4626-AAE2-7EA314C370FD}"/>
              </a:ext>
            </a:extLst>
          </p:cNvPr>
          <p:cNvSpPr txBox="1"/>
          <p:nvPr/>
        </p:nvSpPr>
        <p:spPr>
          <a:xfrm>
            <a:off x="125118" y="131127"/>
            <a:ext cx="8893763" cy="830997"/>
          </a:xfrm>
          <a:prstGeom prst="rect">
            <a:avLst/>
          </a:prstGeom>
          <a:noFill/>
        </p:spPr>
        <p:txBody>
          <a:bodyPr wrap="square" rtlCol="0">
            <a:spAutoFit/>
          </a:bodyPr>
          <a:lstStyle/>
          <a:p>
            <a:r>
              <a:rPr lang="en-US" sz="2400" b="1" dirty="0">
                <a:solidFill>
                  <a:schemeClr val="bg1"/>
                </a:solidFill>
                <a:latin typeface="Futura Book"/>
              </a:rPr>
              <a:t>HOW DOES THAT COMPARE TO RECENT MIDDLE SCHOOL PROJECTS?</a:t>
            </a:r>
          </a:p>
        </p:txBody>
      </p:sp>
      <p:cxnSp>
        <p:nvCxnSpPr>
          <p:cNvPr id="16" name="Straight Connector 15">
            <a:extLst>
              <a:ext uri="{FF2B5EF4-FFF2-40B4-BE49-F238E27FC236}">
                <a16:creationId xmlns:a16="http://schemas.microsoft.com/office/drawing/2014/main" id="{CC8D0328-42EA-40B6-A052-066CBAC705D0}"/>
              </a:ext>
            </a:extLst>
          </p:cNvPr>
          <p:cNvCxnSpPr>
            <a:cxnSpLocks/>
          </p:cNvCxnSpPr>
          <p:nvPr/>
        </p:nvCxnSpPr>
        <p:spPr>
          <a:xfrm flipV="1">
            <a:off x="6019800" y="2438400"/>
            <a:ext cx="2667000" cy="914400"/>
          </a:xfrm>
          <a:prstGeom prst="line">
            <a:avLst/>
          </a:prstGeom>
          <a:ln w="19050">
            <a:prstDash val="dash"/>
          </a:ln>
        </p:spPr>
        <p:style>
          <a:lnRef idx="1">
            <a:schemeClr val="accent2"/>
          </a:lnRef>
          <a:fillRef idx="0">
            <a:schemeClr val="accent2"/>
          </a:fillRef>
          <a:effectRef idx="0">
            <a:schemeClr val="accent2"/>
          </a:effectRef>
          <a:fontRef idx="minor">
            <a:schemeClr val="tx1"/>
          </a:fontRef>
        </p:style>
      </p:cxnSp>
      <p:sp>
        <p:nvSpPr>
          <p:cNvPr id="3" name="TextBox 2">
            <a:extLst>
              <a:ext uri="{FF2B5EF4-FFF2-40B4-BE49-F238E27FC236}">
                <a16:creationId xmlns:a16="http://schemas.microsoft.com/office/drawing/2014/main" id="{4F691FFB-4864-497D-9D47-D6C897E28EB6}"/>
              </a:ext>
            </a:extLst>
          </p:cNvPr>
          <p:cNvSpPr txBox="1"/>
          <p:nvPr/>
        </p:nvSpPr>
        <p:spPr>
          <a:xfrm>
            <a:off x="3276600" y="4307652"/>
            <a:ext cx="6019798" cy="338554"/>
          </a:xfrm>
          <a:prstGeom prst="rect">
            <a:avLst/>
          </a:prstGeom>
          <a:noFill/>
        </p:spPr>
        <p:txBody>
          <a:bodyPr wrap="square" rtlCol="0">
            <a:spAutoFit/>
          </a:bodyPr>
          <a:lstStyle/>
          <a:p>
            <a:r>
              <a:rPr lang="en-US" sz="1600" b="1" dirty="0">
                <a:solidFill>
                  <a:schemeClr val="tx2"/>
                </a:solidFill>
                <a:latin typeface="HelveticaNeue LT 55 Roman" panose="020B0604020202020204" pitchFamily="34" charset="0"/>
              </a:rPr>
              <a:t>   ANNUAL INCREASE       14.5%    8.0%    8.4%   8.1%</a:t>
            </a:r>
          </a:p>
        </p:txBody>
      </p:sp>
      <p:cxnSp>
        <p:nvCxnSpPr>
          <p:cNvPr id="15" name="Straight Connector 14">
            <a:extLst>
              <a:ext uri="{FF2B5EF4-FFF2-40B4-BE49-F238E27FC236}">
                <a16:creationId xmlns:a16="http://schemas.microsoft.com/office/drawing/2014/main" id="{86879BBD-C944-48EB-8907-23132930CEAE}"/>
              </a:ext>
            </a:extLst>
          </p:cNvPr>
          <p:cNvCxnSpPr>
            <a:cxnSpLocks/>
          </p:cNvCxnSpPr>
          <p:nvPr/>
        </p:nvCxnSpPr>
        <p:spPr>
          <a:xfrm flipV="1">
            <a:off x="5715000" y="1447800"/>
            <a:ext cx="0" cy="1219200"/>
          </a:xfrm>
          <a:prstGeom prst="line">
            <a:avLst/>
          </a:prstGeom>
          <a:ln w="28575">
            <a:prstDash val="sysDot"/>
            <a:headEnd type="stealth" w="lg" len="med"/>
            <a:tailEnd type="none" w="sm" len="med"/>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93657F8F-0A6D-4F52-A61D-6F18B651BC75}"/>
              </a:ext>
            </a:extLst>
          </p:cNvPr>
          <p:cNvCxnSpPr/>
          <p:nvPr/>
        </p:nvCxnSpPr>
        <p:spPr>
          <a:xfrm flipV="1">
            <a:off x="6400800" y="1447800"/>
            <a:ext cx="0" cy="1234440"/>
          </a:xfrm>
          <a:prstGeom prst="line">
            <a:avLst/>
          </a:prstGeom>
          <a:ln w="28575">
            <a:prstDash val="sysDot"/>
            <a:headEnd type="stealth" w="lg" len="med"/>
            <a:tailEnd type="none" w="sm" len="med"/>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0ED03E1C-7020-4B11-8A1E-6F3ADED9ACEC}"/>
              </a:ext>
            </a:extLst>
          </p:cNvPr>
          <p:cNvCxnSpPr>
            <a:cxnSpLocks/>
          </p:cNvCxnSpPr>
          <p:nvPr/>
        </p:nvCxnSpPr>
        <p:spPr>
          <a:xfrm flipV="1">
            <a:off x="7162800" y="1432560"/>
            <a:ext cx="0" cy="1179576"/>
          </a:xfrm>
          <a:prstGeom prst="line">
            <a:avLst/>
          </a:prstGeom>
          <a:ln w="28575">
            <a:prstDash val="sysDot"/>
            <a:headEnd type="stealth" w="lg" len="med"/>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5C69449-11CF-4F03-AAC1-7D3BF812C3AE}"/>
              </a:ext>
            </a:extLst>
          </p:cNvPr>
          <p:cNvCxnSpPr/>
          <p:nvPr/>
        </p:nvCxnSpPr>
        <p:spPr>
          <a:xfrm flipV="1">
            <a:off x="7848600" y="1432560"/>
            <a:ext cx="0" cy="356616"/>
          </a:xfrm>
          <a:prstGeom prst="line">
            <a:avLst/>
          </a:prstGeom>
          <a:ln w="28575">
            <a:prstDash val="sysDot"/>
            <a:headEnd type="stealth" w="lg" len="med"/>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D5343186-CBFE-4174-868C-BD337E223322}"/>
              </a:ext>
            </a:extLst>
          </p:cNvPr>
          <p:cNvCxnSpPr/>
          <p:nvPr/>
        </p:nvCxnSpPr>
        <p:spPr>
          <a:xfrm flipV="1">
            <a:off x="8534400" y="1447800"/>
            <a:ext cx="0" cy="356616"/>
          </a:xfrm>
          <a:prstGeom prst="line">
            <a:avLst/>
          </a:prstGeom>
          <a:ln w="28575">
            <a:prstDash val="sysDot"/>
            <a:headEnd type="stealth" w="lg" len="med"/>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AEF6171D-42EE-481B-B73A-154809FB4235}"/>
              </a:ext>
            </a:extLst>
          </p:cNvPr>
          <p:cNvSpPr txBox="1"/>
          <p:nvPr/>
        </p:nvSpPr>
        <p:spPr>
          <a:xfrm>
            <a:off x="5638797" y="1116206"/>
            <a:ext cx="838198" cy="307777"/>
          </a:xfrm>
          <a:prstGeom prst="rect">
            <a:avLst/>
          </a:prstGeom>
          <a:noFill/>
        </p:spPr>
        <p:txBody>
          <a:bodyPr wrap="square" rtlCol="0">
            <a:spAutoFit/>
          </a:bodyPr>
          <a:lstStyle/>
          <a:p>
            <a:r>
              <a:rPr lang="en-US" sz="1400" b="1" dirty="0">
                <a:solidFill>
                  <a:schemeClr val="bg1"/>
                </a:solidFill>
                <a:latin typeface="HelveticaNeue LT 55 Roman" panose="020B0604020202020204" pitchFamily="34" charset="0"/>
              </a:rPr>
              <a:t>FY2017</a:t>
            </a:r>
          </a:p>
        </p:txBody>
      </p:sp>
      <p:sp>
        <p:nvSpPr>
          <p:cNvPr id="24" name="TextBox 23">
            <a:extLst>
              <a:ext uri="{FF2B5EF4-FFF2-40B4-BE49-F238E27FC236}">
                <a16:creationId xmlns:a16="http://schemas.microsoft.com/office/drawing/2014/main" id="{8E078B36-B639-484D-B5F0-0FF146CDAC44}"/>
              </a:ext>
            </a:extLst>
          </p:cNvPr>
          <p:cNvSpPr txBox="1"/>
          <p:nvPr/>
        </p:nvSpPr>
        <p:spPr>
          <a:xfrm>
            <a:off x="6324600" y="1127644"/>
            <a:ext cx="814681" cy="307777"/>
          </a:xfrm>
          <a:prstGeom prst="rect">
            <a:avLst/>
          </a:prstGeom>
          <a:noFill/>
        </p:spPr>
        <p:txBody>
          <a:bodyPr wrap="square" rtlCol="0">
            <a:spAutoFit/>
          </a:bodyPr>
          <a:lstStyle/>
          <a:p>
            <a:r>
              <a:rPr lang="en-US" sz="1400" b="1" dirty="0">
                <a:solidFill>
                  <a:schemeClr val="bg1"/>
                </a:solidFill>
                <a:latin typeface="HelveticaNeue LT 55 Roman" panose="020B0604020202020204" pitchFamily="34" charset="0"/>
              </a:rPr>
              <a:t>FY2018</a:t>
            </a:r>
          </a:p>
        </p:txBody>
      </p:sp>
      <p:sp>
        <p:nvSpPr>
          <p:cNvPr id="25" name="TextBox 24">
            <a:extLst>
              <a:ext uri="{FF2B5EF4-FFF2-40B4-BE49-F238E27FC236}">
                <a16:creationId xmlns:a16="http://schemas.microsoft.com/office/drawing/2014/main" id="{29FF8537-35A0-47FF-87AD-6B0F156126AA}"/>
              </a:ext>
            </a:extLst>
          </p:cNvPr>
          <p:cNvSpPr txBox="1"/>
          <p:nvPr/>
        </p:nvSpPr>
        <p:spPr>
          <a:xfrm>
            <a:off x="7086599" y="1136227"/>
            <a:ext cx="838197" cy="307777"/>
          </a:xfrm>
          <a:prstGeom prst="rect">
            <a:avLst/>
          </a:prstGeom>
          <a:noFill/>
        </p:spPr>
        <p:txBody>
          <a:bodyPr wrap="square" rtlCol="0">
            <a:spAutoFit/>
          </a:bodyPr>
          <a:lstStyle/>
          <a:p>
            <a:r>
              <a:rPr lang="en-US" sz="1400" b="1" dirty="0">
                <a:solidFill>
                  <a:schemeClr val="bg1"/>
                </a:solidFill>
                <a:latin typeface="HelveticaNeue LT 55 Roman" panose="020B0604020202020204" pitchFamily="34" charset="0"/>
              </a:rPr>
              <a:t>FY2019</a:t>
            </a:r>
          </a:p>
        </p:txBody>
      </p:sp>
      <p:sp>
        <p:nvSpPr>
          <p:cNvPr id="26" name="TextBox 25">
            <a:extLst>
              <a:ext uri="{FF2B5EF4-FFF2-40B4-BE49-F238E27FC236}">
                <a16:creationId xmlns:a16="http://schemas.microsoft.com/office/drawing/2014/main" id="{56F2E27F-054E-4276-B209-9F4F0766A65B}"/>
              </a:ext>
            </a:extLst>
          </p:cNvPr>
          <p:cNvSpPr txBox="1"/>
          <p:nvPr/>
        </p:nvSpPr>
        <p:spPr>
          <a:xfrm>
            <a:off x="7803443" y="1136226"/>
            <a:ext cx="896527" cy="307777"/>
          </a:xfrm>
          <a:prstGeom prst="rect">
            <a:avLst/>
          </a:prstGeom>
          <a:noFill/>
        </p:spPr>
        <p:txBody>
          <a:bodyPr wrap="square" rtlCol="0">
            <a:spAutoFit/>
          </a:bodyPr>
          <a:lstStyle/>
          <a:p>
            <a:r>
              <a:rPr lang="en-US" sz="1400" b="1" dirty="0">
                <a:solidFill>
                  <a:schemeClr val="bg1"/>
                </a:solidFill>
                <a:latin typeface="HelveticaNeue LT 55 Roman" panose="020B0604020202020204" pitchFamily="34" charset="0"/>
              </a:rPr>
              <a:t>FY2020</a:t>
            </a:r>
          </a:p>
        </p:txBody>
      </p:sp>
      <p:pic>
        <p:nvPicPr>
          <p:cNvPr id="27" name="Picture 26">
            <a:extLst>
              <a:ext uri="{FF2B5EF4-FFF2-40B4-BE49-F238E27FC236}">
                <a16:creationId xmlns:a16="http://schemas.microsoft.com/office/drawing/2014/main" id="{67B58ECC-8E7D-4182-978B-0833E323217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8600" y="6400800"/>
            <a:ext cx="2582282" cy="272797"/>
          </a:xfrm>
          <a:prstGeom prst="rect">
            <a:avLst/>
          </a:prstGeom>
        </p:spPr>
      </p:pic>
    </p:spTree>
    <p:extLst>
      <p:ext uri="{BB962C8B-B14F-4D97-AF65-F5344CB8AC3E}">
        <p14:creationId xmlns:p14="http://schemas.microsoft.com/office/powerpoint/2010/main" val="8480608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74BEE50-A98E-4310-98B7-3BEC40149B94}"/>
              </a:ext>
            </a:extLst>
          </p:cNvPr>
          <p:cNvSpPr/>
          <p:nvPr/>
        </p:nvSpPr>
        <p:spPr>
          <a:xfrm>
            <a:off x="6324600" y="6248400"/>
            <a:ext cx="2590799" cy="738664"/>
          </a:xfrm>
          <a:prstGeom prst="rect">
            <a:avLst/>
          </a:prstGeom>
        </p:spPr>
        <p:txBody>
          <a:bodyPr wrap="square">
            <a:spAutoFit/>
          </a:bodyPr>
          <a:lstStyle/>
          <a:p>
            <a:r>
              <a:rPr lang="en-US" sz="1000" dirty="0">
                <a:solidFill>
                  <a:schemeClr val="tx1">
                    <a:lumMod val="50000"/>
                    <a:lumOff val="50000"/>
                  </a:schemeClr>
                </a:solidFill>
                <a:latin typeface="Myriad Pro"/>
                <a:cs typeface="Myriad Pro"/>
              </a:rPr>
              <a:t>PROJECT </a:t>
            </a:r>
            <a:r>
              <a:rPr lang="en-US" sz="1000" spc="-5" dirty="0">
                <a:solidFill>
                  <a:schemeClr val="tx1">
                    <a:lumMod val="50000"/>
                    <a:lumOff val="50000"/>
                  </a:schemeClr>
                </a:solidFill>
                <a:latin typeface="Myriad Pro"/>
                <a:cs typeface="Myriad Pro"/>
              </a:rPr>
              <a:t>MANAGEMENT  </a:t>
            </a:r>
            <a:r>
              <a:rPr lang="en-US" sz="1000" spc="150" dirty="0">
                <a:solidFill>
                  <a:schemeClr val="tx1">
                    <a:lumMod val="50000"/>
                    <a:lumOff val="50000"/>
                  </a:schemeClr>
                </a:solidFill>
                <a:latin typeface="Myriad Pro"/>
                <a:cs typeface="Myriad Pro"/>
              </a:rPr>
              <a:t> </a:t>
            </a:r>
            <a:r>
              <a:rPr lang="en-US" sz="2400" spc="150" dirty="0">
                <a:solidFill>
                  <a:srgbClr val="00B0F0"/>
                </a:solidFill>
                <a:latin typeface="Myriad Pro"/>
                <a:cs typeface="Myriad Pro"/>
              </a:rPr>
              <a:t>|</a:t>
            </a:r>
            <a:r>
              <a:rPr lang="en-US" sz="1000" spc="150" dirty="0">
                <a:solidFill>
                  <a:schemeClr val="tx1">
                    <a:lumMod val="50000"/>
                    <a:lumOff val="50000"/>
                  </a:schemeClr>
                </a:solidFill>
                <a:latin typeface="Myriad Pro"/>
                <a:cs typeface="Myriad Pro"/>
              </a:rPr>
              <a:t> </a:t>
            </a:r>
            <a:r>
              <a:rPr lang="en-US" sz="2400" spc="-10" dirty="0">
                <a:solidFill>
                  <a:srgbClr val="FFFFFF"/>
                </a:solidFill>
                <a:latin typeface="Myriad Pro"/>
                <a:cs typeface="Myriad Pro"/>
              </a:rPr>
              <a:t>SMMA</a:t>
            </a:r>
            <a:endParaRPr lang="en-US" sz="2400" dirty="0">
              <a:latin typeface="Myriad Pro"/>
              <a:cs typeface="Myriad Pro"/>
            </a:endParaRPr>
          </a:p>
          <a:p>
            <a:endParaRPr lang="en-US" dirty="0"/>
          </a:p>
        </p:txBody>
      </p:sp>
      <p:sp>
        <p:nvSpPr>
          <p:cNvPr id="7" name="TextBox 6">
            <a:extLst>
              <a:ext uri="{FF2B5EF4-FFF2-40B4-BE49-F238E27FC236}">
                <a16:creationId xmlns:a16="http://schemas.microsoft.com/office/drawing/2014/main" id="{C960B65C-0A88-4626-AAE2-7EA314C370FD}"/>
              </a:ext>
            </a:extLst>
          </p:cNvPr>
          <p:cNvSpPr txBox="1"/>
          <p:nvPr/>
        </p:nvSpPr>
        <p:spPr>
          <a:xfrm>
            <a:off x="31985" y="86400"/>
            <a:ext cx="8458200" cy="1077218"/>
          </a:xfrm>
          <a:prstGeom prst="rect">
            <a:avLst/>
          </a:prstGeom>
          <a:noFill/>
        </p:spPr>
        <p:txBody>
          <a:bodyPr wrap="square" rtlCol="0">
            <a:spAutoFit/>
          </a:bodyPr>
          <a:lstStyle/>
          <a:p>
            <a:r>
              <a:rPr lang="en-US" sz="2400" b="1" dirty="0">
                <a:solidFill>
                  <a:schemeClr val="bg1"/>
                </a:solidFill>
                <a:latin typeface="HelveticaNeue LT 55 Roman" panose="020B0604020202020204" pitchFamily="34" charset="0"/>
              </a:rPr>
              <a:t>HOW DOES THAT COMPARE TO RECENT MIDDLE SCHOOL PROJECTS?</a:t>
            </a:r>
          </a:p>
          <a:p>
            <a:r>
              <a:rPr lang="en-US" sz="1600" b="1" i="1" dirty="0">
                <a:solidFill>
                  <a:schemeClr val="bg1"/>
                </a:solidFill>
                <a:latin typeface="HelveticaNeue LT 55 Roman" panose="020B0604020202020204" pitchFamily="34" charset="0"/>
              </a:rPr>
              <a:t>(Sorted by Total Project Cost)</a:t>
            </a:r>
          </a:p>
        </p:txBody>
      </p:sp>
      <p:cxnSp>
        <p:nvCxnSpPr>
          <p:cNvPr id="11" name="Straight Connector 10">
            <a:extLst>
              <a:ext uri="{FF2B5EF4-FFF2-40B4-BE49-F238E27FC236}">
                <a16:creationId xmlns:a16="http://schemas.microsoft.com/office/drawing/2014/main" id="{B4AA882C-586F-4A6C-A2FA-62B1C2A42F25}"/>
              </a:ext>
            </a:extLst>
          </p:cNvPr>
          <p:cNvCxnSpPr/>
          <p:nvPr/>
        </p:nvCxnSpPr>
        <p:spPr>
          <a:xfrm>
            <a:off x="3124200" y="1219200"/>
            <a:ext cx="0" cy="5105400"/>
          </a:xfrm>
          <a:prstGeom prst="line">
            <a:avLst/>
          </a:prstGeom>
          <a:ln w="92075">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2" name="Table 1">
            <a:extLst>
              <a:ext uri="{FF2B5EF4-FFF2-40B4-BE49-F238E27FC236}">
                <a16:creationId xmlns:a16="http://schemas.microsoft.com/office/drawing/2014/main" id="{F309BC11-DAC8-4C75-924D-9D94B8AD3E18}"/>
              </a:ext>
            </a:extLst>
          </p:cNvPr>
          <p:cNvGraphicFramePr>
            <a:graphicFrameLocks noGrp="1"/>
          </p:cNvGraphicFramePr>
          <p:nvPr>
            <p:extLst/>
          </p:nvPr>
        </p:nvGraphicFramePr>
        <p:xfrm>
          <a:off x="228600" y="1259840"/>
          <a:ext cx="8686800" cy="4902200"/>
        </p:xfrm>
        <a:graphic>
          <a:graphicData uri="http://schemas.openxmlformats.org/drawingml/2006/table">
            <a:tbl>
              <a:tblPr firstRow="1" bandRow="1">
                <a:tableStyleId>{C083E6E3-FA7D-4D7B-A595-EF9225AFEA82}</a:tableStyleId>
              </a:tblPr>
              <a:tblGrid>
                <a:gridCol w="5791200">
                  <a:extLst>
                    <a:ext uri="{9D8B030D-6E8A-4147-A177-3AD203B41FA5}">
                      <a16:colId xmlns:a16="http://schemas.microsoft.com/office/drawing/2014/main" val="3790581578"/>
                    </a:ext>
                  </a:extLst>
                </a:gridCol>
                <a:gridCol w="1079270">
                  <a:extLst>
                    <a:ext uri="{9D8B030D-6E8A-4147-A177-3AD203B41FA5}">
                      <a16:colId xmlns:a16="http://schemas.microsoft.com/office/drawing/2014/main" val="89609398"/>
                    </a:ext>
                  </a:extLst>
                </a:gridCol>
                <a:gridCol w="1816330">
                  <a:extLst>
                    <a:ext uri="{9D8B030D-6E8A-4147-A177-3AD203B41FA5}">
                      <a16:colId xmlns:a16="http://schemas.microsoft.com/office/drawing/2014/main" val="2817165332"/>
                    </a:ext>
                  </a:extLst>
                </a:gridCol>
              </a:tblGrid>
              <a:tr h="370840">
                <a:tc>
                  <a:txBody>
                    <a:bodyPr/>
                    <a:lstStyle/>
                    <a:p>
                      <a:r>
                        <a:rPr lang="en-US" sz="1600" dirty="0">
                          <a:solidFill>
                            <a:schemeClr val="bg1"/>
                          </a:solidFill>
                          <a:latin typeface="HelveticaNeue LT 55 Roman" panose="020B0604020202020204" pitchFamily="34" charset="0"/>
                        </a:rPr>
                        <a:t>Project Name</a:t>
                      </a:r>
                    </a:p>
                  </a:txBody>
                  <a:tcPr anchor="b"/>
                </a:tc>
                <a:tc>
                  <a:txBody>
                    <a:bodyPr/>
                    <a:lstStyle/>
                    <a:p>
                      <a:pPr algn="ctr"/>
                      <a:r>
                        <a:rPr lang="en-US" sz="1600" dirty="0">
                          <a:solidFill>
                            <a:schemeClr val="bg1"/>
                          </a:solidFill>
                          <a:latin typeface="HelveticaNeue LT 55 Roman" panose="020B0604020202020204" pitchFamily="34" charset="0"/>
                        </a:rPr>
                        <a:t>Students</a:t>
                      </a:r>
                    </a:p>
                  </a:txBody>
                  <a:tcPr anchor="b"/>
                </a:tc>
                <a:tc>
                  <a:txBody>
                    <a:bodyPr/>
                    <a:lstStyle/>
                    <a:p>
                      <a:pPr algn="ctr"/>
                      <a:r>
                        <a:rPr lang="en-US" sz="1600" dirty="0">
                          <a:solidFill>
                            <a:schemeClr val="bg1"/>
                          </a:solidFill>
                          <a:latin typeface="HelveticaNeue LT 55 Roman" panose="020B0604020202020204" pitchFamily="34" charset="0"/>
                        </a:rPr>
                        <a:t>Cost Escalated to Fuller </a:t>
                      </a:r>
                    </a:p>
                    <a:p>
                      <a:pPr algn="ctr"/>
                      <a:r>
                        <a:rPr lang="en-US" sz="1600" dirty="0">
                          <a:solidFill>
                            <a:schemeClr val="bg1"/>
                          </a:solidFill>
                          <a:latin typeface="HelveticaNeue LT 55 Roman" panose="020B0604020202020204" pitchFamily="34" charset="0"/>
                        </a:rPr>
                        <a:t>($M)</a:t>
                      </a:r>
                    </a:p>
                  </a:txBody>
                  <a:tcPr anchor="b"/>
                </a:tc>
                <a:extLst>
                  <a:ext uri="{0D108BD9-81ED-4DB2-BD59-A6C34878D82A}">
                    <a16:rowId xmlns:a16="http://schemas.microsoft.com/office/drawing/2014/main" val="4184825289"/>
                  </a:ext>
                </a:extLst>
              </a:tr>
              <a:tr h="370840">
                <a:tc>
                  <a:txBody>
                    <a:bodyPr/>
                    <a:lstStyle/>
                    <a:p>
                      <a:r>
                        <a:rPr lang="en-US" dirty="0">
                          <a:solidFill>
                            <a:schemeClr val="bg1"/>
                          </a:solidFill>
                          <a:latin typeface="HelveticaNeue LT 55 Roman" panose="020B0604020202020204" pitchFamily="34" charset="0"/>
                        </a:rPr>
                        <a:t>Lynn Middle Schools</a:t>
                      </a:r>
                    </a:p>
                  </a:txBody>
                  <a:tcPr/>
                </a:tc>
                <a:tc>
                  <a:txBody>
                    <a:bodyPr/>
                    <a:lstStyle/>
                    <a:p>
                      <a:pPr algn="ctr"/>
                      <a:r>
                        <a:rPr lang="en-US" dirty="0">
                          <a:solidFill>
                            <a:schemeClr val="bg1"/>
                          </a:solidFill>
                          <a:latin typeface="HelveticaNeue LT 55 Roman" panose="020B0604020202020204" pitchFamily="34" charset="0"/>
                        </a:rPr>
                        <a:t>1,660</a:t>
                      </a:r>
                    </a:p>
                  </a:txBody>
                  <a:tcPr/>
                </a:tc>
                <a:tc>
                  <a:txBody>
                    <a:bodyPr/>
                    <a:lstStyle/>
                    <a:p>
                      <a:pPr algn="ctr"/>
                      <a:r>
                        <a:rPr lang="en-US" dirty="0">
                          <a:solidFill>
                            <a:schemeClr val="bg1"/>
                          </a:solidFill>
                          <a:latin typeface="HelveticaNeue LT 55 Roman" panose="020B0604020202020204" pitchFamily="34" charset="0"/>
                        </a:rPr>
                        <a:t>$213</a:t>
                      </a:r>
                    </a:p>
                  </a:txBody>
                  <a:tcPr/>
                </a:tc>
                <a:extLst>
                  <a:ext uri="{0D108BD9-81ED-4DB2-BD59-A6C34878D82A}">
                    <a16:rowId xmlns:a16="http://schemas.microsoft.com/office/drawing/2014/main" val="1456851710"/>
                  </a:ext>
                </a:extLst>
              </a:tr>
              <a:tr h="370840">
                <a:tc>
                  <a:txBody>
                    <a:bodyPr/>
                    <a:lstStyle/>
                    <a:p>
                      <a:r>
                        <a:rPr lang="en-US" dirty="0">
                          <a:solidFill>
                            <a:schemeClr val="bg1"/>
                          </a:solidFill>
                          <a:latin typeface="HelveticaNeue LT 55 Roman" panose="020B0604020202020204" pitchFamily="34" charset="0"/>
                        </a:rPr>
                        <a:t>Saugus Middle/High School</a:t>
                      </a:r>
                    </a:p>
                  </a:txBody>
                  <a:tcPr/>
                </a:tc>
                <a:tc>
                  <a:txBody>
                    <a:bodyPr/>
                    <a:lstStyle/>
                    <a:p>
                      <a:pPr algn="ctr"/>
                      <a:r>
                        <a:rPr lang="en-US" dirty="0">
                          <a:solidFill>
                            <a:schemeClr val="bg1"/>
                          </a:solidFill>
                          <a:latin typeface="HelveticaNeue LT 55 Roman" panose="020B0604020202020204" pitchFamily="34" charset="0"/>
                        </a:rPr>
                        <a:t>1,360</a:t>
                      </a:r>
                    </a:p>
                  </a:txBody>
                  <a:tcPr/>
                </a:tc>
                <a:tc>
                  <a:txBody>
                    <a:bodyPr/>
                    <a:lstStyle/>
                    <a:p>
                      <a:pPr algn="ctr"/>
                      <a:r>
                        <a:rPr lang="en-US" dirty="0">
                          <a:solidFill>
                            <a:schemeClr val="bg1"/>
                          </a:solidFill>
                          <a:latin typeface="HelveticaNeue LT 55 Roman" panose="020B0604020202020204" pitchFamily="34" charset="0"/>
                        </a:rPr>
                        <a:t>$186</a:t>
                      </a:r>
                    </a:p>
                  </a:txBody>
                  <a:tcPr/>
                </a:tc>
                <a:extLst>
                  <a:ext uri="{0D108BD9-81ED-4DB2-BD59-A6C34878D82A}">
                    <a16:rowId xmlns:a16="http://schemas.microsoft.com/office/drawing/2014/main" val="3736714877"/>
                  </a:ext>
                </a:extLst>
              </a:tr>
              <a:tr h="370840">
                <a:tc>
                  <a:txBody>
                    <a:bodyPr/>
                    <a:lstStyle/>
                    <a:p>
                      <a:r>
                        <a:rPr lang="en-US" dirty="0">
                          <a:solidFill>
                            <a:schemeClr val="bg1"/>
                          </a:solidFill>
                          <a:latin typeface="HelveticaNeue LT 55 Roman" panose="020B0604020202020204" pitchFamily="34" charset="0"/>
                        </a:rPr>
                        <a:t>Beverly Middle School</a:t>
                      </a:r>
                    </a:p>
                  </a:txBody>
                  <a:tcPr/>
                </a:tc>
                <a:tc>
                  <a:txBody>
                    <a:bodyPr/>
                    <a:lstStyle/>
                    <a:p>
                      <a:pPr algn="ctr"/>
                      <a:r>
                        <a:rPr lang="en-US" dirty="0">
                          <a:solidFill>
                            <a:schemeClr val="bg1"/>
                          </a:solidFill>
                          <a:latin typeface="HelveticaNeue LT 55 Roman" panose="020B0604020202020204" pitchFamily="34" charset="0"/>
                        </a:rPr>
                        <a:t>1,395</a:t>
                      </a:r>
                    </a:p>
                  </a:txBody>
                  <a:tcPr/>
                </a:tc>
                <a:tc>
                  <a:txBody>
                    <a:bodyPr/>
                    <a:lstStyle/>
                    <a:p>
                      <a:pPr algn="ctr"/>
                      <a:r>
                        <a:rPr lang="en-US" dirty="0">
                          <a:solidFill>
                            <a:schemeClr val="bg1"/>
                          </a:solidFill>
                          <a:latin typeface="HelveticaNeue LT 55 Roman" panose="020B0604020202020204" pitchFamily="34" charset="0"/>
                        </a:rPr>
                        <a:t>$136</a:t>
                      </a:r>
                    </a:p>
                  </a:txBody>
                  <a:tcPr/>
                </a:tc>
                <a:extLst>
                  <a:ext uri="{0D108BD9-81ED-4DB2-BD59-A6C34878D82A}">
                    <a16:rowId xmlns:a16="http://schemas.microsoft.com/office/drawing/2014/main" val="4166168769"/>
                  </a:ext>
                </a:extLst>
              </a:tr>
              <a:tr h="370840">
                <a:tc>
                  <a:txBody>
                    <a:bodyPr/>
                    <a:lstStyle/>
                    <a:p>
                      <a:r>
                        <a:rPr lang="en-US" dirty="0">
                          <a:solidFill>
                            <a:schemeClr val="bg1"/>
                          </a:solidFill>
                          <a:latin typeface="HelveticaNeue LT 55 Roman" panose="020B0604020202020204" pitchFamily="34" charset="0"/>
                        </a:rPr>
                        <a:t>Holyoke Lawrence Middle School</a:t>
                      </a:r>
                    </a:p>
                  </a:txBody>
                  <a:tcPr/>
                </a:tc>
                <a:tc>
                  <a:txBody>
                    <a:bodyPr/>
                    <a:lstStyle/>
                    <a:p>
                      <a:pPr algn="ctr"/>
                      <a:r>
                        <a:rPr lang="en-US" dirty="0">
                          <a:solidFill>
                            <a:schemeClr val="bg1"/>
                          </a:solidFill>
                          <a:latin typeface="HelveticaNeue LT 55 Roman" panose="020B0604020202020204" pitchFamily="34" charset="0"/>
                        </a:rPr>
                        <a:t>1,100</a:t>
                      </a:r>
                    </a:p>
                  </a:txBody>
                  <a:tcPr/>
                </a:tc>
                <a:tc>
                  <a:txBody>
                    <a:bodyPr/>
                    <a:lstStyle/>
                    <a:p>
                      <a:pPr algn="ctr"/>
                      <a:r>
                        <a:rPr lang="en-US" dirty="0">
                          <a:solidFill>
                            <a:schemeClr val="bg1"/>
                          </a:solidFill>
                          <a:latin typeface="HelveticaNeue LT 55 Roman" panose="020B0604020202020204" pitchFamily="34" charset="0"/>
                        </a:rPr>
                        <a:t>$132</a:t>
                      </a:r>
                    </a:p>
                  </a:txBody>
                  <a:tcPr/>
                </a:tc>
                <a:extLst>
                  <a:ext uri="{0D108BD9-81ED-4DB2-BD59-A6C34878D82A}">
                    <a16:rowId xmlns:a16="http://schemas.microsoft.com/office/drawing/2014/main" val="1339763743"/>
                  </a:ext>
                </a:extLst>
              </a:tr>
              <a:tr h="370840">
                <a:tc>
                  <a:txBody>
                    <a:bodyPr/>
                    <a:lstStyle/>
                    <a:p>
                      <a:r>
                        <a:rPr lang="en-US" dirty="0">
                          <a:solidFill>
                            <a:schemeClr val="bg1"/>
                          </a:solidFill>
                          <a:latin typeface="HelveticaNeue LT 55 Roman" panose="020B0604020202020204" pitchFamily="34" charset="0"/>
                        </a:rPr>
                        <a:t>Abington Middle/High School</a:t>
                      </a:r>
                    </a:p>
                  </a:txBody>
                  <a:tcPr/>
                </a:tc>
                <a:tc>
                  <a:txBody>
                    <a:bodyPr/>
                    <a:lstStyle/>
                    <a:p>
                      <a:pPr algn="ctr"/>
                      <a:r>
                        <a:rPr lang="en-US" dirty="0">
                          <a:solidFill>
                            <a:schemeClr val="bg1"/>
                          </a:solidFill>
                          <a:latin typeface="HelveticaNeue LT 55 Roman" panose="020B0604020202020204" pitchFamily="34" charset="0"/>
                        </a:rPr>
                        <a:t>1,115</a:t>
                      </a:r>
                    </a:p>
                  </a:txBody>
                  <a:tcPr/>
                </a:tc>
                <a:tc>
                  <a:txBody>
                    <a:bodyPr/>
                    <a:lstStyle/>
                    <a:p>
                      <a:pPr algn="ctr"/>
                      <a:r>
                        <a:rPr lang="en-US" dirty="0">
                          <a:solidFill>
                            <a:schemeClr val="bg1"/>
                          </a:solidFill>
                          <a:latin typeface="HelveticaNeue LT 55 Roman" panose="020B0604020202020204" pitchFamily="34" charset="0"/>
                        </a:rPr>
                        <a:t>$129</a:t>
                      </a:r>
                    </a:p>
                  </a:txBody>
                  <a:tcPr/>
                </a:tc>
                <a:extLst>
                  <a:ext uri="{0D108BD9-81ED-4DB2-BD59-A6C34878D82A}">
                    <a16:rowId xmlns:a16="http://schemas.microsoft.com/office/drawing/2014/main" val="2647854916"/>
                  </a:ext>
                </a:extLst>
              </a:tr>
              <a:tr h="370840">
                <a:tc>
                  <a:txBody>
                    <a:bodyPr/>
                    <a:lstStyle/>
                    <a:p>
                      <a:r>
                        <a:rPr lang="en-US" dirty="0">
                          <a:solidFill>
                            <a:schemeClr val="bg1"/>
                          </a:solidFill>
                          <a:latin typeface="HelveticaNeue LT 55 Roman" panose="020B0604020202020204" pitchFamily="34" charset="0"/>
                        </a:rPr>
                        <a:t>Natick Kennedy Middle School</a:t>
                      </a:r>
                    </a:p>
                  </a:txBody>
                  <a:tcPr/>
                </a:tc>
                <a:tc>
                  <a:txBody>
                    <a:bodyPr/>
                    <a:lstStyle/>
                    <a:p>
                      <a:pPr algn="ctr"/>
                      <a:r>
                        <a:rPr lang="en-US" dirty="0">
                          <a:solidFill>
                            <a:schemeClr val="bg1"/>
                          </a:solidFill>
                          <a:latin typeface="HelveticaNeue LT 55 Roman" panose="020B0604020202020204" pitchFamily="34" charset="0"/>
                        </a:rPr>
                        <a:t>1,000</a:t>
                      </a:r>
                    </a:p>
                  </a:txBody>
                  <a:tcPr/>
                </a:tc>
                <a:tc>
                  <a:txBody>
                    <a:bodyPr/>
                    <a:lstStyle/>
                    <a:p>
                      <a:pPr algn="ctr"/>
                      <a:r>
                        <a:rPr lang="en-US" dirty="0">
                          <a:solidFill>
                            <a:schemeClr val="bg1"/>
                          </a:solidFill>
                          <a:latin typeface="HelveticaNeue LT 55 Roman" panose="020B0604020202020204" pitchFamily="34" charset="0"/>
                        </a:rPr>
                        <a:t>$116</a:t>
                      </a:r>
                    </a:p>
                  </a:txBody>
                  <a:tcPr/>
                </a:tc>
                <a:extLst>
                  <a:ext uri="{0D108BD9-81ED-4DB2-BD59-A6C34878D82A}">
                    <a16:rowId xmlns:a16="http://schemas.microsoft.com/office/drawing/2014/main" val="2998758757"/>
                  </a:ext>
                </a:extLst>
              </a:tr>
              <a:tr h="370840">
                <a:tc>
                  <a:txBody>
                    <a:bodyPr/>
                    <a:lstStyle/>
                    <a:p>
                      <a:r>
                        <a:rPr lang="en-US" dirty="0">
                          <a:solidFill>
                            <a:schemeClr val="bg1"/>
                          </a:solidFill>
                          <a:latin typeface="HelveticaNeue LT 55 Roman" panose="020B0604020202020204" pitchFamily="34" charset="0"/>
                        </a:rPr>
                        <a:t>Dennis-Yarmouth </a:t>
                      </a:r>
                      <a:r>
                        <a:rPr lang="en-US" dirty="0" err="1">
                          <a:solidFill>
                            <a:schemeClr val="bg1"/>
                          </a:solidFill>
                          <a:latin typeface="HelveticaNeue LT 55 Roman" panose="020B0604020202020204" pitchFamily="34" charset="0"/>
                        </a:rPr>
                        <a:t>Mattacheese</a:t>
                      </a:r>
                      <a:r>
                        <a:rPr lang="en-US" dirty="0">
                          <a:solidFill>
                            <a:schemeClr val="bg1"/>
                          </a:solidFill>
                          <a:latin typeface="HelveticaNeue LT 55 Roman" panose="020B0604020202020204" pitchFamily="34" charset="0"/>
                        </a:rPr>
                        <a:t> Middle School</a:t>
                      </a:r>
                    </a:p>
                  </a:txBody>
                  <a:tcPr/>
                </a:tc>
                <a:tc>
                  <a:txBody>
                    <a:bodyPr/>
                    <a:lstStyle/>
                    <a:p>
                      <a:pPr algn="ctr"/>
                      <a:r>
                        <a:rPr lang="en-US" dirty="0">
                          <a:solidFill>
                            <a:schemeClr val="bg1"/>
                          </a:solidFill>
                          <a:latin typeface="HelveticaNeue LT 55 Roman" panose="020B0604020202020204" pitchFamily="34" charset="0"/>
                        </a:rPr>
                        <a:t>940</a:t>
                      </a:r>
                    </a:p>
                  </a:txBody>
                  <a:tcPr/>
                </a:tc>
                <a:tc>
                  <a:txBody>
                    <a:bodyPr/>
                    <a:lstStyle/>
                    <a:p>
                      <a:pPr algn="ctr"/>
                      <a:r>
                        <a:rPr lang="en-US" dirty="0">
                          <a:solidFill>
                            <a:schemeClr val="bg1"/>
                          </a:solidFill>
                          <a:latin typeface="HelveticaNeue LT 55 Roman" panose="020B0604020202020204" pitchFamily="34" charset="0"/>
                        </a:rPr>
                        <a:t>$113</a:t>
                      </a:r>
                    </a:p>
                  </a:txBody>
                  <a:tcPr/>
                </a:tc>
                <a:extLst>
                  <a:ext uri="{0D108BD9-81ED-4DB2-BD59-A6C34878D82A}">
                    <a16:rowId xmlns:a16="http://schemas.microsoft.com/office/drawing/2014/main" val="1104199825"/>
                  </a:ext>
                </a:extLst>
              </a:tr>
              <a:tr h="370840">
                <a:tc>
                  <a:txBody>
                    <a:bodyPr/>
                    <a:lstStyle/>
                    <a:p>
                      <a:r>
                        <a:rPr lang="en-US" dirty="0">
                          <a:solidFill>
                            <a:schemeClr val="bg1"/>
                          </a:solidFill>
                          <a:latin typeface="HelveticaNeue LT 55 Roman" panose="020B0604020202020204" pitchFamily="34" charset="0"/>
                        </a:rPr>
                        <a:t>Westport Middle/High School</a:t>
                      </a:r>
                    </a:p>
                  </a:txBody>
                  <a:tcPr/>
                </a:tc>
                <a:tc>
                  <a:txBody>
                    <a:bodyPr/>
                    <a:lstStyle/>
                    <a:p>
                      <a:pPr algn="ctr"/>
                      <a:r>
                        <a:rPr lang="en-US" dirty="0">
                          <a:solidFill>
                            <a:schemeClr val="bg1"/>
                          </a:solidFill>
                          <a:latin typeface="HelveticaNeue LT 55 Roman" panose="020B0604020202020204" pitchFamily="34" charset="0"/>
                        </a:rPr>
                        <a:t>860</a:t>
                      </a:r>
                    </a:p>
                  </a:txBody>
                  <a:tcPr/>
                </a:tc>
                <a:tc>
                  <a:txBody>
                    <a:bodyPr/>
                    <a:lstStyle/>
                    <a:p>
                      <a:pPr algn="ctr"/>
                      <a:r>
                        <a:rPr lang="en-US" dirty="0">
                          <a:solidFill>
                            <a:schemeClr val="bg1"/>
                          </a:solidFill>
                          <a:latin typeface="HelveticaNeue LT 55 Roman" panose="020B0604020202020204" pitchFamily="34" charset="0"/>
                        </a:rPr>
                        <a:t>$112</a:t>
                      </a:r>
                    </a:p>
                  </a:txBody>
                  <a:tcPr/>
                </a:tc>
                <a:extLst>
                  <a:ext uri="{0D108BD9-81ED-4DB2-BD59-A6C34878D82A}">
                    <a16:rowId xmlns:a16="http://schemas.microsoft.com/office/drawing/2014/main" val="2233859501"/>
                  </a:ext>
                </a:extLst>
              </a:tr>
              <a:tr h="370840">
                <a:tc>
                  <a:txBody>
                    <a:bodyPr/>
                    <a:lstStyle/>
                    <a:p>
                      <a:r>
                        <a:rPr lang="en-US" b="1" dirty="0">
                          <a:solidFill>
                            <a:srgbClr val="FFFF00"/>
                          </a:solidFill>
                          <a:latin typeface="HelveticaNeue LT 55 Roman" panose="020B0604020202020204" pitchFamily="34" charset="0"/>
                        </a:rPr>
                        <a:t>Framingham Fuller Middle School</a:t>
                      </a:r>
                    </a:p>
                  </a:txBody>
                  <a:tcPr/>
                </a:tc>
                <a:tc>
                  <a:txBody>
                    <a:bodyPr/>
                    <a:lstStyle/>
                    <a:p>
                      <a:pPr algn="ctr"/>
                      <a:r>
                        <a:rPr lang="en-US" b="1" dirty="0">
                          <a:solidFill>
                            <a:srgbClr val="FFFF00"/>
                          </a:solidFill>
                          <a:latin typeface="HelveticaNeue LT 55 Roman" panose="020B0604020202020204" pitchFamily="34" charset="0"/>
                        </a:rPr>
                        <a:t>630</a:t>
                      </a:r>
                    </a:p>
                  </a:txBody>
                  <a:tcPr/>
                </a:tc>
                <a:tc>
                  <a:txBody>
                    <a:bodyPr/>
                    <a:lstStyle/>
                    <a:p>
                      <a:pPr algn="ctr"/>
                      <a:r>
                        <a:rPr lang="en-US" b="1" dirty="0">
                          <a:solidFill>
                            <a:srgbClr val="FFFF00"/>
                          </a:solidFill>
                          <a:latin typeface="HelveticaNeue LT 55 Roman" panose="020B0604020202020204" pitchFamily="34" charset="0"/>
                        </a:rPr>
                        <a:t>$98</a:t>
                      </a:r>
                    </a:p>
                  </a:txBody>
                  <a:tcPr/>
                </a:tc>
                <a:extLst>
                  <a:ext uri="{0D108BD9-81ED-4DB2-BD59-A6C34878D82A}">
                    <a16:rowId xmlns:a16="http://schemas.microsoft.com/office/drawing/2014/main" val="3876291006"/>
                  </a:ext>
                </a:extLst>
              </a:tr>
              <a:tr h="370840">
                <a:tc>
                  <a:txBody>
                    <a:bodyPr/>
                    <a:lstStyle/>
                    <a:p>
                      <a:r>
                        <a:rPr lang="en-US" dirty="0">
                          <a:solidFill>
                            <a:schemeClr val="bg1"/>
                          </a:solidFill>
                          <a:latin typeface="HelveticaNeue LT 55 Roman" panose="020B0604020202020204" pitchFamily="34" charset="0"/>
                        </a:rPr>
                        <a:t>Boston Dearborn STEM Academy</a:t>
                      </a:r>
                    </a:p>
                  </a:txBody>
                  <a:tcPr/>
                </a:tc>
                <a:tc>
                  <a:txBody>
                    <a:bodyPr/>
                    <a:lstStyle/>
                    <a:p>
                      <a:pPr algn="ctr"/>
                      <a:r>
                        <a:rPr lang="en-US" dirty="0">
                          <a:solidFill>
                            <a:schemeClr val="bg1"/>
                          </a:solidFill>
                          <a:latin typeface="HelveticaNeue LT 55 Roman" panose="020B0604020202020204" pitchFamily="34" charset="0"/>
                        </a:rPr>
                        <a:t>600</a:t>
                      </a:r>
                    </a:p>
                  </a:txBody>
                  <a:tcPr/>
                </a:tc>
                <a:tc>
                  <a:txBody>
                    <a:bodyPr/>
                    <a:lstStyle/>
                    <a:p>
                      <a:pPr algn="ctr"/>
                      <a:r>
                        <a:rPr lang="en-US" dirty="0">
                          <a:solidFill>
                            <a:schemeClr val="bg1"/>
                          </a:solidFill>
                          <a:latin typeface="HelveticaNeue LT 55 Roman" panose="020B0604020202020204" pitchFamily="34" charset="0"/>
                        </a:rPr>
                        <a:t>$94</a:t>
                      </a:r>
                    </a:p>
                  </a:txBody>
                  <a:tcPr/>
                </a:tc>
                <a:extLst>
                  <a:ext uri="{0D108BD9-81ED-4DB2-BD59-A6C34878D82A}">
                    <a16:rowId xmlns:a16="http://schemas.microsoft.com/office/drawing/2014/main" val="2578404603"/>
                  </a:ext>
                </a:extLst>
              </a:tr>
              <a:tr h="370840">
                <a:tc>
                  <a:txBody>
                    <a:bodyPr/>
                    <a:lstStyle/>
                    <a:p>
                      <a:r>
                        <a:rPr lang="en-US" dirty="0">
                          <a:solidFill>
                            <a:schemeClr val="bg1"/>
                          </a:solidFill>
                          <a:latin typeface="HelveticaNeue LT 55 Roman" panose="020B0604020202020204" pitchFamily="34" charset="0"/>
                        </a:rPr>
                        <a:t>Quincy Sterling Middle School</a:t>
                      </a:r>
                    </a:p>
                  </a:txBody>
                  <a:tcPr/>
                </a:tc>
                <a:tc>
                  <a:txBody>
                    <a:bodyPr/>
                    <a:lstStyle/>
                    <a:p>
                      <a:pPr algn="ctr"/>
                      <a:r>
                        <a:rPr lang="en-US" dirty="0">
                          <a:solidFill>
                            <a:schemeClr val="bg1"/>
                          </a:solidFill>
                          <a:latin typeface="HelveticaNeue LT 55 Roman" panose="020B0604020202020204" pitchFamily="34" charset="0"/>
                        </a:rPr>
                        <a:t>430</a:t>
                      </a:r>
                    </a:p>
                  </a:txBody>
                  <a:tcPr/>
                </a:tc>
                <a:tc>
                  <a:txBody>
                    <a:bodyPr/>
                    <a:lstStyle/>
                    <a:p>
                      <a:pPr algn="ctr"/>
                      <a:r>
                        <a:rPr lang="en-US" dirty="0">
                          <a:solidFill>
                            <a:schemeClr val="bg1"/>
                          </a:solidFill>
                          <a:latin typeface="HelveticaNeue LT 55 Roman" panose="020B0604020202020204" pitchFamily="34" charset="0"/>
                        </a:rPr>
                        <a:t>$70</a:t>
                      </a:r>
                    </a:p>
                  </a:txBody>
                  <a:tcPr/>
                </a:tc>
                <a:extLst>
                  <a:ext uri="{0D108BD9-81ED-4DB2-BD59-A6C34878D82A}">
                    <a16:rowId xmlns:a16="http://schemas.microsoft.com/office/drawing/2014/main" val="3706774046"/>
                  </a:ext>
                </a:extLst>
              </a:tr>
            </a:tbl>
          </a:graphicData>
        </a:graphic>
      </p:graphicFrame>
      <p:pic>
        <p:nvPicPr>
          <p:cNvPr id="6" name="Picture 5">
            <a:extLst>
              <a:ext uri="{FF2B5EF4-FFF2-40B4-BE49-F238E27FC236}">
                <a16:creationId xmlns:a16="http://schemas.microsoft.com/office/drawing/2014/main" id="{32E1C2BA-1425-4F59-BDDF-6CC31561352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6400800"/>
            <a:ext cx="2582282" cy="272797"/>
          </a:xfrm>
          <a:prstGeom prst="rect">
            <a:avLst/>
          </a:prstGeom>
        </p:spPr>
      </p:pic>
    </p:spTree>
    <p:extLst>
      <p:ext uri="{BB962C8B-B14F-4D97-AF65-F5344CB8AC3E}">
        <p14:creationId xmlns:p14="http://schemas.microsoft.com/office/powerpoint/2010/main" val="26402526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74BEE50-A98E-4310-98B7-3BEC40149B94}"/>
              </a:ext>
            </a:extLst>
          </p:cNvPr>
          <p:cNvSpPr/>
          <p:nvPr/>
        </p:nvSpPr>
        <p:spPr>
          <a:xfrm>
            <a:off x="6324600" y="6248400"/>
            <a:ext cx="2590799" cy="738664"/>
          </a:xfrm>
          <a:prstGeom prst="rect">
            <a:avLst/>
          </a:prstGeom>
        </p:spPr>
        <p:txBody>
          <a:bodyPr wrap="square">
            <a:spAutoFit/>
          </a:bodyPr>
          <a:lstStyle/>
          <a:p>
            <a:r>
              <a:rPr lang="en-US" sz="1000" dirty="0">
                <a:solidFill>
                  <a:schemeClr val="tx1">
                    <a:lumMod val="50000"/>
                    <a:lumOff val="50000"/>
                  </a:schemeClr>
                </a:solidFill>
                <a:latin typeface="Myriad Pro"/>
                <a:cs typeface="Myriad Pro"/>
              </a:rPr>
              <a:t>PROJECT </a:t>
            </a:r>
            <a:r>
              <a:rPr lang="en-US" sz="1000" spc="-5" dirty="0">
                <a:solidFill>
                  <a:schemeClr val="tx1">
                    <a:lumMod val="50000"/>
                    <a:lumOff val="50000"/>
                  </a:schemeClr>
                </a:solidFill>
                <a:latin typeface="Myriad Pro"/>
                <a:cs typeface="Myriad Pro"/>
              </a:rPr>
              <a:t>MANAGEMENT  </a:t>
            </a:r>
            <a:r>
              <a:rPr lang="en-US" sz="1000" spc="150" dirty="0">
                <a:solidFill>
                  <a:schemeClr val="tx1">
                    <a:lumMod val="50000"/>
                    <a:lumOff val="50000"/>
                  </a:schemeClr>
                </a:solidFill>
                <a:latin typeface="Myriad Pro"/>
                <a:cs typeface="Myriad Pro"/>
              </a:rPr>
              <a:t> </a:t>
            </a:r>
            <a:r>
              <a:rPr lang="en-US" sz="2400" spc="150" dirty="0">
                <a:solidFill>
                  <a:srgbClr val="00B0F0"/>
                </a:solidFill>
                <a:latin typeface="Myriad Pro"/>
                <a:cs typeface="Myriad Pro"/>
              </a:rPr>
              <a:t>|</a:t>
            </a:r>
            <a:r>
              <a:rPr lang="en-US" sz="1000" spc="150" dirty="0">
                <a:solidFill>
                  <a:schemeClr val="tx1">
                    <a:lumMod val="50000"/>
                    <a:lumOff val="50000"/>
                  </a:schemeClr>
                </a:solidFill>
                <a:latin typeface="Myriad Pro"/>
                <a:cs typeface="Myriad Pro"/>
              </a:rPr>
              <a:t> </a:t>
            </a:r>
            <a:r>
              <a:rPr lang="en-US" sz="2400" spc="-10" dirty="0">
                <a:solidFill>
                  <a:srgbClr val="FFFFFF"/>
                </a:solidFill>
                <a:latin typeface="Myriad Pro"/>
                <a:cs typeface="Myriad Pro"/>
              </a:rPr>
              <a:t>SMMA</a:t>
            </a:r>
            <a:endParaRPr lang="en-US" sz="2400" dirty="0">
              <a:latin typeface="Myriad Pro"/>
              <a:cs typeface="Myriad Pro"/>
            </a:endParaRPr>
          </a:p>
          <a:p>
            <a:endParaRPr lang="en-US" dirty="0"/>
          </a:p>
        </p:txBody>
      </p:sp>
      <p:sp>
        <p:nvSpPr>
          <p:cNvPr id="7" name="TextBox 6">
            <a:extLst>
              <a:ext uri="{FF2B5EF4-FFF2-40B4-BE49-F238E27FC236}">
                <a16:creationId xmlns:a16="http://schemas.microsoft.com/office/drawing/2014/main" id="{C960B65C-0A88-4626-AAE2-7EA314C370FD}"/>
              </a:ext>
            </a:extLst>
          </p:cNvPr>
          <p:cNvSpPr txBox="1"/>
          <p:nvPr/>
        </p:nvSpPr>
        <p:spPr>
          <a:xfrm>
            <a:off x="76200" y="152400"/>
            <a:ext cx="8458200" cy="1077218"/>
          </a:xfrm>
          <a:prstGeom prst="rect">
            <a:avLst/>
          </a:prstGeom>
          <a:noFill/>
        </p:spPr>
        <p:txBody>
          <a:bodyPr wrap="square" rtlCol="0">
            <a:spAutoFit/>
          </a:bodyPr>
          <a:lstStyle/>
          <a:p>
            <a:r>
              <a:rPr lang="en-US" sz="2400" b="1" dirty="0">
                <a:solidFill>
                  <a:schemeClr val="bg1"/>
                </a:solidFill>
                <a:latin typeface="HelveticaNeue LT 55 Roman" panose="020B0604020202020204" pitchFamily="34" charset="0"/>
              </a:rPr>
              <a:t>HOW DOES THAT COMPARE TO RECENT MIDDLE SCHOOL PROJECTS?</a:t>
            </a:r>
          </a:p>
          <a:p>
            <a:r>
              <a:rPr lang="en-US" sz="1600" b="1" i="1" dirty="0">
                <a:solidFill>
                  <a:schemeClr val="bg1"/>
                </a:solidFill>
                <a:latin typeface="HelveticaNeue LT 55 Roman" panose="020B0604020202020204" pitchFamily="34" charset="0"/>
              </a:rPr>
              <a:t>(Sorted by Cost per Student)</a:t>
            </a:r>
          </a:p>
        </p:txBody>
      </p:sp>
      <p:cxnSp>
        <p:nvCxnSpPr>
          <p:cNvPr id="11" name="Straight Connector 10">
            <a:extLst>
              <a:ext uri="{FF2B5EF4-FFF2-40B4-BE49-F238E27FC236}">
                <a16:creationId xmlns:a16="http://schemas.microsoft.com/office/drawing/2014/main" id="{B4AA882C-586F-4A6C-A2FA-62B1C2A42F25}"/>
              </a:ext>
            </a:extLst>
          </p:cNvPr>
          <p:cNvCxnSpPr/>
          <p:nvPr/>
        </p:nvCxnSpPr>
        <p:spPr>
          <a:xfrm>
            <a:off x="3124200" y="1219200"/>
            <a:ext cx="0" cy="5105400"/>
          </a:xfrm>
          <a:prstGeom prst="line">
            <a:avLst/>
          </a:prstGeom>
          <a:ln w="92075">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2" name="Table 1">
            <a:extLst>
              <a:ext uri="{FF2B5EF4-FFF2-40B4-BE49-F238E27FC236}">
                <a16:creationId xmlns:a16="http://schemas.microsoft.com/office/drawing/2014/main" id="{F309BC11-DAC8-4C75-924D-9D94B8AD3E18}"/>
              </a:ext>
            </a:extLst>
          </p:cNvPr>
          <p:cNvGraphicFramePr>
            <a:graphicFrameLocks noGrp="1"/>
          </p:cNvGraphicFramePr>
          <p:nvPr>
            <p:extLst/>
          </p:nvPr>
        </p:nvGraphicFramePr>
        <p:xfrm>
          <a:off x="228600" y="1259840"/>
          <a:ext cx="8686800" cy="4658360"/>
        </p:xfrm>
        <a:graphic>
          <a:graphicData uri="http://schemas.openxmlformats.org/drawingml/2006/table">
            <a:tbl>
              <a:tblPr firstRow="1" bandRow="1">
                <a:tableStyleId>{C083E6E3-FA7D-4D7B-A595-EF9225AFEA82}</a:tableStyleId>
              </a:tblPr>
              <a:tblGrid>
                <a:gridCol w="5791200">
                  <a:extLst>
                    <a:ext uri="{9D8B030D-6E8A-4147-A177-3AD203B41FA5}">
                      <a16:colId xmlns:a16="http://schemas.microsoft.com/office/drawing/2014/main" val="3790581578"/>
                    </a:ext>
                  </a:extLst>
                </a:gridCol>
                <a:gridCol w="1079270">
                  <a:extLst>
                    <a:ext uri="{9D8B030D-6E8A-4147-A177-3AD203B41FA5}">
                      <a16:colId xmlns:a16="http://schemas.microsoft.com/office/drawing/2014/main" val="89609398"/>
                    </a:ext>
                  </a:extLst>
                </a:gridCol>
                <a:gridCol w="1816330">
                  <a:extLst>
                    <a:ext uri="{9D8B030D-6E8A-4147-A177-3AD203B41FA5}">
                      <a16:colId xmlns:a16="http://schemas.microsoft.com/office/drawing/2014/main" val="2817165332"/>
                    </a:ext>
                  </a:extLst>
                </a:gridCol>
              </a:tblGrid>
              <a:tr h="370840">
                <a:tc>
                  <a:txBody>
                    <a:bodyPr/>
                    <a:lstStyle/>
                    <a:p>
                      <a:r>
                        <a:rPr lang="en-US" sz="1600" dirty="0">
                          <a:solidFill>
                            <a:schemeClr val="bg1"/>
                          </a:solidFill>
                          <a:latin typeface="HelveticaNeue LT 55 Roman" panose="020B0604020202020204" pitchFamily="34" charset="0"/>
                        </a:rPr>
                        <a:t>Project Name</a:t>
                      </a:r>
                    </a:p>
                  </a:txBody>
                  <a:tcPr anchor="b"/>
                </a:tc>
                <a:tc>
                  <a:txBody>
                    <a:bodyPr/>
                    <a:lstStyle/>
                    <a:p>
                      <a:pPr algn="ctr"/>
                      <a:r>
                        <a:rPr lang="en-US" sz="1600" dirty="0">
                          <a:solidFill>
                            <a:schemeClr val="bg1"/>
                          </a:solidFill>
                          <a:latin typeface="HelveticaNeue LT 55 Roman" panose="020B0604020202020204" pitchFamily="34" charset="0"/>
                        </a:rPr>
                        <a:t>Students</a:t>
                      </a:r>
                    </a:p>
                  </a:txBody>
                  <a:tcPr anchor="b"/>
                </a:tc>
                <a:tc>
                  <a:txBody>
                    <a:bodyPr/>
                    <a:lstStyle/>
                    <a:p>
                      <a:pPr algn="ctr"/>
                      <a:r>
                        <a:rPr lang="en-US" sz="1600" dirty="0">
                          <a:solidFill>
                            <a:schemeClr val="bg1"/>
                          </a:solidFill>
                          <a:latin typeface="HelveticaNeue LT 55 Roman" panose="020B0604020202020204" pitchFamily="34" charset="0"/>
                        </a:rPr>
                        <a:t>Cost/Student</a:t>
                      </a:r>
                    </a:p>
                    <a:p>
                      <a:pPr algn="ctr"/>
                      <a:r>
                        <a:rPr lang="en-US" sz="1600" dirty="0">
                          <a:solidFill>
                            <a:schemeClr val="bg1"/>
                          </a:solidFill>
                          <a:latin typeface="HelveticaNeue LT 55 Roman" panose="020B0604020202020204" pitchFamily="34" charset="0"/>
                        </a:rPr>
                        <a:t>($K)</a:t>
                      </a:r>
                    </a:p>
                  </a:txBody>
                  <a:tcPr anchor="b"/>
                </a:tc>
                <a:extLst>
                  <a:ext uri="{0D108BD9-81ED-4DB2-BD59-A6C34878D82A}">
                    <a16:rowId xmlns:a16="http://schemas.microsoft.com/office/drawing/2014/main" val="4184825289"/>
                  </a:ext>
                </a:extLst>
              </a:tr>
              <a:tr h="370840">
                <a:tc>
                  <a:txBody>
                    <a:bodyPr/>
                    <a:lstStyle/>
                    <a:p>
                      <a:r>
                        <a:rPr lang="en-US" dirty="0">
                          <a:solidFill>
                            <a:schemeClr val="bg1"/>
                          </a:solidFill>
                          <a:latin typeface="HelveticaNeue LT 55 Roman" panose="020B0604020202020204" pitchFamily="34" charset="0"/>
                        </a:rPr>
                        <a:t>Quincy Sterling Middle School</a:t>
                      </a:r>
                    </a:p>
                  </a:txBody>
                  <a:tcPr/>
                </a:tc>
                <a:tc>
                  <a:txBody>
                    <a:bodyPr/>
                    <a:lstStyle/>
                    <a:p>
                      <a:pPr algn="ctr"/>
                      <a:r>
                        <a:rPr lang="en-US" dirty="0">
                          <a:solidFill>
                            <a:schemeClr val="bg1"/>
                          </a:solidFill>
                          <a:latin typeface="HelveticaNeue LT 55 Roman" panose="020B0604020202020204" pitchFamily="34" charset="0"/>
                        </a:rPr>
                        <a:t>430</a:t>
                      </a:r>
                    </a:p>
                  </a:txBody>
                  <a:tcPr/>
                </a:tc>
                <a:tc>
                  <a:txBody>
                    <a:bodyPr/>
                    <a:lstStyle/>
                    <a:p>
                      <a:pPr algn="ctr"/>
                      <a:r>
                        <a:rPr lang="en-US" dirty="0">
                          <a:solidFill>
                            <a:schemeClr val="bg1"/>
                          </a:solidFill>
                          <a:latin typeface="HelveticaNeue LT 55 Roman" panose="020B0604020202020204" pitchFamily="34" charset="0"/>
                        </a:rPr>
                        <a:t>$162</a:t>
                      </a:r>
                    </a:p>
                  </a:txBody>
                  <a:tcPr/>
                </a:tc>
                <a:extLst>
                  <a:ext uri="{0D108BD9-81ED-4DB2-BD59-A6C34878D82A}">
                    <a16:rowId xmlns:a16="http://schemas.microsoft.com/office/drawing/2014/main" val="3706774046"/>
                  </a:ext>
                </a:extLst>
              </a:tr>
              <a:tr h="370840">
                <a:tc>
                  <a:txBody>
                    <a:bodyPr/>
                    <a:lstStyle/>
                    <a:p>
                      <a:r>
                        <a:rPr lang="en-US" dirty="0">
                          <a:solidFill>
                            <a:schemeClr val="bg1"/>
                          </a:solidFill>
                          <a:latin typeface="HelveticaNeue LT 55 Roman" panose="020B0604020202020204" pitchFamily="34" charset="0"/>
                        </a:rPr>
                        <a:t>Boston Dearborn STEM Academy</a:t>
                      </a:r>
                    </a:p>
                  </a:txBody>
                  <a:tcPr/>
                </a:tc>
                <a:tc>
                  <a:txBody>
                    <a:bodyPr/>
                    <a:lstStyle/>
                    <a:p>
                      <a:pPr algn="ctr"/>
                      <a:r>
                        <a:rPr lang="en-US" dirty="0">
                          <a:solidFill>
                            <a:schemeClr val="bg1"/>
                          </a:solidFill>
                          <a:latin typeface="HelveticaNeue LT 55 Roman" panose="020B0604020202020204" pitchFamily="34" charset="0"/>
                        </a:rPr>
                        <a:t>600</a:t>
                      </a:r>
                    </a:p>
                  </a:txBody>
                  <a:tcPr/>
                </a:tc>
                <a:tc>
                  <a:txBody>
                    <a:bodyPr/>
                    <a:lstStyle/>
                    <a:p>
                      <a:pPr algn="ctr"/>
                      <a:r>
                        <a:rPr lang="en-US" dirty="0">
                          <a:solidFill>
                            <a:schemeClr val="bg1"/>
                          </a:solidFill>
                          <a:latin typeface="HelveticaNeue LT 55 Roman" panose="020B0604020202020204" pitchFamily="34" charset="0"/>
                        </a:rPr>
                        <a:t>$156</a:t>
                      </a:r>
                    </a:p>
                  </a:txBody>
                  <a:tcPr/>
                </a:tc>
                <a:extLst>
                  <a:ext uri="{0D108BD9-81ED-4DB2-BD59-A6C34878D82A}">
                    <a16:rowId xmlns:a16="http://schemas.microsoft.com/office/drawing/2014/main" val="652507201"/>
                  </a:ext>
                </a:extLst>
              </a:tr>
              <a:tr h="370840">
                <a:tc>
                  <a:txBody>
                    <a:bodyPr/>
                    <a:lstStyle/>
                    <a:p>
                      <a:r>
                        <a:rPr lang="en-US" b="1" dirty="0">
                          <a:solidFill>
                            <a:srgbClr val="FFFF00"/>
                          </a:solidFill>
                          <a:latin typeface="HelveticaNeue LT 55 Roman" panose="020B0604020202020204" pitchFamily="34" charset="0"/>
                        </a:rPr>
                        <a:t>Framingham Fuller Middle School</a:t>
                      </a:r>
                    </a:p>
                  </a:txBody>
                  <a:tcPr/>
                </a:tc>
                <a:tc>
                  <a:txBody>
                    <a:bodyPr/>
                    <a:lstStyle/>
                    <a:p>
                      <a:pPr algn="ctr"/>
                      <a:r>
                        <a:rPr lang="en-US" b="1" dirty="0">
                          <a:solidFill>
                            <a:srgbClr val="FFFF00"/>
                          </a:solidFill>
                          <a:latin typeface="HelveticaNeue LT 55 Roman" panose="020B0604020202020204" pitchFamily="34" charset="0"/>
                        </a:rPr>
                        <a:t>630</a:t>
                      </a:r>
                    </a:p>
                  </a:txBody>
                  <a:tcPr/>
                </a:tc>
                <a:tc>
                  <a:txBody>
                    <a:bodyPr/>
                    <a:lstStyle/>
                    <a:p>
                      <a:pPr algn="ctr"/>
                      <a:r>
                        <a:rPr lang="en-US" b="1" dirty="0">
                          <a:solidFill>
                            <a:srgbClr val="FFFF00"/>
                          </a:solidFill>
                          <a:latin typeface="HelveticaNeue LT 55 Roman" panose="020B0604020202020204" pitchFamily="34" charset="0"/>
                        </a:rPr>
                        <a:t>$156</a:t>
                      </a:r>
                    </a:p>
                  </a:txBody>
                  <a:tcPr/>
                </a:tc>
                <a:extLst>
                  <a:ext uri="{0D108BD9-81ED-4DB2-BD59-A6C34878D82A}">
                    <a16:rowId xmlns:a16="http://schemas.microsoft.com/office/drawing/2014/main" val="3537778430"/>
                  </a:ext>
                </a:extLst>
              </a:tr>
              <a:tr h="370840">
                <a:tc>
                  <a:txBody>
                    <a:bodyPr/>
                    <a:lstStyle/>
                    <a:p>
                      <a:r>
                        <a:rPr lang="en-US" dirty="0">
                          <a:solidFill>
                            <a:schemeClr val="bg1"/>
                          </a:solidFill>
                          <a:latin typeface="HelveticaNeue LT 55 Roman" panose="020B0604020202020204" pitchFamily="34" charset="0"/>
                        </a:rPr>
                        <a:t>Saugus Middle/High School</a:t>
                      </a:r>
                    </a:p>
                  </a:txBody>
                  <a:tcPr/>
                </a:tc>
                <a:tc>
                  <a:txBody>
                    <a:bodyPr/>
                    <a:lstStyle/>
                    <a:p>
                      <a:pPr algn="ctr"/>
                      <a:r>
                        <a:rPr lang="en-US" dirty="0">
                          <a:solidFill>
                            <a:schemeClr val="bg1"/>
                          </a:solidFill>
                          <a:latin typeface="HelveticaNeue LT 55 Roman" panose="020B0604020202020204" pitchFamily="34" charset="0"/>
                        </a:rPr>
                        <a:t>1,360</a:t>
                      </a:r>
                    </a:p>
                  </a:txBody>
                  <a:tcPr/>
                </a:tc>
                <a:tc>
                  <a:txBody>
                    <a:bodyPr/>
                    <a:lstStyle/>
                    <a:p>
                      <a:pPr algn="ctr"/>
                      <a:r>
                        <a:rPr lang="en-US" dirty="0">
                          <a:solidFill>
                            <a:schemeClr val="bg1"/>
                          </a:solidFill>
                          <a:latin typeface="HelveticaNeue LT 55 Roman" panose="020B0604020202020204" pitchFamily="34" charset="0"/>
                        </a:rPr>
                        <a:t>$137</a:t>
                      </a:r>
                    </a:p>
                  </a:txBody>
                  <a:tcPr/>
                </a:tc>
                <a:extLst>
                  <a:ext uri="{0D108BD9-81ED-4DB2-BD59-A6C34878D82A}">
                    <a16:rowId xmlns:a16="http://schemas.microsoft.com/office/drawing/2014/main" val="1732964853"/>
                  </a:ext>
                </a:extLst>
              </a:tr>
              <a:tr h="370840">
                <a:tc>
                  <a:txBody>
                    <a:bodyPr/>
                    <a:lstStyle/>
                    <a:p>
                      <a:r>
                        <a:rPr lang="en-US" dirty="0">
                          <a:solidFill>
                            <a:schemeClr val="bg1"/>
                          </a:solidFill>
                          <a:latin typeface="HelveticaNeue LT 55 Roman" panose="020B0604020202020204" pitchFamily="34" charset="0"/>
                        </a:rPr>
                        <a:t>Westport Middle/High School</a:t>
                      </a:r>
                    </a:p>
                  </a:txBody>
                  <a:tcPr/>
                </a:tc>
                <a:tc>
                  <a:txBody>
                    <a:bodyPr/>
                    <a:lstStyle/>
                    <a:p>
                      <a:pPr algn="ctr"/>
                      <a:r>
                        <a:rPr lang="en-US" dirty="0">
                          <a:solidFill>
                            <a:schemeClr val="bg1"/>
                          </a:solidFill>
                          <a:latin typeface="HelveticaNeue LT 55 Roman" panose="020B0604020202020204" pitchFamily="34" charset="0"/>
                        </a:rPr>
                        <a:t>860</a:t>
                      </a:r>
                    </a:p>
                  </a:txBody>
                  <a:tcPr/>
                </a:tc>
                <a:tc>
                  <a:txBody>
                    <a:bodyPr/>
                    <a:lstStyle/>
                    <a:p>
                      <a:pPr algn="ctr"/>
                      <a:r>
                        <a:rPr lang="en-US" dirty="0">
                          <a:solidFill>
                            <a:schemeClr val="bg1"/>
                          </a:solidFill>
                          <a:latin typeface="HelveticaNeue LT 55 Roman" panose="020B0604020202020204" pitchFamily="34" charset="0"/>
                        </a:rPr>
                        <a:t>$130</a:t>
                      </a:r>
                    </a:p>
                  </a:txBody>
                  <a:tcPr/>
                </a:tc>
                <a:extLst>
                  <a:ext uri="{0D108BD9-81ED-4DB2-BD59-A6C34878D82A}">
                    <a16:rowId xmlns:a16="http://schemas.microsoft.com/office/drawing/2014/main" val="758206130"/>
                  </a:ext>
                </a:extLst>
              </a:tr>
              <a:tr h="370840">
                <a:tc>
                  <a:txBody>
                    <a:bodyPr/>
                    <a:lstStyle/>
                    <a:p>
                      <a:r>
                        <a:rPr lang="en-US" dirty="0">
                          <a:solidFill>
                            <a:schemeClr val="bg1"/>
                          </a:solidFill>
                          <a:latin typeface="HelveticaNeue LT 55 Roman" panose="020B0604020202020204" pitchFamily="34" charset="0"/>
                        </a:rPr>
                        <a:t>Lynn Middle Schools</a:t>
                      </a:r>
                    </a:p>
                  </a:txBody>
                  <a:tcPr/>
                </a:tc>
                <a:tc>
                  <a:txBody>
                    <a:bodyPr/>
                    <a:lstStyle/>
                    <a:p>
                      <a:pPr algn="ctr"/>
                      <a:r>
                        <a:rPr lang="en-US" dirty="0">
                          <a:solidFill>
                            <a:schemeClr val="bg1"/>
                          </a:solidFill>
                          <a:latin typeface="HelveticaNeue LT 55 Roman" panose="020B0604020202020204" pitchFamily="34" charset="0"/>
                        </a:rPr>
                        <a:t>1,660</a:t>
                      </a:r>
                    </a:p>
                  </a:txBody>
                  <a:tcPr/>
                </a:tc>
                <a:tc>
                  <a:txBody>
                    <a:bodyPr/>
                    <a:lstStyle/>
                    <a:p>
                      <a:pPr algn="ctr"/>
                      <a:r>
                        <a:rPr lang="en-US" dirty="0">
                          <a:solidFill>
                            <a:schemeClr val="bg1"/>
                          </a:solidFill>
                          <a:latin typeface="HelveticaNeue LT 55 Roman" panose="020B0604020202020204" pitchFamily="34" charset="0"/>
                        </a:rPr>
                        <a:t>$129</a:t>
                      </a:r>
                    </a:p>
                  </a:txBody>
                  <a:tcPr/>
                </a:tc>
                <a:extLst>
                  <a:ext uri="{0D108BD9-81ED-4DB2-BD59-A6C34878D82A}">
                    <a16:rowId xmlns:a16="http://schemas.microsoft.com/office/drawing/2014/main" val="723493844"/>
                  </a:ext>
                </a:extLst>
              </a:tr>
              <a:tr h="370840">
                <a:tc>
                  <a:txBody>
                    <a:bodyPr/>
                    <a:lstStyle/>
                    <a:p>
                      <a:r>
                        <a:rPr lang="en-US" dirty="0">
                          <a:solidFill>
                            <a:schemeClr val="bg1"/>
                          </a:solidFill>
                          <a:latin typeface="HelveticaNeue LT 55 Roman" panose="020B0604020202020204" pitchFamily="34" charset="0"/>
                        </a:rPr>
                        <a:t>Dennis-Yarmouth </a:t>
                      </a:r>
                      <a:r>
                        <a:rPr lang="en-US" dirty="0" err="1">
                          <a:solidFill>
                            <a:schemeClr val="bg1"/>
                          </a:solidFill>
                          <a:latin typeface="HelveticaNeue LT 55 Roman" panose="020B0604020202020204" pitchFamily="34" charset="0"/>
                        </a:rPr>
                        <a:t>Mattacheese</a:t>
                      </a:r>
                      <a:r>
                        <a:rPr lang="en-US" dirty="0">
                          <a:solidFill>
                            <a:schemeClr val="bg1"/>
                          </a:solidFill>
                          <a:latin typeface="HelveticaNeue LT 55 Roman" panose="020B0604020202020204" pitchFamily="34" charset="0"/>
                        </a:rPr>
                        <a:t> Middle School</a:t>
                      </a:r>
                    </a:p>
                  </a:txBody>
                  <a:tcPr/>
                </a:tc>
                <a:tc>
                  <a:txBody>
                    <a:bodyPr/>
                    <a:lstStyle/>
                    <a:p>
                      <a:pPr algn="ctr"/>
                      <a:r>
                        <a:rPr lang="en-US" dirty="0">
                          <a:solidFill>
                            <a:schemeClr val="bg1"/>
                          </a:solidFill>
                          <a:latin typeface="HelveticaNeue LT 55 Roman" panose="020B0604020202020204" pitchFamily="34" charset="0"/>
                        </a:rPr>
                        <a:t>940</a:t>
                      </a:r>
                    </a:p>
                  </a:txBody>
                  <a:tcPr/>
                </a:tc>
                <a:tc>
                  <a:txBody>
                    <a:bodyPr/>
                    <a:lstStyle/>
                    <a:p>
                      <a:pPr algn="ctr"/>
                      <a:r>
                        <a:rPr lang="en-US" dirty="0">
                          <a:solidFill>
                            <a:schemeClr val="bg1"/>
                          </a:solidFill>
                          <a:latin typeface="HelveticaNeue LT 55 Roman" panose="020B0604020202020204" pitchFamily="34" charset="0"/>
                        </a:rPr>
                        <a:t>$120</a:t>
                      </a:r>
                    </a:p>
                  </a:txBody>
                  <a:tcPr/>
                </a:tc>
                <a:extLst>
                  <a:ext uri="{0D108BD9-81ED-4DB2-BD59-A6C34878D82A}">
                    <a16:rowId xmlns:a16="http://schemas.microsoft.com/office/drawing/2014/main" val="1565466142"/>
                  </a:ext>
                </a:extLst>
              </a:tr>
              <a:tr h="370840">
                <a:tc>
                  <a:txBody>
                    <a:bodyPr/>
                    <a:lstStyle/>
                    <a:p>
                      <a:r>
                        <a:rPr lang="en-US" dirty="0">
                          <a:solidFill>
                            <a:schemeClr val="bg1"/>
                          </a:solidFill>
                          <a:latin typeface="HelveticaNeue LT 55 Roman" panose="020B0604020202020204" pitchFamily="34" charset="0"/>
                        </a:rPr>
                        <a:t>Holyoke Lawrence Middle School</a:t>
                      </a:r>
                    </a:p>
                  </a:txBody>
                  <a:tcPr/>
                </a:tc>
                <a:tc>
                  <a:txBody>
                    <a:bodyPr/>
                    <a:lstStyle/>
                    <a:p>
                      <a:pPr algn="ctr"/>
                      <a:r>
                        <a:rPr lang="en-US" dirty="0">
                          <a:solidFill>
                            <a:schemeClr val="bg1"/>
                          </a:solidFill>
                          <a:latin typeface="HelveticaNeue LT 55 Roman" panose="020B0604020202020204" pitchFamily="34" charset="0"/>
                        </a:rPr>
                        <a:t>1,100</a:t>
                      </a:r>
                    </a:p>
                  </a:txBody>
                  <a:tcPr/>
                </a:tc>
                <a:tc>
                  <a:txBody>
                    <a:bodyPr/>
                    <a:lstStyle/>
                    <a:p>
                      <a:pPr algn="ctr"/>
                      <a:r>
                        <a:rPr lang="en-US" dirty="0">
                          <a:solidFill>
                            <a:schemeClr val="bg1"/>
                          </a:solidFill>
                          <a:latin typeface="HelveticaNeue LT 55 Roman" panose="020B0604020202020204" pitchFamily="34" charset="0"/>
                        </a:rPr>
                        <a:t>$120</a:t>
                      </a:r>
                    </a:p>
                  </a:txBody>
                  <a:tcPr/>
                </a:tc>
                <a:extLst>
                  <a:ext uri="{0D108BD9-81ED-4DB2-BD59-A6C34878D82A}">
                    <a16:rowId xmlns:a16="http://schemas.microsoft.com/office/drawing/2014/main" val="3572567852"/>
                  </a:ext>
                </a:extLst>
              </a:tr>
              <a:tr h="370840">
                <a:tc>
                  <a:txBody>
                    <a:bodyPr/>
                    <a:lstStyle/>
                    <a:p>
                      <a:r>
                        <a:rPr lang="en-US" dirty="0">
                          <a:solidFill>
                            <a:schemeClr val="bg1"/>
                          </a:solidFill>
                          <a:latin typeface="HelveticaNeue LT 55 Roman" panose="020B0604020202020204" pitchFamily="34" charset="0"/>
                        </a:rPr>
                        <a:t>Natick Kennedy Middle School</a:t>
                      </a:r>
                    </a:p>
                  </a:txBody>
                  <a:tcPr/>
                </a:tc>
                <a:tc>
                  <a:txBody>
                    <a:bodyPr/>
                    <a:lstStyle/>
                    <a:p>
                      <a:pPr algn="ctr"/>
                      <a:r>
                        <a:rPr lang="en-US" dirty="0">
                          <a:solidFill>
                            <a:schemeClr val="bg1"/>
                          </a:solidFill>
                          <a:latin typeface="HelveticaNeue LT 55 Roman" panose="020B0604020202020204" pitchFamily="34" charset="0"/>
                        </a:rPr>
                        <a:t>1,000</a:t>
                      </a:r>
                    </a:p>
                  </a:txBody>
                  <a:tcPr/>
                </a:tc>
                <a:tc>
                  <a:txBody>
                    <a:bodyPr/>
                    <a:lstStyle/>
                    <a:p>
                      <a:pPr algn="ctr"/>
                      <a:r>
                        <a:rPr lang="en-US" dirty="0">
                          <a:solidFill>
                            <a:schemeClr val="bg1"/>
                          </a:solidFill>
                          <a:latin typeface="HelveticaNeue LT 55 Roman" panose="020B0604020202020204" pitchFamily="34" charset="0"/>
                        </a:rPr>
                        <a:t>$116</a:t>
                      </a:r>
                    </a:p>
                  </a:txBody>
                  <a:tcPr/>
                </a:tc>
                <a:extLst>
                  <a:ext uri="{0D108BD9-81ED-4DB2-BD59-A6C34878D82A}">
                    <a16:rowId xmlns:a16="http://schemas.microsoft.com/office/drawing/2014/main" val="3039834819"/>
                  </a:ext>
                </a:extLst>
              </a:tr>
              <a:tr h="370840">
                <a:tc>
                  <a:txBody>
                    <a:bodyPr/>
                    <a:lstStyle/>
                    <a:p>
                      <a:r>
                        <a:rPr lang="en-US" dirty="0">
                          <a:solidFill>
                            <a:schemeClr val="bg1"/>
                          </a:solidFill>
                          <a:latin typeface="HelveticaNeue LT 55 Roman" panose="020B0604020202020204" pitchFamily="34" charset="0"/>
                        </a:rPr>
                        <a:t>Abington Middle/High School</a:t>
                      </a:r>
                    </a:p>
                  </a:txBody>
                  <a:tcPr/>
                </a:tc>
                <a:tc>
                  <a:txBody>
                    <a:bodyPr/>
                    <a:lstStyle/>
                    <a:p>
                      <a:pPr algn="ctr"/>
                      <a:r>
                        <a:rPr lang="en-US" dirty="0">
                          <a:solidFill>
                            <a:schemeClr val="bg1"/>
                          </a:solidFill>
                          <a:latin typeface="HelveticaNeue LT 55 Roman" panose="020B0604020202020204" pitchFamily="34" charset="0"/>
                        </a:rPr>
                        <a:t>1,115</a:t>
                      </a:r>
                    </a:p>
                  </a:txBody>
                  <a:tcPr/>
                </a:tc>
                <a:tc>
                  <a:txBody>
                    <a:bodyPr/>
                    <a:lstStyle/>
                    <a:p>
                      <a:pPr algn="ctr"/>
                      <a:r>
                        <a:rPr lang="en-US" dirty="0">
                          <a:solidFill>
                            <a:schemeClr val="bg1"/>
                          </a:solidFill>
                          <a:latin typeface="HelveticaNeue LT 55 Roman" panose="020B0604020202020204" pitchFamily="34" charset="0"/>
                        </a:rPr>
                        <a:t>$115</a:t>
                      </a:r>
                    </a:p>
                  </a:txBody>
                  <a:tcPr/>
                </a:tc>
                <a:extLst>
                  <a:ext uri="{0D108BD9-81ED-4DB2-BD59-A6C34878D82A}">
                    <a16:rowId xmlns:a16="http://schemas.microsoft.com/office/drawing/2014/main" val="2531671190"/>
                  </a:ext>
                </a:extLst>
              </a:tr>
              <a:tr h="370840">
                <a:tc>
                  <a:txBody>
                    <a:bodyPr/>
                    <a:lstStyle/>
                    <a:p>
                      <a:r>
                        <a:rPr lang="en-US" dirty="0">
                          <a:solidFill>
                            <a:schemeClr val="bg1"/>
                          </a:solidFill>
                          <a:latin typeface="HelveticaNeue LT 55 Roman" panose="020B0604020202020204" pitchFamily="34" charset="0"/>
                        </a:rPr>
                        <a:t>Beverly Middle School</a:t>
                      </a:r>
                    </a:p>
                  </a:txBody>
                  <a:tcPr/>
                </a:tc>
                <a:tc>
                  <a:txBody>
                    <a:bodyPr/>
                    <a:lstStyle/>
                    <a:p>
                      <a:pPr algn="ctr"/>
                      <a:r>
                        <a:rPr lang="en-US" dirty="0">
                          <a:solidFill>
                            <a:schemeClr val="bg1"/>
                          </a:solidFill>
                          <a:latin typeface="HelveticaNeue LT 55 Roman" panose="020B0604020202020204" pitchFamily="34" charset="0"/>
                        </a:rPr>
                        <a:t>1,395</a:t>
                      </a:r>
                    </a:p>
                  </a:txBody>
                  <a:tcPr/>
                </a:tc>
                <a:tc>
                  <a:txBody>
                    <a:bodyPr/>
                    <a:lstStyle/>
                    <a:p>
                      <a:pPr algn="ctr"/>
                      <a:r>
                        <a:rPr lang="en-US" dirty="0">
                          <a:solidFill>
                            <a:schemeClr val="bg1"/>
                          </a:solidFill>
                          <a:latin typeface="HelveticaNeue LT 55 Roman" panose="020B0604020202020204" pitchFamily="34" charset="0"/>
                        </a:rPr>
                        <a:t>$97</a:t>
                      </a:r>
                    </a:p>
                  </a:txBody>
                  <a:tcPr/>
                </a:tc>
                <a:extLst>
                  <a:ext uri="{0D108BD9-81ED-4DB2-BD59-A6C34878D82A}">
                    <a16:rowId xmlns:a16="http://schemas.microsoft.com/office/drawing/2014/main" val="209544396"/>
                  </a:ext>
                </a:extLst>
              </a:tr>
            </a:tbl>
          </a:graphicData>
        </a:graphic>
      </p:graphicFrame>
      <p:pic>
        <p:nvPicPr>
          <p:cNvPr id="6" name="Picture 5">
            <a:extLst>
              <a:ext uri="{FF2B5EF4-FFF2-40B4-BE49-F238E27FC236}">
                <a16:creationId xmlns:a16="http://schemas.microsoft.com/office/drawing/2014/main" id="{27827351-DF9C-44D5-9C4E-F4A435939B5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6400800"/>
            <a:ext cx="2582282" cy="272797"/>
          </a:xfrm>
          <a:prstGeom prst="rect">
            <a:avLst/>
          </a:prstGeom>
        </p:spPr>
      </p:pic>
    </p:spTree>
    <p:extLst>
      <p:ext uri="{BB962C8B-B14F-4D97-AF65-F5344CB8AC3E}">
        <p14:creationId xmlns:p14="http://schemas.microsoft.com/office/powerpoint/2010/main" val="12133743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74BEE50-A98E-4310-98B7-3BEC40149B94}"/>
              </a:ext>
            </a:extLst>
          </p:cNvPr>
          <p:cNvSpPr/>
          <p:nvPr/>
        </p:nvSpPr>
        <p:spPr>
          <a:xfrm>
            <a:off x="6324600" y="6248400"/>
            <a:ext cx="2590799" cy="738664"/>
          </a:xfrm>
          <a:prstGeom prst="rect">
            <a:avLst/>
          </a:prstGeom>
        </p:spPr>
        <p:txBody>
          <a:bodyPr wrap="square">
            <a:spAutoFit/>
          </a:bodyPr>
          <a:lstStyle/>
          <a:p>
            <a:r>
              <a:rPr lang="en-US" sz="1000" dirty="0">
                <a:solidFill>
                  <a:schemeClr val="tx1">
                    <a:lumMod val="50000"/>
                    <a:lumOff val="50000"/>
                  </a:schemeClr>
                </a:solidFill>
                <a:latin typeface="Myriad Pro"/>
                <a:cs typeface="Myriad Pro"/>
              </a:rPr>
              <a:t>PROJECT </a:t>
            </a:r>
            <a:r>
              <a:rPr lang="en-US" sz="1000" spc="-5" dirty="0">
                <a:solidFill>
                  <a:schemeClr val="tx1">
                    <a:lumMod val="50000"/>
                    <a:lumOff val="50000"/>
                  </a:schemeClr>
                </a:solidFill>
                <a:latin typeface="Myriad Pro"/>
                <a:cs typeface="Myriad Pro"/>
              </a:rPr>
              <a:t>MANAGEMENT  </a:t>
            </a:r>
            <a:r>
              <a:rPr lang="en-US" sz="1000" spc="150" dirty="0">
                <a:solidFill>
                  <a:schemeClr val="tx1">
                    <a:lumMod val="50000"/>
                    <a:lumOff val="50000"/>
                  </a:schemeClr>
                </a:solidFill>
                <a:latin typeface="Myriad Pro"/>
                <a:cs typeface="Myriad Pro"/>
              </a:rPr>
              <a:t> </a:t>
            </a:r>
            <a:r>
              <a:rPr lang="en-US" sz="2400" spc="150" dirty="0">
                <a:solidFill>
                  <a:srgbClr val="00B0F0"/>
                </a:solidFill>
                <a:latin typeface="Myriad Pro"/>
                <a:cs typeface="Myriad Pro"/>
              </a:rPr>
              <a:t>|</a:t>
            </a:r>
            <a:r>
              <a:rPr lang="en-US" sz="1000" spc="150" dirty="0">
                <a:solidFill>
                  <a:schemeClr val="tx1">
                    <a:lumMod val="50000"/>
                    <a:lumOff val="50000"/>
                  </a:schemeClr>
                </a:solidFill>
                <a:latin typeface="Myriad Pro"/>
                <a:cs typeface="Myriad Pro"/>
              </a:rPr>
              <a:t> </a:t>
            </a:r>
            <a:r>
              <a:rPr lang="en-US" sz="2400" spc="-10" dirty="0">
                <a:solidFill>
                  <a:srgbClr val="FFFFFF"/>
                </a:solidFill>
                <a:latin typeface="Myriad Pro"/>
                <a:cs typeface="Myriad Pro"/>
              </a:rPr>
              <a:t>SMMA</a:t>
            </a:r>
            <a:endParaRPr lang="en-US" sz="2400" dirty="0">
              <a:latin typeface="Myriad Pro"/>
              <a:cs typeface="Myriad Pro"/>
            </a:endParaRPr>
          </a:p>
          <a:p>
            <a:endParaRPr lang="en-US" dirty="0"/>
          </a:p>
        </p:txBody>
      </p:sp>
      <p:sp>
        <p:nvSpPr>
          <p:cNvPr id="7" name="TextBox 6">
            <a:extLst>
              <a:ext uri="{FF2B5EF4-FFF2-40B4-BE49-F238E27FC236}">
                <a16:creationId xmlns:a16="http://schemas.microsoft.com/office/drawing/2014/main" id="{C960B65C-0A88-4626-AAE2-7EA314C370FD}"/>
              </a:ext>
            </a:extLst>
          </p:cNvPr>
          <p:cNvSpPr txBox="1"/>
          <p:nvPr/>
        </p:nvSpPr>
        <p:spPr>
          <a:xfrm>
            <a:off x="76200" y="101640"/>
            <a:ext cx="8458200" cy="1077218"/>
          </a:xfrm>
          <a:prstGeom prst="rect">
            <a:avLst/>
          </a:prstGeom>
          <a:noFill/>
        </p:spPr>
        <p:txBody>
          <a:bodyPr wrap="square" rtlCol="0">
            <a:spAutoFit/>
          </a:bodyPr>
          <a:lstStyle/>
          <a:p>
            <a:r>
              <a:rPr lang="en-US" sz="2400" b="1" dirty="0">
                <a:solidFill>
                  <a:schemeClr val="bg1"/>
                </a:solidFill>
                <a:latin typeface="HelveticaNeue LT 55 Roman" panose="020B0604020202020204" pitchFamily="34" charset="0"/>
              </a:rPr>
              <a:t>HOW DOES THAT COMPARE TO RECENT MIDDLE SCHOOL PROJECTS?</a:t>
            </a:r>
          </a:p>
          <a:p>
            <a:r>
              <a:rPr lang="en-US" sz="1600" b="1" i="1" dirty="0">
                <a:solidFill>
                  <a:schemeClr val="bg1"/>
                </a:solidFill>
                <a:latin typeface="HelveticaNeue LT 55 Roman" panose="020B0604020202020204" pitchFamily="34" charset="0"/>
              </a:rPr>
              <a:t>(Sorted by Cost per Square Feet)</a:t>
            </a:r>
          </a:p>
        </p:txBody>
      </p:sp>
      <p:cxnSp>
        <p:nvCxnSpPr>
          <p:cNvPr id="11" name="Straight Connector 10">
            <a:extLst>
              <a:ext uri="{FF2B5EF4-FFF2-40B4-BE49-F238E27FC236}">
                <a16:creationId xmlns:a16="http://schemas.microsoft.com/office/drawing/2014/main" id="{B4AA882C-586F-4A6C-A2FA-62B1C2A42F25}"/>
              </a:ext>
            </a:extLst>
          </p:cNvPr>
          <p:cNvCxnSpPr/>
          <p:nvPr/>
        </p:nvCxnSpPr>
        <p:spPr>
          <a:xfrm>
            <a:off x="3124200" y="1219200"/>
            <a:ext cx="0" cy="5105400"/>
          </a:xfrm>
          <a:prstGeom prst="line">
            <a:avLst/>
          </a:prstGeom>
          <a:ln w="92075">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2" name="Table 1">
            <a:extLst>
              <a:ext uri="{FF2B5EF4-FFF2-40B4-BE49-F238E27FC236}">
                <a16:creationId xmlns:a16="http://schemas.microsoft.com/office/drawing/2014/main" id="{F309BC11-DAC8-4C75-924D-9D94B8AD3E18}"/>
              </a:ext>
            </a:extLst>
          </p:cNvPr>
          <p:cNvGraphicFramePr>
            <a:graphicFrameLocks noGrp="1"/>
          </p:cNvGraphicFramePr>
          <p:nvPr>
            <p:extLst/>
          </p:nvPr>
        </p:nvGraphicFramePr>
        <p:xfrm>
          <a:off x="381000" y="1259840"/>
          <a:ext cx="8382000" cy="4450080"/>
        </p:xfrm>
        <a:graphic>
          <a:graphicData uri="http://schemas.openxmlformats.org/drawingml/2006/table">
            <a:tbl>
              <a:tblPr firstRow="1" bandRow="1">
                <a:tableStyleId>{C083E6E3-FA7D-4D7B-A595-EF9225AFEA82}</a:tableStyleId>
              </a:tblPr>
              <a:tblGrid>
                <a:gridCol w="4964097">
                  <a:extLst>
                    <a:ext uri="{9D8B030D-6E8A-4147-A177-3AD203B41FA5}">
                      <a16:colId xmlns:a16="http://schemas.microsoft.com/office/drawing/2014/main" val="3790581578"/>
                    </a:ext>
                  </a:extLst>
                </a:gridCol>
                <a:gridCol w="1507300">
                  <a:extLst>
                    <a:ext uri="{9D8B030D-6E8A-4147-A177-3AD203B41FA5}">
                      <a16:colId xmlns:a16="http://schemas.microsoft.com/office/drawing/2014/main" val="89609398"/>
                    </a:ext>
                  </a:extLst>
                </a:gridCol>
                <a:gridCol w="1910603">
                  <a:extLst>
                    <a:ext uri="{9D8B030D-6E8A-4147-A177-3AD203B41FA5}">
                      <a16:colId xmlns:a16="http://schemas.microsoft.com/office/drawing/2014/main" val="2817165332"/>
                    </a:ext>
                  </a:extLst>
                </a:gridCol>
              </a:tblGrid>
              <a:tr h="370840">
                <a:tc>
                  <a:txBody>
                    <a:bodyPr/>
                    <a:lstStyle/>
                    <a:p>
                      <a:r>
                        <a:rPr lang="en-US" dirty="0">
                          <a:solidFill>
                            <a:schemeClr val="bg1"/>
                          </a:solidFill>
                          <a:latin typeface="HelveticaNeue LT 55 Roman" panose="020B0604020202020204" pitchFamily="34" charset="0"/>
                        </a:rPr>
                        <a:t>Project Name</a:t>
                      </a:r>
                    </a:p>
                  </a:txBody>
                  <a:tcPr/>
                </a:tc>
                <a:tc>
                  <a:txBody>
                    <a:bodyPr/>
                    <a:lstStyle/>
                    <a:p>
                      <a:pPr algn="ctr"/>
                      <a:r>
                        <a:rPr lang="en-US" dirty="0">
                          <a:solidFill>
                            <a:schemeClr val="bg1"/>
                          </a:solidFill>
                          <a:latin typeface="HelveticaNeue LT 55 Roman" panose="020B0604020202020204" pitchFamily="34" charset="0"/>
                        </a:rPr>
                        <a:t>Students</a:t>
                      </a:r>
                    </a:p>
                  </a:txBody>
                  <a:tcPr/>
                </a:tc>
                <a:tc>
                  <a:txBody>
                    <a:bodyPr/>
                    <a:lstStyle/>
                    <a:p>
                      <a:pPr algn="ctr"/>
                      <a:r>
                        <a:rPr lang="en-US" dirty="0">
                          <a:solidFill>
                            <a:schemeClr val="bg1"/>
                          </a:solidFill>
                          <a:latin typeface="HelveticaNeue LT 55 Roman" panose="020B0604020202020204" pitchFamily="34" charset="0"/>
                        </a:rPr>
                        <a:t>Cost/SF</a:t>
                      </a:r>
                    </a:p>
                  </a:txBody>
                  <a:tcPr/>
                </a:tc>
                <a:extLst>
                  <a:ext uri="{0D108BD9-81ED-4DB2-BD59-A6C34878D82A}">
                    <a16:rowId xmlns:a16="http://schemas.microsoft.com/office/drawing/2014/main" val="4184825289"/>
                  </a:ext>
                </a:extLst>
              </a:tr>
              <a:tr h="370840">
                <a:tc>
                  <a:txBody>
                    <a:bodyPr/>
                    <a:lstStyle/>
                    <a:p>
                      <a:r>
                        <a:rPr lang="en-US" dirty="0">
                          <a:solidFill>
                            <a:schemeClr val="bg1"/>
                          </a:solidFill>
                          <a:latin typeface="HelveticaNeue LT 55 Roman" panose="020B0604020202020204" pitchFamily="34" charset="0"/>
                        </a:rPr>
                        <a:t>Boston Dearborn STEM Academy</a:t>
                      </a:r>
                    </a:p>
                  </a:txBody>
                  <a:tcPr/>
                </a:tc>
                <a:tc>
                  <a:txBody>
                    <a:bodyPr/>
                    <a:lstStyle/>
                    <a:p>
                      <a:pPr algn="ctr"/>
                      <a:r>
                        <a:rPr lang="en-US" dirty="0">
                          <a:solidFill>
                            <a:schemeClr val="bg1"/>
                          </a:solidFill>
                          <a:latin typeface="HelveticaNeue LT 55 Roman" panose="020B0604020202020204" pitchFamily="34" charset="0"/>
                        </a:rPr>
                        <a:t>600</a:t>
                      </a:r>
                    </a:p>
                  </a:txBody>
                  <a:tcPr/>
                </a:tc>
                <a:tc>
                  <a:txBody>
                    <a:bodyPr/>
                    <a:lstStyle/>
                    <a:p>
                      <a:pPr algn="ctr"/>
                      <a:r>
                        <a:rPr lang="en-US" dirty="0">
                          <a:solidFill>
                            <a:schemeClr val="bg1"/>
                          </a:solidFill>
                          <a:latin typeface="HelveticaNeue LT 55 Roman" panose="020B0604020202020204" pitchFamily="34" charset="0"/>
                        </a:rPr>
                        <a:t>$730</a:t>
                      </a:r>
                    </a:p>
                  </a:txBody>
                  <a:tcPr/>
                </a:tc>
                <a:extLst>
                  <a:ext uri="{0D108BD9-81ED-4DB2-BD59-A6C34878D82A}">
                    <a16:rowId xmlns:a16="http://schemas.microsoft.com/office/drawing/2014/main" val="129974373"/>
                  </a:ext>
                </a:extLst>
              </a:tr>
              <a:tr h="370840">
                <a:tc>
                  <a:txBody>
                    <a:bodyPr/>
                    <a:lstStyle/>
                    <a:p>
                      <a:r>
                        <a:rPr lang="en-US" dirty="0">
                          <a:solidFill>
                            <a:schemeClr val="bg1"/>
                          </a:solidFill>
                          <a:latin typeface="HelveticaNeue LT 55 Roman" panose="020B0604020202020204" pitchFamily="34" charset="0"/>
                        </a:rPr>
                        <a:t>Quincy Sterling Middle School</a:t>
                      </a:r>
                    </a:p>
                  </a:txBody>
                  <a:tcPr/>
                </a:tc>
                <a:tc>
                  <a:txBody>
                    <a:bodyPr/>
                    <a:lstStyle/>
                    <a:p>
                      <a:pPr algn="ctr"/>
                      <a:r>
                        <a:rPr lang="en-US" dirty="0">
                          <a:solidFill>
                            <a:schemeClr val="bg1"/>
                          </a:solidFill>
                          <a:latin typeface="HelveticaNeue LT 55 Roman" panose="020B0604020202020204" pitchFamily="34" charset="0"/>
                        </a:rPr>
                        <a:t>430</a:t>
                      </a:r>
                    </a:p>
                  </a:txBody>
                  <a:tcPr/>
                </a:tc>
                <a:tc>
                  <a:txBody>
                    <a:bodyPr/>
                    <a:lstStyle/>
                    <a:p>
                      <a:pPr algn="ctr"/>
                      <a:r>
                        <a:rPr lang="en-US" dirty="0">
                          <a:solidFill>
                            <a:schemeClr val="bg1"/>
                          </a:solidFill>
                          <a:latin typeface="HelveticaNeue LT 55 Roman" panose="020B0604020202020204" pitchFamily="34" charset="0"/>
                        </a:rPr>
                        <a:t>$727</a:t>
                      </a:r>
                    </a:p>
                  </a:txBody>
                  <a:tcPr/>
                </a:tc>
                <a:extLst>
                  <a:ext uri="{0D108BD9-81ED-4DB2-BD59-A6C34878D82A}">
                    <a16:rowId xmlns:a16="http://schemas.microsoft.com/office/drawing/2014/main" val="1492992180"/>
                  </a:ext>
                </a:extLst>
              </a:tr>
              <a:tr h="370840">
                <a:tc>
                  <a:txBody>
                    <a:bodyPr/>
                    <a:lstStyle/>
                    <a:p>
                      <a:r>
                        <a:rPr lang="en-US" b="1" dirty="0">
                          <a:solidFill>
                            <a:srgbClr val="FFFF00"/>
                          </a:solidFill>
                          <a:latin typeface="HelveticaNeue LT 55 Roman" panose="020B0604020202020204" pitchFamily="34" charset="0"/>
                        </a:rPr>
                        <a:t>Framingham Fuller Middle School</a:t>
                      </a:r>
                    </a:p>
                  </a:txBody>
                  <a:tcPr/>
                </a:tc>
                <a:tc>
                  <a:txBody>
                    <a:bodyPr/>
                    <a:lstStyle/>
                    <a:p>
                      <a:pPr algn="ctr"/>
                      <a:r>
                        <a:rPr lang="en-US" b="1" dirty="0">
                          <a:solidFill>
                            <a:srgbClr val="FFFF00"/>
                          </a:solidFill>
                          <a:latin typeface="HelveticaNeue LT 55 Roman" panose="020B0604020202020204" pitchFamily="34" charset="0"/>
                        </a:rPr>
                        <a:t>630</a:t>
                      </a:r>
                    </a:p>
                  </a:txBody>
                  <a:tcPr/>
                </a:tc>
                <a:tc>
                  <a:txBody>
                    <a:bodyPr/>
                    <a:lstStyle/>
                    <a:p>
                      <a:pPr algn="ctr"/>
                      <a:r>
                        <a:rPr lang="en-US" b="1" dirty="0">
                          <a:solidFill>
                            <a:srgbClr val="FFFF00"/>
                          </a:solidFill>
                          <a:latin typeface="HelveticaNeue LT 55 Roman" panose="020B0604020202020204" pitchFamily="34" charset="0"/>
                        </a:rPr>
                        <a:t>$718</a:t>
                      </a:r>
                    </a:p>
                  </a:txBody>
                  <a:tcPr/>
                </a:tc>
                <a:extLst>
                  <a:ext uri="{0D108BD9-81ED-4DB2-BD59-A6C34878D82A}">
                    <a16:rowId xmlns:a16="http://schemas.microsoft.com/office/drawing/2014/main" val="3537778430"/>
                  </a:ext>
                </a:extLst>
              </a:tr>
              <a:tr h="370840">
                <a:tc>
                  <a:txBody>
                    <a:bodyPr/>
                    <a:lstStyle/>
                    <a:p>
                      <a:r>
                        <a:rPr lang="en-US" dirty="0">
                          <a:solidFill>
                            <a:schemeClr val="bg1"/>
                          </a:solidFill>
                          <a:latin typeface="HelveticaNeue LT 55 Roman" panose="020B0604020202020204" pitchFamily="34" charset="0"/>
                        </a:rPr>
                        <a:t>Saugus Middle/High School</a:t>
                      </a:r>
                    </a:p>
                  </a:txBody>
                  <a:tcPr/>
                </a:tc>
                <a:tc>
                  <a:txBody>
                    <a:bodyPr/>
                    <a:lstStyle/>
                    <a:p>
                      <a:pPr algn="ctr"/>
                      <a:r>
                        <a:rPr lang="en-US" dirty="0">
                          <a:solidFill>
                            <a:schemeClr val="bg1"/>
                          </a:solidFill>
                          <a:latin typeface="HelveticaNeue LT 55 Roman" panose="020B0604020202020204" pitchFamily="34" charset="0"/>
                        </a:rPr>
                        <a:t>1,360</a:t>
                      </a:r>
                    </a:p>
                  </a:txBody>
                  <a:tcPr/>
                </a:tc>
                <a:tc>
                  <a:txBody>
                    <a:bodyPr/>
                    <a:lstStyle/>
                    <a:p>
                      <a:pPr algn="ctr"/>
                      <a:r>
                        <a:rPr lang="en-US" dirty="0">
                          <a:solidFill>
                            <a:schemeClr val="bg1"/>
                          </a:solidFill>
                          <a:latin typeface="HelveticaNeue LT 55 Roman" panose="020B0604020202020204" pitchFamily="34" charset="0"/>
                        </a:rPr>
                        <a:t>$693</a:t>
                      </a:r>
                    </a:p>
                  </a:txBody>
                  <a:tcPr/>
                </a:tc>
                <a:extLst>
                  <a:ext uri="{0D108BD9-81ED-4DB2-BD59-A6C34878D82A}">
                    <a16:rowId xmlns:a16="http://schemas.microsoft.com/office/drawing/2014/main" val="2528092420"/>
                  </a:ext>
                </a:extLst>
              </a:tr>
              <a:tr h="370840">
                <a:tc>
                  <a:txBody>
                    <a:bodyPr/>
                    <a:lstStyle/>
                    <a:p>
                      <a:r>
                        <a:rPr lang="en-US" dirty="0">
                          <a:solidFill>
                            <a:schemeClr val="bg1"/>
                          </a:solidFill>
                          <a:latin typeface="HelveticaNeue LT 55 Roman" panose="020B0604020202020204" pitchFamily="34" charset="0"/>
                        </a:rPr>
                        <a:t>Lynn Middle Schools</a:t>
                      </a:r>
                    </a:p>
                  </a:txBody>
                  <a:tcPr/>
                </a:tc>
                <a:tc>
                  <a:txBody>
                    <a:bodyPr/>
                    <a:lstStyle/>
                    <a:p>
                      <a:pPr algn="ctr"/>
                      <a:r>
                        <a:rPr lang="en-US" dirty="0">
                          <a:solidFill>
                            <a:schemeClr val="bg1"/>
                          </a:solidFill>
                          <a:latin typeface="HelveticaNeue LT 55 Roman" panose="020B0604020202020204" pitchFamily="34" charset="0"/>
                        </a:rPr>
                        <a:t>1,660</a:t>
                      </a:r>
                    </a:p>
                  </a:txBody>
                  <a:tcPr/>
                </a:tc>
                <a:tc>
                  <a:txBody>
                    <a:bodyPr/>
                    <a:lstStyle/>
                    <a:p>
                      <a:pPr algn="ctr"/>
                      <a:r>
                        <a:rPr lang="en-US" dirty="0">
                          <a:solidFill>
                            <a:schemeClr val="bg1"/>
                          </a:solidFill>
                          <a:latin typeface="HelveticaNeue LT 55 Roman" panose="020B0604020202020204" pitchFamily="34" charset="0"/>
                        </a:rPr>
                        <a:t>$674</a:t>
                      </a:r>
                    </a:p>
                  </a:txBody>
                  <a:tcPr/>
                </a:tc>
                <a:extLst>
                  <a:ext uri="{0D108BD9-81ED-4DB2-BD59-A6C34878D82A}">
                    <a16:rowId xmlns:a16="http://schemas.microsoft.com/office/drawing/2014/main" val="2488887931"/>
                  </a:ext>
                </a:extLst>
              </a:tr>
              <a:tr h="370840">
                <a:tc>
                  <a:txBody>
                    <a:bodyPr/>
                    <a:lstStyle/>
                    <a:p>
                      <a:r>
                        <a:rPr lang="en-US" dirty="0">
                          <a:solidFill>
                            <a:schemeClr val="bg1"/>
                          </a:solidFill>
                          <a:latin typeface="HelveticaNeue LT 55 Roman" panose="020B0604020202020204" pitchFamily="34" charset="0"/>
                        </a:rPr>
                        <a:t>Natick Kennedy Middle School</a:t>
                      </a:r>
                    </a:p>
                  </a:txBody>
                  <a:tcPr/>
                </a:tc>
                <a:tc>
                  <a:txBody>
                    <a:bodyPr/>
                    <a:lstStyle/>
                    <a:p>
                      <a:pPr algn="ctr"/>
                      <a:r>
                        <a:rPr lang="en-US" dirty="0">
                          <a:solidFill>
                            <a:schemeClr val="bg1"/>
                          </a:solidFill>
                          <a:latin typeface="HelveticaNeue LT 55 Roman" panose="020B0604020202020204" pitchFamily="34" charset="0"/>
                        </a:rPr>
                        <a:t>1,000</a:t>
                      </a:r>
                    </a:p>
                  </a:txBody>
                  <a:tcPr/>
                </a:tc>
                <a:tc>
                  <a:txBody>
                    <a:bodyPr/>
                    <a:lstStyle/>
                    <a:p>
                      <a:pPr algn="ctr"/>
                      <a:r>
                        <a:rPr lang="en-US" dirty="0">
                          <a:solidFill>
                            <a:schemeClr val="bg1"/>
                          </a:solidFill>
                          <a:latin typeface="HelveticaNeue LT 55 Roman" panose="020B0604020202020204" pitchFamily="34" charset="0"/>
                        </a:rPr>
                        <a:t>$638</a:t>
                      </a:r>
                    </a:p>
                  </a:txBody>
                  <a:tcPr/>
                </a:tc>
                <a:extLst>
                  <a:ext uri="{0D108BD9-81ED-4DB2-BD59-A6C34878D82A}">
                    <a16:rowId xmlns:a16="http://schemas.microsoft.com/office/drawing/2014/main" val="1226640800"/>
                  </a:ext>
                </a:extLst>
              </a:tr>
              <a:tr h="370840">
                <a:tc>
                  <a:txBody>
                    <a:bodyPr/>
                    <a:lstStyle/>
                    <a:p>
                      <a:r>
                        <a:rPr lang="en-US" dirty="0">
                          <a:solidFill>
                            <a:schemeClr val="bg1"/>
                          </a:solidFill>
                          <a:latin typeface="HelveticaNeue LT 55 Roman" panose="020B0604020202020204" pitchFamily="34" charset="0"/>
                        </a:rPr>
                        <a:t>Holyoke Lawrence Middle School</a:t>
                      </a:r>
                    </a:p>
                  </a:txBody>
                  <a:tcPr/>
                </a:tc>
                <a:tc>
                  <a:txBody>
                    <a:bodyPr/>
                    <a:lstStyle/>
                    <a:p>
                      <a:pPr algn="ctr"/>
                      <a:r>
                        <a:rPr lang="en-US" dirty="0">
                          <a:solidFill>
                            <a:schemeClr val="bg1"/>
                          </a:solidFill>
                          <a:latin typeface="HelveticaNeue LT 55 Roman" panose="020B0604020202020204" pitchFamily="34" charset="0"/>
                        </a:rPr>
                        <a:t>1,100</a:t>
                      </a:r>
                    </a:p>
                  </a:txBody>
                  <a:tcPr/>
                </a:tc>
                <a:tc>
                  <a:txBody>
                    <a:bodyPr/>
                    <a:lstStyle/>
                    <a:p>
                      <a:pPr algn="ctr"/>
                      <a:r>
                        <a:rPr lang="en-US" dirty="0">
                          <a:solidFill>
                            <a:schemeClr val="bg1"/>
                          </a:solidFill>
                          <a:latin typeface="HelveticaNeue LT 55 Roman" panose="020B0604020202020204" pitchFamily="34" charset="0"/>
                        </a:rPr>
                        <a:t>$617</a:t>
                      </a:r>
                    </a:p>
                  </a:txBody>
                  <a:tcPr/>
                </a:tc>
                <a:extLst>
                  <a:ext uri="{0D108BD9-81ED-4DB2-BD59-A6C34878D82A}">
                    <a16:rowId xmlns:a16="http://schemas.microsoft.com/office/drawing/2014/main" val="3507557813"/>
                  </a:ext>
                </a:extLst>
              </a:tr>
              <a:tr h="370840">
                <a:tc>
                  <a:txBody>
                    <a:bodyPr/>
                    <a:lstStyle/>
                    <a:p>
                      <a:r>
                        <a:rPr lang="en-US" dirty="0">
                          <a:solidFill>
                            <a:schemeClr val="bg1"/>
                          </a:solidFill>
                          <a:latin typeface="HelveticaNeue LT 55 Roman" panose="020B0604020202020204" pitchFamily="34" charset="0"/>
                        </a:rPr>
                        <a:t>Dennis-Yarmouth </a:t>
                      </a:r>
                      <a:r>
                        <a:rPr lang="en-US" dirty="0" err="1">
                          <a:solidFill>
                            <a:schemeClr val="bg1"/>
                          </a:solidFill>
                          <a:latin typeface="HelveticaNeue LT 55 Roman" panose="020B0604020202020204" pitchFamily="34" charset="0"/>
                        </a:rPr>
                        <a:t>Mattacheese</a:t>
                      </a:r>
                      <a:r>
                        <a:rPr lang="en-US" dirty="0">
                          <a:solidFill>
                            <a:schemeClr val="bg1"/>
                          </a:solidFill>
                          <a:latin typeface="HelveticaNeue LT 55 Roman" panose="020B0604020202020204" pitchFamily="34" charset="0"/>
                        </a:rPr>
                        <a:t> Middle School</a:t>
                      </a:r>
                    </a:p>
                  </a:txBody>
                  <a:tcPr/>
                </a:tc>
                <a:tc>
                  <a:txBody>
                    <a:bodyPr/>
                    <a:lstStyle/>
                    <a:p>
                      <a:pPr algn="ctr"/>
                      <a:r>
                        <a:rPr lang="en-US" dirty="0">
                          <a:solidFill>
                            <a:schemeClr val="bg1"/>
                          </a:solidFill>
                          <a:latin typeface="HelveticaNeue LT 55 Roman" panose="020B0604020202020204" pitchFamily="34" charset="0"/>
                        </a:rPr>
                        <a:t>940</a:t>
                      </a:r>
                    </a:p>
                  </a:txBody>
                  <a:tcPr/>
                </a:tc>
                <a:tc>
                  <a:txBody>
                    <a:bodyPr/>
                    <a:lstStyle/>
                    <a:p>
                      <a:pPr algn="ctr"/>
                      <a:r>
                        <a:rPr lang="en-US" dirty="0">
                          <a:solidFill>
                            <a:schemeClr val="bg1"/>
                          </a:solidFill>
                          <a:latin typeface="HelveticaNeue LT 55 Roman" panose="020B0604020202020204" pitchFamily="34" charset="0"/>
                        </a:rPr>
                        <a:t>$614</a:t>
                      </a:r>
                    </a:p>
                  </a:txBody>
                  <a:tcPr/>
                </a:tc>
                <a:extLst>
                  <a:ext uri="{0D108BD9-81ED-4DB2-BD59-A6C34878D82A}">
                    <a16:rowId xmlns:a16="http://schemas.microsoft.com/office/drawing/2014/main" val="3066246711"/>
                  </a:ext>
                </a:extLst>
              </a:tr>
              <a:tr h="370840">
                <a:tc>
                  <a:txBody>
                    <a:bodyPr/>
                    <a:lstStyle/>
                    <a:p>
                      <a:r>
                        <a:rPr lang="en-US" dirty="0">
                          <a:solidFill>
                            <a:schemeClr val="bg1"/>
                          </a:solidFill>
                          <a:latin typeface="HelveticaNeue LT 55 Roman" panose="020B0604020202020204" pitchFamily="34" charset="0"/>
                        </a:rPr>
                        <a:t>Westport Middle/High School</a:t>
                      </a:r>
                    </a:p>
                  </a:txBody>
                  <a:tcPr/>
                </a:tc>
                <a:tc>
                  <a:txBody>
                    <a:bodyPr/>
                    <a:lstStyle/>
                    <a:p>
                      <a:pPr algn="ctr"/>
                      <a:r>
                        <a:rPr lang="en-US" dirty="0">
                          <a:solidFill>
                            <a:schemeClr val="bg1"/>
                          </a:solidFill>
                          <a:latin typeface="HelveticaNeue LT 55 Roman" panose="020B0604020202020204" pitchFamily="34" charset="0"/>
                        </a:rPr>
                        <a:t>860</a:t>
                      </a:r>
                    </a:p>
                  </a:txBody>
                  <a:tcPr/>
                </a:tc>
                <a:tc>
                  <a:txBody>
                    <a:bodyPr/>
                    <a:lstStyle/>
                    <a:p>
                      <a:pPr algn="ctr"/>
                      <a:r>
                        <a:rPr lang="en-US" dirty="0">
                          <a:solidFill>
                            <a:schemeClr val="bg1"/>
                          </a:solidFill>
                          <a:latin typeface="HelveticaNeue LT 55 Roman" panose="020B0604020202020204" pitchFamily="34" charset="0"/>
                        </a:rPr>
                        <a:t>$597</a:t>
                      </a:r>
                    </a:p>
                  </a:txBody>
                  <a:tcPr/>
                </a:tc>
                <a:extLst>
                  <a:ext uri="{0D108BD9-81ED-4DB2-BD59-A6C34878D82A}">
                    <a16:rowId xmlns:a16="http://schemas.microsoft.com/office/drawing/2014/main" val="405411022"/>
                  </a:ext>
                </a:extLst>
              </a:tr>
              <a:tr h="370840">
                <a:tc>
                  <a:txBody>
                    <a:bodyPr/>
                    <a:lstStyle/>
                    <a:p>
                      <a:r>
                        <a:rPr lang="en-US" dirty="0">
                          <a:solidFill>
                            <a:schemeClr val="bg1"/>
                          </a:solidFill>
                          <a:latin typeface="HelveticaNeue LT 55 Roman" panose="020B0604020202020204" pitchFamily="34" charset="0"/>
                        </a:rPr>
                        <a:t>Beverly Middle School</a:t>
                      </a:r>
                    </a:p>
                  </a:txBody>
                  <a:tcPr/>
                </a:tc>
                <a:tc>
                  <a:txBody>
                    <a:bodyPr/>
                    <a:lstStyle/>
                    <a:p>
                      <a:pPr algn="ctr"/>
                      <a:r>
                        <a:rPr lang="en-US" dirty="0">
                          <a:solidFill>
                            <a:schemeClr val="bg1"/>
                          </a:solidFill>
                          <a:latin typeface="HelveticaNeue LT 55 Roman" panose="020B0604020202020204" pitchFamily="34" charset="0"/>
                        </a:rPr>
                        <a:t>1,395</a:t>
                      </a:r>
                    </a:p>
                  </a:txBody>
                  <a:tcPr/>
                </a:tc>
                <a:tc>
                  <a:txBody>
                    <a:bodyPr/>
                    <a:lstStyle/>
                    <a:p>
                      <a:pPr algn="ctr"/>
                      <a:r>
                        <a:rPr lang="en-US" dirty="0">
                          <a:solidFill>
                            <a:schemeClr val="bg1"/>
                          </a:solidFill>
                          <a:latin typeface="HelveticaNeue LT 55 Roman" panose="020B0604020202020204" pitchFamily="34" charset="0"/>
                        </a:rPr>
                        <a:t>$586</a:t>
                      </a:r>
                    </a:p>
                  </a:txBody>
                  <a:tcPr/>
                </a:tc>
                <a:extLst>
                  <a:ext uri="{0D108BD9-81ED-4DB2-BD59-A6C34878D82A}">
                    <a16:rowId xmlns:a16="http://schemas.microsoft.com/office/drawing/2014/main" val="1784125904"/>
                  </a:ext>
                </a:extLst>
              </a:tr>
              <a:tr h="370840">
                <a:tc>
                  <a:txBody>
                    <a:bodyPr/>
                    <a:lstStyle/>
                    <a:p>
                      <a:r>
                        <a:rPr lang="en-US" dirty="0">
                          <a:solidFill>
                            <a:schemeClr val="bg1"/>
                          </a:solidFill>
                          <a:latin typeface="HelveticaNeue LT 55 Roman" panose="020B0604020202020204" pitchFamily="34" charset="0"/>
                        </a:rPr>
                        <a:t>Abington Middle/High School</a:t>
                      </a:r>
                    </a:p>
                  </a:txBody>
                  <a:tcPr/>
                </a:tc>
                <a:tc>
                  <a:txBody>
                    <a:bodyPr/>
                    <a:lstStyle/>
                    <a:p>
                      <a:pPr algn="ctr"/>
                      <a:r>
                        <a:rPr lang="en-US" dirty="0">
                          <a:solidFill>
                            <a:schemeClr val="bg1"/>
                          </a:solidFill>
                          <a:latin typeface="HelveticaNeue LT 55 Roman" panose="020B0604020202020204" pitchFamily="34" charset="0"/>
                        </a:rPr>
                        <a:t>1,115</a:t>
                      </a:r>
                    </a:p>
                  </a:txBody>
                  <a:tcPr/>
                </a:tc>
                <a:tc>
                  <a:txBody>
                    <a:bodyPr/>
                    <a:lstStyle/>
                    <a:p>
                      <a:pPr algn="ctr"/>
                      <a:r>
                        <a:rPr lang="en-US" dirty="0">
                          <a:solidFill>
                            <a:schemeClr val="bg1"/>
                          </a:solidFill>
                          <a:latin typeface="HelveticaNeue LT 55 Roman" panose="020B0604020202020204" pitchFamily="34" charset="0"/>
                        </a:rPr>
                        <a:t>$546</a:t>
                      </a:r>
                    </a:p>
                  </a:txBody>
                  <a:tcPr/>
                </a:tc>
                <a:extLst>
                  <a:ext uri="{0D108BD9-81ED-4DB2-BD59-A6C34878D82A}">
                    <a16:rowId xmlns:a16="http://schemas.microsoft.com/office/drawing/2014/main" val="4168698250"/>
                  </a:ext>
                </a:extLst>
              </a:tr>
            </a:tbl>
          </a:graphicData>
        </a:graphic>
      </p:graphicFrame>
      <p:pic>
        <p:nvPicPr>
          <p:cNvPr id="6" name="Picture 5">
            <a:extLst>
              <a:ext uri="{FF2B5EF4-FFF2-40B4-BE49-F238E27FC236}">
                <a16:creationId xmlns:a16="http://schemas.microsoft.com/office/drawing/2014/main" id="{160602F1-C346-47F5-B313-75858CD9442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6400800"/>
            <a:ext cx="2582282" cy="272797"/>
          </a:xfrm>
          <a:prstGeom prst="rect">
            <a:avLst/>
          </a:prstGeom>
        </p:spPr>
      </p:pic>
    </p:spTree>
    <p:extLst>
      <p:ext uri="{BB962C8B-B14F-4D97-AF65-F5344CB8AC3E}">
        <p14:creationId xmlns:p14="http://schemas.microsoft.com/office/powerpoint/2010/main" val="166634124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74BEE50-A98E-4310-98B7-3BEC40149B94}"/>
              </a:ext>
            </a:extLst>
          </p:cNvPr>
          <p:cNvSpPr/>
          <p:nvPr/>
        </p:nvSpPr>
        <p:spPr>
          <a:xfrm>
            <a:off x="6324600" y="6248400"/>
            <a:ext cx="2590799" cy="738664"/>
          </a:xfrm>
          <a:prstGeom prst="rect">
            <a:avLst/>
          </a:prstGeom>
        </p:spPr>
        <p:txBody>
          <a:bodyPr wrap="square">
            <a:spAutoFit/>
          </a:bodyPr>
          <a:lstStyle/>
          <a:p>
            <a:r>
              <a:rPr lang="en-US" sz="1000" dirty="0">
                <a:solidFill>
                  <a:schemeClr val="tx1">
                    <a:lumMod val="50000"/>
                    <a:lumOff val="50000"/>
                  </a:schemeClr>
                </a:solidFill>
                <a:latin typeface="Myriad Pro"/>
                <a:cs typeface="Myriad Pro"/>
              </a:rPr>
              <a:t>PROJECT </a:t>
            </a:r>
            <a:r>
              <a:rPr lang="en-US" sz="1000" spc="-5" dirty="0">
                <a:solidFill>
                  <a:schemeClr val="tx1">
                    <a:lumMod val="50000"/>
                    <a:lumOff val="50000"/>
                  </a:schemeClr>
                </a:solidFill>
                <a:latin typeface="Myriad Pro"/>
                <a:cs typeface="Myriad Pro"/>
              </a:rPr>
              <a:t>MANAGEMENT  </a:t>
            </a:r>
            <a:r>
              <a:rPr lang="en-US" sz="1000" spc="150" dirty="0">
                <a:solidFill>
                  <a:schemeClr val="tx1">
                    <a:lumMod val="50000"/>
                    <a:lumOff val="50000"/>
                  </a:schemeClr>
                </a:solidFill>
                <a:latin typeface="Myriad Pro"/>
                <a:cs typeface="Myriad Pro"/>
              </a:rPr>
              <a:t> </a:t>
            </a:r>
            <a:r>
              <a:rPr lang="en-US" sz="2400" spc="150" dirty="0">
                <a:solidFill>
                  <a:srgbClr val="00B0F0"/>
                </a:solidFill>
                <a:latin typeface="Myriad Pro"/>
                <a:cs typeface="Myriad Pro"/>
              </a:rPr>
              <a:t>|</a:t>
            </a:r>
            <a:r>
              <a:rPr lang="en-US" sz="1000" spc="150" dirty="0">
                <a:solidFill>
                  <a:schemeClr val="tx1">
                    <a:lumMod val="50000"/>
                    <a:lumOff val="50000"/>
                  </a:schemeClr>
                </a:solidFill>
                <a:latin typeface="Myriad Pro"/>
                <a:cs typeface="Myriad Pro"/>
              </a:rPr>
              <a:t> </a:t>
            </a:r>
            <a:r>
              <a:rPr lang="en-US" sz="2400" spc="-10" dirty="0">
                <a:solidFill>
                  <a:srgbClr val="FFFFFF"/>
                </a:solidFill>
                <a:latin typeface="Myriad Pro"/>
                <a:cs typeface="Myriad Pro"/>
              </a:rPr>
              <a:t>SMMA</a:t>
            </a:r>
            <a:endParaRPr lang="en-US" sz="2400" dirty="0">
              <a:latin typeface="Myriad Pro"/>
              <a:cs typeface="Myriad Pro"/>
            </a:endParaRPr>
          </a:p>
          <a:p>
            <a:endParaRPr lang="en-US" dirty="0"/>
          </a:p>
        </p:txBody>
      </p:sp>
      <p:sp>
        <p:nvSpPr>
          <p:cNvPr id="7" name="TextBox 6">
            <a:extLst>
              <a:ext uri="{FF2B5EF4-FFF2-40B4-BE49-F238E27FC236}">
                <a16:creationId xmlns:a16="http://schemas.microsoft.com/office/drawing/2014/main" id="{C960B65C-0A88-4626-AAE2-7EA314C370FD}"/>
              </a:ext>
            </a:extLst>
          </p:cNvPr>
          <p:cNvSpPr txBox="1"/>
          <p:nvPr/>
        </p:nvSpPr>
        <p:spPr>
          <a:xfrm>
            <a:off x="76200" y="101640"/>
            <a:ext cx="8458200" cy="461665"/>
          </a:xfrm>
          <a:prstGeom prst="rect">
            <a:avLst/>
          </a:prstGeom>
          <a:noFill/>
        </p:spPr>
        <p:txBody>
          <a:bodyPr wrap="square" rtlCol="0">
            <a:spAutoFit/>
          </a:bodyPr>
          <a:lstStyle/>
          <a:p>
            <a:r>
              <a:rPr lang="en-US" sz="2400" b="1" dirty="0">
                <a:solidFill>
                  <a:schemeClr val="bg1"/>
                </a:solidFill>
                <a:latin typeface="HelveticaNeue LT 55 Roman" panose="020B0604020202020204" pitchFamily="34" charset="0"/>
              </a:rPr>
              <a:t>COST PER SQUARE FEET DIFFERENTIATORS</a:t>
            </a:r>
          </a:p>
        </p:txBody>
      </p:sp>
      <p:cxnSp>
        <p:nvCxnSpPr>
          <p:cNvPr id="11" name="Straight Connector 10">
            <a:extLst>
              <a:ext uri="{FF2B5EF4-FFF2-40B4-BE49-F238E27FC236}">
                <a16:creationId xmlns:a16="http://schemas.microsoft.com/office/drawing/2014/main" id="{B4AA882C-586F-4A6C-A2FA-62B1C2A42F25}"/>
              </a:ext>
            </a:extLst>
          </p:cNvPr>
          <p:cNvCxnSpPr/>
          <p:nvPr/>
        </p:nvCxnSpPr>
        <p:spPr>
          <a:xfrm>
            <a:off x="3124200" y="1219200"/>
            <a:ext cx="0" cy="5105400"/>
          </a:xfrm>
          <a:prstGeom prst="line">
            <a:avLst/>
          </a:prstGeom>
          <a:ln w="92075">
            <a:solidFill>
              <a:schemeClr val="tx1"/>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160602F1-C346-47F5-B313-75858CD9442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6400800"/>
            <a:ext cx="2582282" cy="272797"/>
          </a:xfrm>
          <a:prstGeom prst="rect">
            <a:avLst/>
          </a:prstGeom>
        </p:spPr>
      </p:pic>
      <p:sp>
        <p:nvSpPr>
          <p:cNvPr id="8" name="Rectangle 7">
            <a:extLst>
              <a:ext uri="{FF2B5EF4-FFF2-40B4-BE49-F238E27FC236}">
                <a16:creationId xmlns:a16="http://schemas.microsoft.com/office/drawing/2014/main" id="{C9EF622F-F4D9-4F10-A425-C3B37700AEE1}"/>
              </a:ext>
            </a:extLst>
          </p:cNvPr>
          <p:cNvSpPr/>
          <p:nvPr/>
        </p:nvSpPr>
        <p:spPr>
          <a:xfrm>
            <a:off x="381000" y="1066800"/>
            <a:ext cx="8305800" cy="3378361"/>
          </a:xfrm>
          <a:prstGeom prst="rect">
            <a:avLst/>
          </a:prstGeom>
        </p:spPr>
        <p:txBody>
          <a:bodyPr wrap="square">
            <a:spAutoFit/>
          </a:bodyPr>
          <a:lstStyle/>
          <a:p>
            <a:pPr marL="469900" marR="441959" indent="-457200">
              <a:lnSpc>
                <a:spcPts val="3450"/>
              </a:lnSpc>
              <a:spcBef>
                <a:spcPts val="600"/>
              </a:spcBef>
              <a:spcAft>
                <a:spcPts val="600"/>
              </a:spcAft>
              <a:buFont typeface="Arial" panose="020B0604020202020204" pitchFamily="34" charset="0"/>
              <a:buChar char="•"/>
              <a:tabLst>
                <a:tab pos="241300" algn="l"/>
              </a:tabLst>
            </a:pPr>
            <a:r>
              <a:rPr lang="en-US" sz="2800" spc="-5" dirty="0">
                <a:solidFill>
                  <a:schemeClr val="bg1"/>
                </a:solidFill>
                <a:latin typeface="Myriad Pro"/>
                <a:cs typeface="Myriad Pro"/>
              </a:rPr>
              <a:t>Increased Site Costs against Small Building Area</a:t>
            </a:r>
          </a:p>
          <a:p>
            <a:pPr marL="469900" marR="441959" indent="-457200">
              <a:lnSpc>
                <a:spcPts val="3450"/>
              </a:lnSpc>
              <a:spcBef>
                <a:spcPts val="600"/>
              </a:spcBef>
              <a:spcAft>
                <a:spcPts val="600"/>
              </a:spcAft>
              <a:buFont typeface="Arial" panose="020B0604020202020204" pitchFamily="34" charset="0"/>
              <a:buChar char="•"/>
              <a:tabLst>
                <a:tab pos="241300" algn="l"/>
              </a:tabLst>
            </a:pPr>
            <a:r>
              <a:rPr lang="en-US" sz="2800" spc="-5" dirty="0">
                <a:solidFill>
                  <a:schemeClr val="bg1"/>
                </a:solidFill>
                <a:latin typeface="Myriad Pro"/>
                <a:cs typeface="Myriad Pro"/>
              </a:rPr>
              <a:t>Overlarge Existing Building Demolition and Abatement</a:t>
            </a:r>
          </a:p>
          <a:p>
            <a:pPr marL="469900" marR="441959" indent="-457200">
              <a:lnSpc>
                <a:spcPts val="3450"/>
              </a:lnSpc>
              <a:spcBef>
                <a:spcPts val="600"/>
              </a:spcBef>
              <a:spcAft>
                <a:spcPts val="600"/>
              </a:spcAft>
              <a:buFont typeface="Arial" panose="020B0604020202020204" pitchFamily="34" charset="0"/>
              <a:buChar char="•"/>
              <a:tabLst>
                <a:tab pos="241300" algn="l"/>
              </a:tabLst>
            </a:pPr>
            <a:r>
              <a:rPr lang="en-US" sz="2800" spc="-5" dirty="0">
                <a:solidFill>
                  <a:schemeClr val="bg1"/>
                </a:solidFill>
                <a:latin typeface="Myriad Pro"/>
                <a:cs typeface="Myriad Pro"/>
              </a:rPr>
              <a:t>Soil Conditions Foundation Support</a:t>
            </a:r>
          </a:p>
          <a:p>
            <a:pPr marL="469900" marR="441959" indent="-457200">
              <a:lnSpc>
                <a:spcPts val="3450"/>
              </a:lnSpc>
              <a:spcBef>
                <a:spcPts val="600"/>
              </a:spcBef>
              <a:spcAft>
                <a:spcPts val="600"/>
              </a:spcAft>
              <a:buFont typeface="Arial" panose="020B0604020202020204" pitchFamily="34" charset="0"/>
              <a:buChar char="•"/>
              <a:tabLst>
                <a:tab pos="241300" algn="l"/>
              </a:tabLst>
            </a:pPr>
            <a:r>
              <a:rPr lang="en-US" sz="2800" spc="-5" dirty="0">
                <a:solidFill>
                  <a:schemeClr val="bg1"/>
                </a:solidFill>
                <a:latin typeface="Myriad Pro"/>
                <a:cs typeface="Myriad Pro"/>
              </a:rPr>
              <a:t>Auditorium and Added Gymnasium Premium </a:t>
            </a:r>
          </a:p>
          <a:p>
            <a:pPr marL="469900" marR="441959" indent="-457200">
              <a:lnSpc>
                <a:spcPts val="3450"/>
              </a:lnSpc>
              <a:spcBef>
                <a:spcPts val="600"/>
              </a:spcBef>
              <a:spcAft>
                <a:spcPts val="600"/>
              </a:spcAft>
              <a:buFont typeface="Arial" panose="020B0604020202020204" pitchFamily="34" charset="0"/>
              <a:buChar char="•"/>
              <a:tabLst>
                <a:tab pos="241300" algn="l"/>
              </a:tabLst>
            </a:pPr>
            <a:r>
              <a:rPr lang="en-US" sz="2800" spc="-5" dirty="0">
                <a:solidFill>
                  <a:schemeClr val="bg1"/>
                </a:solidFill>
                <a:latin typeface="Myriad Pro"/>
                <a:cs typeface="Myriad Pro"/>
              </a:rPr>
              <a:t>Full Air Conditioning</a:t>
            </a:r>
          </a:p>
        </p:txBody>
      </p:sp>
    </p:spTree>
    <p:extLst>
      <p:ext uri="{BB962C8B-B14F-4D97-AF65-F5344CB8AC3E}">
        <p14:creationId xmlns:p14="http://schemas.microsoft.com/office/powerpoint/2010/main" val="421631811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79FD730-4A99-4447-8DA3-0C589AB2D6EC}"/>
              </a:ext>
            </a:extLst>
          </p:cNvPr>
          <p:cNvSpPr/>
          <p:nvPr/>
        </p:nvSpPr>
        <p:spPr>
          <a:xfrm>
            <a:off x="6324600" y="6248400"/>
            <a:ext cx="2590799" cy="738664"/>
          </a:xfrm>
          <a:prstGeom prst="rect">
            <a:avLst/>
          </a:prstGeom>
        </p:spPr>
        <p:txBody>
          <a:bodyPr wrap="square">
            <a:spAutoFit/>
          </a:bodyPr>
          <a:lstStyle/>
          <a:p>
            <a:r>
              <a:rPr lang="en-US" sz="1000" dirty="0">
                <a:solidFill>
                  <a:schemeClr val="tx1">
                    <a:lumMod val="50000"/>
                    <a:lumOff val="50000"/>
                  </a:schemeClr>
                </a:solidFill>
                <a:latin typeface="Myriad Pro"/>
                <a:cs typeface="Myriad Pro"/>
              </a:rPr>
              <a:t>PROJECT </a:t>
            </a:r>
            <a:r>
              <a:rPr lang="en-US" sz="1000" spc="-5" dirty="0">
                <a:solidFill>
                  <a:schemeClr val="tx1">
                    <a:lumMod val="50000"/>
                    <a:lumOff val="50000"/>
                  </a:schemeClr>
                </a:solidFill>
                <a:latin typeface="Myriad Pro"/>
                <a:cs typeface="Myriad Pro"/>
              </a:rPr>
              <a:t>MANAGEMENT  </a:t>
            </a:r>
            <a:r>
              <a:rPr lang="en-US" sz="1000" spc="150" dirty="0">
                <a:solidFill>
                  <a:schemeClr val="tx1">
                    <a:lumMod val="50000"/>
                    <a:lumOff val="50000"/>
                  </a:schemeClr>
                </a:solidFill>
                <a:latin typeface="Myriad Pro"/>
                <a:cs typeface="Myriad Pro"/>
              </a:rPr>
              <a:t> </a:t>
            </a:r>
            <a:r>
              <a:rPr lang="en-US" sz="2400" spc="150" dirty="0">
                <a:solidFill>
                  <a:srgbClr val="00B0F0"/>
                </a:solidFill>
                <a:latin typeface="Myriad Pro"/>
                <a:cs typeface="Myriad Pro"/>
              </a:rPr>
              <a:t>|</a:t>
            </a:r>
            <a:r>
              <a:rPr lang="en-US" sz="1000" spc="150" dirty="0">
                <a:solidFill>
                  <a:schemeClr val="tx1">
                    <a:lumMod val="50000"/>
                    <a:lumOff val="50000"/>
                  </a:schemeClr>
                </a:solidFill>
                <a:latin typeface="Myriad Pro"/>
                <a:cs typeface="Myriad Pro"/>
              </a:rPr>
              <a:t> </a:t>
            </a:r>
            <a:r>
              <a:rPr lang="en-US" sz="2400" spc="-10" dirty="0">
                <a:solidFill>
                  <a:srgbClr val="FFFFFF"/>
                </a:solidFill>
                <a:latin typeface="Myriad Pro"/>
                <a:cs typeface="Myriad Pro"/>
              </a:rPr>
              <a:t>SMMA</a:t>
            </a:r>
            <a:endParaRPr lang="en-US" sz="2400" dirty="0">
              <a:latin typeface="Myriad Pro"/>
              <a:cs typeface="Myriad Pro"/>
            </a:endParaRPr>
          </a:p>
          <a:p>
            <a:endParaRPr lang="en-US" dirty="0"/>
          </a:p>
        </p:txBody>
      </p:sp>
      <p:sp>
        <p:nvSpPr>
          <p:cNvPr id="8" name="Rectangle 7">
            <a:extLst>
              <a:ext uri="{FF2B5EF4-FFF2-40B4-BE49-F238E27FC236}">
                <a16:creationId xmlns:a16="http://schemas.microsoft.com/office/drawing/2014/main" id="{0F7BF973-27C0-4909-9AC2-8E310BAE4C7B}"/>
              </a:ext>
            </a:extLst>
          </p:cNvPr>
          <p:cNvSpPr/>
          <p:nvPr/>
        </p:nvSpPr>
        <p:spPr>
          <a:xfrm>
            <a:off x="152400" y="102451"/>
            <a:ext cx="8991600" cy="1015663"/>
          </a:xfrm>
          <a:prstGeom prst="rect">
            <a:avLst/>
          </a:prstGeom>
        </p:spPr>
        <p:txBody>
          <a:bodyPr wrap="square">
            <a:spAutoFit/>
          </a:bodyPr>
          <a:lstStyle/>
          <a:p>
            <a:pPr algn="ctr"/>
            <a:r>
              <a:rPr lang="en-US" sz="3000" b="1" cap="all" spc="225" dirty="0" err="1">
                <a:ln w="3175">
                  <a:noFill/>
                </a:ln>
                <a:solidFill>
                  <a:schemeClr val="bg1"/>
                </a:solidFill>
                <a:latin typeface="Futura Book"/>
                <a:ea typeface="Helvetica" charset="0"/>
                <a:cs typeface="Helvetica" charset="0"/>
              </a:rPr>
              <a:t>Msba</a:t>
            </a:r>
            <a:r>
              <a:rPr lang="en-US" sz="3000" b="1" cap="all" spc="225" dirty="0">
                <a:ln w="3175">
                  <a:noFill/>
                </a:ln>
                <a:solidFill>
                  <a:schemeClr val="bg1"/>
                </a:solidFill>
                <a:latin typeface="Futura Book"/>
                <a:ea typeface="Helvetica" charset="0"/>
                <a:cs typeface="Helvetica" charset="0"/>
              </a:rPr>
              <a:t> reimbursement </a:t>
            </a:r>
            <a:br>
              <a:rPr lang="en-US" sz="3000" b="1" cap="all" spc="225" dirty="0">
                <a:ln w="3175">
                  <a:noFill/>
                </a:ln>
                <a:solidFill>
                  <a:schemeClr val="bg1"/>
                </a:solidFill>
                <a:latin typeface="Futura Book"/>
                <a:ea typeface="Helvetica" charset="0"/>
                <a:cs typeface="Helvetica" charset="0"/>
              </a:rPr>
            </a:br>
            <a:r>
              <a:rPr lang="en-US" sz="3000" b="1" cap="all" spc="225" dirty="0">
                <a:ln w="3175">
                  <a:noFill/>
                </a:ln>
                <a:solidFill>
                  <a:schemeClr val="bg1"/>
                </a:solidFill>
                <a:latin typeface="Futura Book"/>
                <a:ea typeface="Helvetica" charset="0"/>
                <a:cs typeface="Helvetica" charset="0"/>
              </a:rPr>
              <a:t>rate</a:t>
            </a:r>
          </a:p>
        </p:txBody>
      </p:sp>
      <p:graphicFrame>
        <p:nvGraphicFramePr>
          <p:cNvPr id="2" name="Table 1">
            <a:extLst>
              <a:ext uri="{FF2B5EF4-FFF2-40B4-BE49-F238E27FC236}">
                <a16:creationId xmlns:a16="http://schemas.microsoft.com/office/drawing/2014/main" id="{E2736A54-20B7-4166-A228-9604BDCBCA79}"/>
              </a:ext>
            </a:extLst>
          </p:cNvPr>
          <p:cNvGraphicFramePr>
            <a:graphicFrameLocks noGrp="1"/>
          </p:cNvGraphicFramePr>
          <p:nvPr>
            <p:extLst>
              <p:ext uri="{D42A27DB-BD31-4B8C-83A1-F6EECF244321}">
                <p14:modId xmlns:p14="http://schemas.microsoft.com/office/powerpoint/2010/main" val="4095938068"/>
              </p:ext>
            </p:extLst>
          </p:nvPr>
        </p:nvGraphicFramePr>
        <p:xfrm>
          <a:off x="381000" y="1143000"/>
          <a:ext cx="8305800" cy="4566285"/>
        </p:xfrm>
        <a:graphic>
          <a:graphicData uri="http://schemas.openxmlformats.org/drawingml/2006/table">
            <a:tbl>
              <a:tblPr>
                <a:tableStyleId>{5C22544A-7EE6-4342-B048-85BDC9FD1C3A}</a:tableStyleId>
              </a:tblPr>
              <a:tblGrid>
                <a:gridCol w="6598065">
                  <a:extLst>
                    <a:ext uri="{9D8B030D-6E8A-4147-A177-3AD203B41FA5}">
                      <a16:colId xmlns:a16="http://schemas.microsoft.com/office/drawing/2014/main" val="585810012"/>
                    </a:ext>
                  </a:extLst>
                </a:gridCol>
                <a:gridCol w="1707735">
                  <a:extLst>
                    <a:ext uri="{9D8B030D-6E8A-4147-A177-3AD203B41FA5}">
                      <a16:colId xmlns:a16="http://schemas.microsoft.com/office/drawing/2014/main" val="2977148661"/>
                    </a:ext>
                  </a:extLst>
                </a:gridCol>
              </a:tblGrid>
              <a:tr h="411480">
                <a:tc>
                  <a:txBody>
                    <a:bodyPr/>
                    <a:lstStyle/>
                    <a:p>
                      <a:pPr algn="r" fontAlgn="b"/>
                      <a:r>
                        <a:rPr lang="en-US" sz="2000" b="0" i="0" u="none" strike="noStrike" dirty="0">
                          <a:solidFill>
                            <a:srgbClr val="000000"/>
                          </a:solidFill>
                          <a:effectLst/>
                          <a:latin typeface="Futura Book"/>
                        </a:rPr>
                        <a:t>Base Points</a:t>
                      </a:r>
                    </a:p>
                  </a:txBody>
                  <a:tcPr marL="9525" marR="9525" marT="9525" marB="0" anchor="ctr">
                    <a:lnT w="12700" cap="flat" cmpd="sng" algn="ctr">
                      <a:solidFill>
                        <a:schemeClr val="tx1"/>
                      </a:solidFill>
                      <a:prstDash val="solid"/>
                      <a:round/>
                      <a:headEnd type="none" w="med" len="med"/>
                      <a:tailEnd type="none" w="med" len="med"/>
                    </a:lnT>
                    <a:solidFill>
                      <a:schemeClr val="accent3">
                        <a:lumMod val="20000"/>
                        <a:lumOff val="80000"/>
                      </a:schemeClr>
                    </a:solidFill>
                  </a:tcPr>
                </a:tc>
                <a:tc>
                  <a:txBody>
                    <a:bodyPr/>
                    <a:lstStyle/>
                    <a:p>
                      <a:pPr algn="ctr" fontAlgn="b"/>
                      <a:r>
                        <a:rPr lang="en-US" sz="2000" b="0" i="0" u="none" strike="noStrike" dirty="0">
                          <a:solidFill>
                            <a:srgbClr val="000000"/>
                          </a:solidFill>
                          <a:effectLst/>
                          <a:latin typeface="Futura Book"/>
                        </a:rPr>
                        <a:t>31.00</a:t>
                      </a:r>
                    </a:p>
                  </a:txBody>
                  <a:tcPr marL="9525" marR="9525" marT="9525" marB="0" anchor="ctr">
                    <a:lnT w="12700" cap="flat" cmpd="sng" algn="ctr">
                      <a:solidFill>
                        <a:schemeClr val="tx1"/>
                      </a:solidFill>
                      <a:prstDash val="solid"/>
                      <a:round/>
                      <a:headEnd type="none" w="med" len="med"/>
                      <a:tailEnd type="none" w="med" len="med"/>
                    </a:lnT>
                    <a:solidFill>
                      <a:schemeClr val="accent3">
                        <a:lumMod val="20000"/>
                        <a:lumOff val="80000"/>
                      </a:schemeClr>
                    </a:solidFill>
                  </a:tcPr>
                </a:tc>
                <a:extLst>
                  <a:ext uri="{0D108BD9-81ED-4DB2-BD59-A6C34878D82A}">
                    <a16:rowId xmlns:a16="http://schemas.microsoft.com/office/drawing/2014/main" val="2299175113"/>
                  </a:ext>
                </a:extLst>
              </a:tr>
              <a:tr h="411480">
                <a:tc>
                  <a:txBody>
                    <a:bodyPr/>
                    <a:lstStyle/>
                    <a:p>
                      <a:pPr algn="r" fontAlgn="b"/>
                      <a:r>
                        <a:rPr lang="en-US" sz="2000" b="0" i="0" u="none" strike="noStrike" dirty="0">
                          <a:solidFill>
                            <a:srgbClr val="000000"/>
                          </a:solidFill>
                          <a:effectLst/>
                          <a:latin typeface="Futura Book"/>
                        </a:rPr>
                        <a:t>Income Factor</a:t>
                      </a:r>
                    </a:p>
                  </a:txBody>
                  <a:tcPr marL="9525" marR="9525" marT="9525" marB="0" anchor="ctr">
                    <a:solidFill>
                      <a:schemeClr val="accent3">
                        <a:lumMod val="20000"/>
                        <a:lumOff val="80000"/>
                      </a:schemeClr>
                    </a:solidFill>
                  </a:tcPr>
                </a:tc>
                <a:tc>
                  <a:txBody>
                    <a:bodyPr/>
                    <a:lstStyle/>
                    <a:p>
                      <a:pPr algn="ctr" fontAlgn="b"/>
                      <a:r>
                        <a:rPr lang="en-US" sz="2000" b="0" i="0" u="none" strike="noStrike" dirty="0">
                          <a:solidFill>
                            <a:srgbClr val="000000"/>
                          </a:solidFill>
                          <a:effectLst/>
                          <a:latin typeface="Futura Book"/>
                        </a:rPr>
                        <a:t>  </a:t>
                      </a:r>
                      <a:r>
                        <a:rPr lang="en-US" sz="2000" b="0" i="0" u="none" strike="noStrike" dirty="0">
                          <a:solidFill>
                            <a:schemeClr val="tx1"/>
                          </a:solidFill>
                          <a:effectLst/>
                          <a:latin typeface="Futura Book"/>
                        </a:rPr>
                        <a:t>7.73</a:t>
                      </a:r>
                    </a:p>
                  </a:txBody>
                  <a:tcPr marL="9525" marR="9525" marT="9525" marB="0" anchor="ctr">
                    <a:solidFill>
                      <a:schemeClr val="accent3">
                        <a:lumMod val="20000"/>
                        <a:lumOff val="80000"/>
                      </a:schemeClr>
                    </a:solidFill>
                  </a:tcPr>
                </a:tc>
                <a:extLst>
                  <a:ext uri="{0D108BD9-81ED-4DB2-BD59-A6C34878D82A}">
                    <a16:rowId xmlns:a16="http://schemas.microsoft.com/office/drawing/2014/main" val="3205247319"/>
                  </a:ext>
                </a:extLst>
              </a:tr>
              <a:tr h="411480">
                <a:tc>
                  <a:txBody>
                    <a:bodyPr/>
                    <a:lstStyle/>
                    <a:p>
                      <a:pPr algn="r" fontAlgn="b"/>
                      <a:r>
                        <a:rPr lang="en-US" sz="2000" b="0" i="0" u="none" strike="noStrike" dirty="0">
                          <a:solidFill>
                            <a:srgbClr val="000000"/>
                          </a:solidFill>
                          <a:effectLst/>
                          <a:latin typeface="Futura Book"/>
                        </a:rPr>
                        <a:t>Property Wealth Factor</a:t>
                      </a:r>
                    </a:p>
                  </a:txBody>
                  <a:tcPr marL="9525" marR="9525" marT="9525" marB="0" anchor="ctr">
                    <a:solidFill>
                      <a:schemeClr val="accent3">
                        <a:lumMod val="20000"/>
                        <a:lumOff val="80000"/>
                      </a:schemeClr>
                    </a:solidFill>
                  </a:tcPr>
                </a:tc>
                <a:tc>
                  <a:txBody>
                    <a:bodyPr/>
                    <a:lstStyle/>
                    <a:p>
                      <a:pPr algn="ctr" fontAlgn="b"/>
                      <a:r>
                        <a:rPr lang="en-US" sz="2000" b="0" i="0" u="none" strike="noStrike" dirty="0">
                          <a:solidFill>
                            <a:srgbClr val="000000"/>
                          </a:solidFill>
                          <a:effectLst/>
                          <a:latin typeface="Futura Book"/>
                        </a:rPr>
                        <a:t>17.68</a:t>
                      </a:r>
                    </a:p>
                  </a:txBody>
                  <a:tcPr marL="9525" marR="9525" marT="9525" marB="0" anchor="ctr">
                    <a:solidFill>
                      <a:schemeClr val="accent3">
                        <a:lumMod val="20000"/>
                        <a:lumOff val="80000"/>
                      </a:schemeClr>
                    </a:solidFill>
                  </a:tcPr>
                </a:tc>
                <a:extLst>
                  <a:ext uri="{0D108BD9-81ED-4DB2-BD59-A6C34878D82A}">
                    <a16:rowId xmlns:a16="http://schemas.microsoft.com/office/drawing/2014/main" val="605250220"/>
                  </a:ext>
                </a:extLst>
              </a:tr>
              <a:tr h="411480">
                <a:tc>
                  <a:txBody>
                    <a:bodyPr/>
                    <a:lstStyle/>
                    <a:p>
                      <a:pPr algn="r" fontAlgn="b"/>
                      <a:r>
                        <a:rPr lang="en-US" sz="2000" b="0" u="none" strike="noStrike" dirty="0">
                          <a:effectLst/>
                          <a:latin typeface="Futura Book"/>
                        </a:rPr>
                        <a:t>Poverty Factor</a:t>
                      </a:r>
                    </a:p>
                  </a:txBody>
                  <a:tcPr marL="9525" marR="9525" marT="9525" marB="0" anchor="ctr">
                    <a:solidFill>
                      <a:schemeClr val="accent3">
                        <a:lumMod val="20000"/>
                        <a:lumOff val="80000"/>
                      </a:schemeClr>
                    </a:solidFill>
                  </a:tcPr>
                </a:tc>
                <a:tc>
                  <a:txBody>
                    <a:bodyPr/>
                    <a:lstStyle/>
                    <a:p>
                      <a:pPr algn="ctr" fontAlgn="b"/>
                      <a:r>
                        <a:rPr lang="en-US" sz="2000" b="0" u="none" strike="noStrike" dirty="0">
                          <a:effectLst/>
                          <a:latin typeface="Futura Book"/>
                        </a:rPr>
                        <a:t>  1.42</a:t>
                      </a:r>
                    </a:p>
                  </a:txBody>
                  <a:tcPr marL="9525" marR="9525" marT="9525" marB="0" anchor="ctr">
                    <a:solidFill>
                      <a:schemeClr val="accent3">
                        <a:lumMod val="20000"/>
                        <a:lumOff val="80000"/>
                      </a:schemeClr>
                    </a:solidFill>
                  </a:tcPr>
                </a:tc>
                <a:extLst>
                  <a:ext uri="{0D108BD9-81ED-4DB2-BD59-A6C34878D82A}">
                    <a16:rowId xmlns:a16="http://schemas.microsoft.com/office/drawing/2014/main" val="3071446557"/>
                  </a:ext>
                </a:extLst>
              </a:tr>
              <a:tr h="411480">
                <a:tc>
                  <a:txBody>
                    <a:bodyPr/>
                    <a:lstStyle/>
                    <a:p>
                      <a:pPr algn="r" fontAlgn="b"/>
                      <a:r>
                        <a:rPr lang="en-US" sz="2000" b="1" u="none" strike="noStrike" dirty="0">
                          <a:effectLst/>
                          <a:latin typeface="Futura Book"/>
                        </a:rPr>
                        <a:t>BASE RATE</a:t>
                      </a:r>
                    </a:p>
                  </a:txBody>
                  <a:tcPr marL="9525" marR="9525" marT="9525" marB="0" anchor="ctr">
                    <a:solidFill>
                      <a:schemeClr val="accent3">
                        <a:lumMod val="20000"/>
                        <a:lumOff val="80000"/>
                      </a:schemeClr>
                    </a:solidFill>
                  </a:tcPr>
                </a:tc>
                <a:tc>
                  <a:txBody>
                    <a:bodyPr/>
                    <a:lstStyle/>
                    <a:p>
                      <a:pPr algn="ctr" fontAlgn="b"/>
                      <a:r>
                        <a:rPr lang="en-US" sz="2000" b="1" u="none" strike="noStrike" dirty="0">
                          <a:effectLst/>
                          <a:latin typeface="Futura Book"/>
                        </a:rPr>
                        <a:t>57.83</a:t>
                      </a:r>
                    </a:p>
                  </a:txBody>
                  <a:tcPr marL="9525" marR="9525" marT="9525" marB="0" anchor="ctr">
                    <a:solidFill>
                      <a:schemeClr val="accent3">
                        <a:lumMod val="20000"/>
                        <a:lumOff val="80000"/>
                      </a:schemeClr>
                    </a:solidFill>
                  </a:tcPr>
                </a:tc>
                <a:extLst>
                  <a:ext uri="{0D108BD9-81ED-4DB2-BD59-A6C34878D82A}">
                    <a16:rowId xmlns:a16="http://schemas.microsoft.com/office/drawing/2014/main" val="235557873"/>
                  </a:ext>
                </a:extLst>
              </a:tr>
              <a:tr h="228600">
                <a:tc>
                  <a:txBody>
                    <a:bodyPr/>
                    <a:lstStyle/>
                    <a:p>
                      <a:pPr algn="ctr" fontAlgn="b"/>
                      <a:r>
                        <a:rPr lang="en-US" sz="2000" b="1" u="none" strike="noStrike" dirty="0">
                          <a:effectLst/>
                          <a:latin typeface="Futura Book"/>
                        </a:rPr>
                        <a:t>            </a:t>
                      </a:r>
                      <a:endParaRPr lang="en-US" sz="2000" b="1" u="sng" strike="noStrike" dirty="0">
                        <a:effectLst/>
                        <a:latin typeface="Futura Book"/>
                      </a:endParaRPr>
                    </a:p>
                  </a:txBody>
                  <a:tcPr marL="9525" marR="9525" marT="9525" marB="0" anchor="ctr">
                    <a:solidFill>
                      <a:schemeClr val="accent3">
                        <a:lumMod val="20000"/>
                        <a:lumOff val="80000"/>
                      </a:schemeClr>
                    </a:solidFill>
                  </a:tcPr>
                </a:tc>
                <a:tc>
                  <a:txBody>
                    <a:bodyPr/>
                    <a:lstStyle/>
                    <a:p>
                      <a:pPr algn="ctr" fontAlgn="b"/>
                      <a:endParaRPr lang="en-US" sz="2000" b="0" u="none" strike="noStrike" dirty="0">
                        <a:effectLst/>
                        <a:latin typeface="Futura Book"/>
                      </a:endParaRPr>
                    </a:p>
                  </a:txBody>
                  <a:tcPr marL="9525" marR="9525" marT="9525" marB="0" anchor="ctr">
                    <a:solidFill>
                      <a:schemeClr val="accent3">
                        <a:lumMod val="20000"/>
                        <a:lumOff val="80000"/>
                      </a:schemeClr>
                    </a:solidFill>
                  </a:tcPr>
                </a:tc>
                <a:extLst>
                  <a:ext uri="{0D108BD9-81ED-4DB2-BD59-A6C34878D82A}">
                    <a16:rowId xmlns:a16="http://schemas.microsoft.com/office/drawing/2014/main" val="1167904698"/>
                  </a:ext>
                </a:extLst>
              </a:tr>
              <a:tr h="411480">
                <a:tc>
                  <a:txBody>
                    <a:bodyPr/>
                    <a:lstStyle/>
                    <a:p>
                      <a:pPr algn="r" fontAlgn="b"/>
                      <a:r>
                        <a:rPr lang="en-US" sz="2000" b="0" u="none" strike="noStrike" dirty="0">
                          <a:effectLst/>
                          <a:latin typeface="Futura Book"/>
                        </a:rPr>
                        <a:t>Maintenance </a:t>
                      </a:r>
                    </a:p>
                  </a:txBody>
                  <a:tcPr marL="9525" marR="9525" marT="9525" marB="0" anchor="ctr">
                    <a:solidFill>
                      <a:schemeClr val="accent3">
                        <a:lumMod val="20000"/>
                        <a:lumOff val="80000"/>
                      </a:schemeClr>
                    </a:solidFill>
                  </a:tcPr>
                </a:tc>
                <a:tc>
                  <a:txBody>
                    <a:bodyPr/>
                    <a:lstStyle/>
                    <a:p>
                      <a:pPr algn="ctr" fontAlgn="b"/>
                      <a:r>
                        <a:rPr lang="en-US" sz="2000" b="0" u="none" strike="noStrike" dirty="0">
                          <a:effectLst/>
                          <a:latin typeface="Futura Book"/>
                        </a:rPr>
                        <a:t>  1.48</a:t>
                      </a:r>
                    </a:p>
                  </a:txBody>
                  <a:tcPr marL="9525" marR="9525" marT="9525" marB="0" anchor="ctr">
                    <a:solidFill>
                      <a:schemeClr val="accent3">
                        <a:lumMod val="20000"/>
                        <a:lumOff val="80000"/>
                      </a:schemeClr>
                    </a:solidFill>
                  </a:tcPr>
                </a:tc>
                <a:extLst>
                  <a:ext uri="{0D108BD9-81ED-4DB2-BD59-A6C34878D82A}">
                    <a16:rowId xmlns:a16="http://schemas.microsoft.com/office/drawing/2014/main" val="2479778463"/>
                  </a:ext>
                </a:extLst>
              </a:tr>
              <a:tr h="411480">
                <a:tc>
                  <a:txBody>
                    <a:bodyPr/>
                    <a:lstStyle/>
                    <a:p>
                      <a:pPr algn="r" fontAlgn="b"/>
                      <a:r>
                        <a:rPr lang="en-US" sz="2000" b="0" u="none" strike="noStrike" dirty="0">
                          <a:effectLst/>
                          <a:latin typeface="Futura Book"/>
                        </a:rPr>
                        <a:t>CM @ Risk </a:t>
                      </a:r>
                    </a:p>
                  </a:txBody>
                  <a:tcPr marL="9525" marR="9525" marT="9525" marB="0" anchor="ctr">
                    <a:solidFill>
                      <a:schemeClr val="accent3">
                        <a:lumMod val="20000"/>
                        <a:lumOff val="80000"/>
                      </a:schemeClr>
                    </a:solidFill>
                  </a:tcPr>
                </a:tc>
                <a:tc>
                  <a:txBody>
                    <a:bodyPr/>
                    <a:lstStyle/>
                    <a:p>
                      <a:pPr algn="ctr" fontAlgn="b"/>
                      <a:r>
                        <a:rPr lang="en-US" sz="2000" b="0" u="none" strike="noStrike" dirty="0">
                          <a:effectLst/>
                          <a:latin typeface="Futura Book"/>
                        </a:rPr>
                        <a:t>  1.00</a:t>
                      </a:r>
                    </a:p>
                  </a:txBody>
                  <a:tcPr marL="9525" marR="9525" marT="9525" marB="0" anchor="ctr">
                    <a:solidFill>
                      <a:schemeClr val="accent3">
                        <a:lumMod val="20000"/>
                        <a:lumOff val="80000"/>
                      </a:schemeClr>
                    </a:solidFill>
                  </a:tcPr>
                </a:tc>
                <a:extLst>
                  <a:ext uri="{0D108BD9-81ED-4DB2-BD59-A6C34878D82A}">
                    <a16:rowId xmlns:a16="http://schemas.microsoft.com/office/drawing/2014/main" val="3450857715"/>
                  </a:ext>
                </a:extLst>
              </a:tr>
              <a:tr h="411480">
                <a:tc>
                  <a:txBody>
                    <a:bodyPr/>
                    <a:lstStyle/>
                    <a:p>
                      <a:pPr algn="r" fontAlgn="b"/>
                      <a:r>
                        <a:rPr lang="en-US" sz="2000" b="0" u="none" strike="noStrike" dirty="0">
                          <a:effectLst/>
                          <a:latin typeface="Futura Book"/>
                        </a:rPr>
                        <a:t>“Green Schools” </a:t>
                      </a:r>
                    </a:p>
                  </a:txBody>
                  <a:tcPr marL="9525" marR="9525" marT="9525" marB="0" anchor="ctr">
                    <a:solidFill>
                      <a:schemeClr val="accent3">
                        <a:lumMod val="20000"/>
                        <a:lumOff val="80000"/>
                      </a:schemeClr>
                    </a:solidFill>
                  </a:tcPr>
                </a:tc>
                <a:tc>
                  <a:txBody>
                    <a:bodyPr/>
                    <a:lstStyle/>
                    <a:p>
                      <a:pPr algn="ctr" fontAlgn="b"/>
                      <a:r>
                        <a:rPr lang="en-US" sz="2000" b="0" u="none" strike="noStrike" dirty="0">
                          <a:effectLst/>
                          <a:latin typeface="Futura Book"/>
                        </a:rPr>
                        <a:t>  2.00</a:t>
                      </a:r>
                    </a:p>
                  </a:txBody>
                  <a:tcPr marL="9525" marR="9525" marT="9525" marB="0" anchor="ctr">
                    <a:solidFill>
                      <a:schemeClr val="accent3">
                        <a:lumMod val="20000"/>
                        <a:lumOff val="80000"/>
                      </a:schemeClr>
                    </a:solidFill>
                  </a:tcPr>
                </a:tc>
                <a:extLst>
                  <a:ext uri="{0D108BD9-81ED-4DB2-BD59-A6C34878D82A}">
                    <a16:rowId xmlns:a16="http://schemas.microsoft.com/office/drawing/2014/main" val="1576182303"/>
                  </a:ext>
                </a:extLst>
              </a:tr>
              <a:tr h="411480">
                <a:tc>
                  <a:txBody>
                    <a:bodyPr/>
                    <a:lstStyle/>
                    <a:p>
                      <a:pPr algn="r" fontAlgn="b"/>
                      <a:r>
                        <a:rPr lang="en-US" sz="2000" b="1" u="none" strike="noStrike" dirty="0">
                          <a:effectLst/>
                          <a:latin typeface="Futura Book"/>
                        </a:rPr>
                        <a:t>INCENTIVE POINTS</a:t>
                      </a:r>
                    </a:p>
                  </a:txBody>
                  <a:tcPr marL="9525" marR="9525" marT="9525" marB="0" anchor="ctr">
                    <a:solidFill>
                      <a:schemeClr val="accent3">
                        <a:lumMod val="20000"/>
                        <a:lumOff val="80000"/>
                      </a:schemeClr>
                    </a:solidFill>
                  </a:tcPr>
                </a:tc>
                <a:tc>
                  <a:txBody>
                    <a:bodyPr/>
                    <a:lstStyle/>
                    <a:p>
                      <a:pPr algn="ctr" fontAlgn="b"/>
                      <a:r>
                        <a:rPr lang="en-US" sz="2000" b="1" u="none" strike="noStrike" dirty="0">
                          <a:effectLst/>
                          <a:latin typeface="Futura Book"/>
                        </a:rPr>
                        <a:t>  4.48</a:t>
                      </a:r>
                    </a:p>
                  </a:txBody>
                  <a:tcPr marL="9525" marR="9525" marT="9525" marB="0" anchor="ctr">
                    <a:solidFill>
                      <a:schemeClr val="accent3">
                        <a:lumMod val="20000"/>
                        <a:lumOff val="80000"/>
                      </a:schemeClr>
                    </a:solidFill>
                  </a:tcPr>
                </a:tc>
                <a:extLst>
                  <a:ext uri="{0D108BD9-81ED-4DB2-BD59-A6C34878D82A}">
                    <a16:rowId xmlns:a16="http://schemas.microsoft.com/office/drawing/2014/main" val="1376915251"/>
                  </a:ext>
                </a:extLst>
              </a:tr>
              <a:tr h="548640">
                <a:tc>
                  <a:txBody>
                    <a:bodyPr/>
                    <a:lstStyle/>
                    <a:p>
                      <a:pPr algn="r" fontAlgn="b"/>
                      <a:r>
                        <a:rPr lang="en-US" sz="2000" b="1" i="0" u="none" strike="noStrike" dirty="0">
                          <a:solidFill>
                            <a:srgbClr val="000000"/>
                          </a:solidFill>
                          <a:effectLst/>
                          <a:latin typeface="Futura Book"/>
                        </a:rPr>
                        <a:t> REIMBURSEMENT RATE</a:t>
                      </a:r>
                    </a:p>
                  </a:txBody>
                  <a:tcPr marL="9525" marR="9525" marT="9525" marB="0" anchor="ctr">
                    <a:solidFill>
                      <a:schemeClr val="accent5">
                        <a:lumMod val="20000"/>
                        <a:lumOff val="80000"/>
                      </a:schemeClr>
                    </a:solidFill>
                  </a:tcPr>
                </a:tc>
                <a:tc>
                  <a:txBody>
                    <a:bodyPr/>
                    <a:lstStyle/>
                    <a:p>
                      <a:pPr marL="0" algn="ctr" defTabSz="914400" rtl="0" eaLnBrk="1" fontAlgn="b" latinLnBrk="0" hangingPunct="1">
                        <a:lnSpc>
                          <a:spcPct val="100000"/>
                        </a:lnSpc>
                      </a:pPr>
                      <a:r>
                        <a:rPr lang="en-US" sz="2000" b="1" i="0" u="none" strike="noStrike" kern="1200" dirty="0">
                          <a:solidFill>
                            <a:srgbClr val="000000"/>
                          </a:solidFill>
                          <a:effectLst/>
                          <a:latin typeface="Futura Book"/>
                          <a:ea typeface="+mn-ea"/>
                          <a:cs typeface="+mn-cs"/>
                        </a:rPr>
                        <a:t> 62.31</a:t>
                      </a:r>
                    </a:p>
                  </a:txBody>
                  <a:tcPr marL="9525" marR="9525" marT="9525" marB="0" anchor="ctr">
                    <a:solidFill>
                      <a:schemeClr val="accent5">
                        <a:lumMod val="20000"/>
                        <a:lumOff val="80000"/>
                      </a:schemeClr>
                    </a:solidFill>
                  </a:tcPr>
                </a:tc>
                <a:extLst>
                  <a:ext uri="{0D108BD9-81ED-4DB2-BD59-A6C34878D82A}">
                    <a16:rowId xmlns:a16="http://schemas.microsoft.com/office/drawing/2014/main" val="1545995032"/>
                  </a:ext>
                </a:extLst>
              </a:tr>
            </a:tbl>
          </a:graphicData>
        </a:graphic>
      </p:graphicFrame>
      <p:pic>
        <p:nvPicPr>
          <p:cNvPr id="6" name="Picture 5">
            <a:extLst>
              <a:ext uri="{FF2B5EF4-FFF2-40B4-BE49-F238E27FC236}">
                <a16:creationId xmlns:a16="http://schemas.microsoft.com/office/drawing/2014/main" id="{1602FFF4-0506-46F2-ABF7-C564D0F0B57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6400800"/>
            <a:ext cx="2582282" cy="272797"/>
          </a:xfrm>
          <a:prstGeom prst="rect">
            <a:avLst/>
          </a:prstGeom>
        </p:spPr>
      </p:pic>
    </p:spTree>
    <p:extLst>
      <p:ext uri="{BB962C8B-B14F-4D97-AF65-F5344CB8AC3E}">
        <p14:creationId xmlns:p14="http://schemas.microsoft.com/office/powerpoint/2010/main" val="107617592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4">
            <a:extLst>
              <a:ext uri="{FF2B5EF4-FFF2-40B4-BE49-F238E27FC236}">
                <a16:creationId xmlns:a16="http://schemas.microsoft.com/office/drawing/2014/main" id="{857C8583-76B7-4A2E-B937-FD2F72AF7B1A}"/>
              </a:ext>
            </a:extLst>
          </p:cNvPr>
          <p:cNvSpPr txBox="1">
            <a:spLocks noChangeArrowheads="1"/>
          </p:cNvSpPr>
          <p:nvPr/>
        </p:nvSpPr>
        <p:spPr bwMode="auto">
          <a:xfrm>
            <a:off x="-721548" y="40701"/>
            <a:ext cx="9829800" cy="571500"/>
          </a:xfrm>
          <a:prstGeom prst="rect">
            <a:avLst/>
          </a:prstGeom>
          <a:noFill/>
          <a:ln>
            <a:noFill/>
          </a:ln>
          <a:effectLst/>
          <a:extLst/>
        </p:spPr>
        <p:txBody>
          <a:bodyPr vert="horz" wrap="square" lIns="914262" tIns="0" rIns="0" bIns="0" numCol="1" anchor="ctr" anchorCtr="0" compatLnSpc="1">
            <a:prstTxWarp prst="textNoShape">
              <a:avLst/>
            </a:prstTxWarp>
          </a:bodyPr>
          <a:lstStyle>
            <a:lvl1pPr algn="l" rtl="0" eaLnBrk="0" fontAlgn="base" hangingPunct="0">
              <a:spcBef>
                <a:spcPct val="0"/>
              </a:spcBef>
              <a:spcAft>
                <a:spcPct val="0"/>
              </a:spcAft>
              <a:defRPr sz="3000" b="1">
                <a:solidFill>
                  <a:schemeClr val="bg1"/>
                </a:solidFill>
                <a:latin typeface="Arial" charset="0"/>
                <a:ea typeface="+mj-ea"/>
                <a:cs typeface="+mj-cs"/>
              </a:defRPr>
            </a:lvl1pPr>
            <a:lvl2pPr algn="l" rtl="0" eaLnBrk="0" fontAlgn="base" hangingPunct="0">
              <a:spcBef>
                <a:spcPct val="0"/>
              </a:spcBef>
              <a:spcAft>
                <a:spcPct val="0"/>
              </a:spcAft>
              <a:defRPr sz="3000" b="1">
                <a:solidFill>
                  <a:schemeClr val="bg1"/>
                </a:solidFill>
                <a:latin typeface="Arial" charset="0"/>
              </a:defRPr>
            </a:lvl2pPr>
            <a:lvl3pPr algn="l" rtl="0" eaLnBrk="0" fontAlgn="base" hangingPunct="0">
              <a:spcBef>
                <a:spcPct val="0"/>
              </a:spcBef>
              <a:spcAft>
                <a:spcPct val="0"/>
              </a:spcAft>
              <a:defRPr sz="3000" b="1">
                <a:solidFill>
                  <a:schemeClr val="bg1"/>
                </a:solidFill>
                <a:latin typeface="Arial" charset="0"/>
              </a:defRPr>
            </a:lvl3pPr>
            <a:lvl4pPr algn="l" rtl="0" eaLnBrk="0" fontAlgn="base" hangingPunct="0">
              <a:spcBef>
                <a:spcPct val="0"/>
              </a:spcBef>
              <a:spcAft>
                <a:spcPct val="0"/>
              </a:spcAft>
              <a:defRPr sz="3000" b="1">
                <a:solidFill>
                  <a:schemeClr val="bg1"/>
                </a:solidFill>
                <a:latin typeface="Arial" charset="0"/>
              </a:defRPr>
            </a:lvl4pPr>
            <a:lvl5pPr algn="l" rtl="0" eaLnBrk="0" fontAlgn="base" hangingPunct="0">
              <a:spcBef>
                <a:spcPct val="0"/>
              </a:spcBef>
              <a:spcAft>
                <a:spcPct val="0"/>
              </a:spcAft>
              <a:defRPr sz="3000" b="1">
                <a:solidFill>
                  <a:schemeClr val="bg1"/>
                </a:solidFill>
                <a:latin typeface="Arial" charset="0"/>
              </a:defRPr>
            </a:lvl5pPr>
            <a:lvl6pPr marL="457131" algn="ctr" rtl="0" fontAlgn="base">
              <a:spcBef>
                <a:spcPct val="0"/>
              </a:spcBef>
              <a:spcAft>
                <a:spcPct val="0"/>
              </a:spcAft>
              <a:defRPr sz="4400">
                <a:solidFill>
                  <a:schemeClr val="tx2"/>
                </a:solidFill>
                <a:latin typeface="Arial" charset="0"/>
              </a:defRPr>
            </a:lvl6pPr>
            <a:lvl7pPr marL="914262" algn="ctr" rtl="0" fontAlgn="base">
              <a:spcBef>
                <a:spcPct val="0"/>
              </a:spcBef>
              <a:spcAft>
                <a:spcPct val="0"/>
              </a:spcAft>
              <a:defRPr sz="4400">
                <a:solidFill>
                  <a:schemeClr val="tx2"/>
                </a:solidFill>
                <a:latin typeface="Arial" charset="0"/>
              </a:defRPr>
            </a:lvl7pPr>
            <a:lvl8pPr marL="1371392" algn="ctr" rtl="0" fontAlgn="base">
              <a:spcBef>
                <a:spcPct val="0"/>
              </a:spcBef>
              <a:spcAft>
                <a:spcPct val="0"/>
              </a:spcAft>
              <a:defRPr sz="4400">
                <a:solidFill>
                  <a:schemeClr val="tx2"/>
                </a:solidFill>
                <a:latin typeface="Arial" charset="0"/>
              </a:defRPr>
            </a:lvl8pPr>
            <a:lvl9pPr marL="1828524" algn="ctr" rtl="0" fontAlgn="base">
              <a:spcBef>
                <a:spcPct val="0"/>
              </a:spcBef>
              <a:spcAft>
                <a:spcPct val="0"/>
              </a:spcAft>
              <a:defRPr sz="4400">
                <a:solidFill>
                  <a:schemeClr val="tx2"/>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altLang="en-US" sz="2400" kern="0" dirty="0">
                <a:solidFill>
                  <a:srgbClr val="FFFFFF"/>
                </a:solidFill>
                <a:latin typeface="Futura Book"/>
              </a:rPr>
              <a:t>WHAT WILL BE FRAMINGHAM’S SHARE? </a:t>
            </a:r>
            <a:endParaRPr kumimoji="0" lang="en-US" altLang="en-US" sz="2400" b="1" i="0" u="none" strike="noStrike" kern="0" cap="none" spc="0" normalizeH="0" baseline="0" noProof="0" dirty="0">
              <a:ln>
                <a:noFill/>
              </a:ln>
              <a:solidFill>
                <a:srgbClr val="FFFFFF"/>
              </a:solidFill>
              <a:effectLst/>
              <a:uLnTx/>
              <a:uFillTx/>
              <a:latin typeface="Futura Book"/>
            </a:endParaRPr>
          </a:p>
        </p:txBody>
      </p:sp>
      <p:sp>
        <p:nvSpPr>
          <p:cNvPr id="8" name="Rectangle 7">
            <a:extLst>
              <a:ext uri="{FF2B5EF4-FFF2-40B4-BE49-F238E27FC236}">
                <a16:creationId xmlns:a16="http://schemas.microsoft.com/office/drawing/2014/main" id="{D381D923-4881-4BAB-8B0E-466EDB9836CC}"/>
              </a:ext>
            </a:extLst>
          </p:cNvPr>
          <p:cNvSpPr/>
          <p:nvPr/>
        </p:nvSpPr>
        <p:spPr>
          <a:xfrm>
            <a:off x="381000" y="707451"/>
            <a:ext cx="8305800" cy="369332"/>
          </a:xfrm>
          <a:prstGeom prst="rect">
            <a:avLst/>
          </a:prstGeom>
        </p:spPr>
        <p:txBody>
          <a:bodyPr wrap="square">
            <a:spAutoFit/>
          </a:bodyPr>
          <a:lstStyle/>
          <a:p>
            <a:pPr>
              <a:spcBef>
                <a:spcPts val="600"/>
              </a:spcBef>
            </a:pPr>
            <a:r>
              <a:rPr lang="en-US" dirty="0">
                <a:latin typeface="Futura Book"/>
              </a:rPr>
              <a:t>to the City, , $60,789,683</a:t>
            </a:r>
            <a:endParaRPr lang="en-US" sz="2800" spc="-5" dirty="0">
              <a:solidFill>
                <a:schemeClr val="bg1"/>
              </a:solidFill>
              <a:latin typeface="Futura Book"/>
              <a:cs typeface="Myriad Pro"/>
            </a:endParaRPr>
          </a:p>
        </p:txBody>
      </p:sp>
      <p:sp>
        <p:nvSpPr>
          <p:cNvPr id="6" name="Rectangle 5">
            <a:extLst>
              <a:ext uri="{FF2B5EF4-FFF2-40B4-BE49-F238E27FC236}">
                <a16:creationId xmlns:a16="http://schemas.microsoft.com/office/drawing/2014/main" id="{592B3EC6-7256-493D-8CE7-869BC1335777}"/>
              </a:ext>
            </a:extLst>
          </p:cNvPr>
          <p:cNvSpPr/>
          <p:nvPr/>
        </p:nvSpPr>
        <p:spPr>
          <a:xfrm>
            <a:off x="6324600" y="6248400"/>
            <a:ext cx="2590799" cy="738664"/>
          </a:xfrm>
          <a:prstGeom prst="rect">
            <a:avLst/>
          </a:prstGeom>
        </p:spPr>
        <p:txBody>
          <a:bodyPr wrap="square">
            <a:spAutoFit/>
          </a:bodyPr>
          <a:lstStyle/>
          <a:p>
            <a:r>
              <a:rPr lang="en-US" sz="1000" dirty="0">
                <a:solidFill>
                  <a:schemeClr val="tx1">
                    <a:lumMod val="50000"/>
                    <a:lumOff val="50000"/>
                  </a:schemeClr>
                </a:solidFill>
                <a:latin typeface="Myriad Pro"/>
                <a:cs typeface="Myriad Pro"/>
              </a:rPr>
              <a:t>PROJECT </a:t>
            </a:r>
            <a:r>
              <a:rPr lang="en-US" sz="1000" spc="-5" dirty="0">
                <a:solidFill>
                  <a:schemeClr val="tx1">
                    <a:lumMod val="50000"/>
                    <a:lumOff val="50000"/>
                  </a:schemeClr>
                </a:solidFill>
                <a:latin typeface="Myriad Pro"/>
                <a:cs typeface="Myriad Pro"/>
              </a:rPr>
              <a:t>MANAGEMENT  </a:t>
            </a:r>
            <a:r>
              <a:rPr lang="en-US" sz="1000" spc="150" dirty="0">
                <a:solidFill>
                  <a:schemeClr val="tx1">
                    <a:lumMod val="50000"/>
                    <a:lumOff val="50000"/>
                  </a:schemeClr>
                </a:solidFill>
                <a:latin typeface="Myriad Pro"/>
                <a:cs typeface="Myriad Pro"/>
              </a:rPr>
              <a:t> </a:t>
            </a:r>
            <a:r>
              <a:rPr lang="en-US" sz="2400" spc="150" dirty="0">
                <a:solidFill>
                  <a:srgbClr val="00B0F0"/>
                </a:solidFill>
                <a:latin typeface="Myriad Pro"/>
                <a:cs typeface="Myriad Pro"/>
              </a:rPr>
              <a:t>|</a:t>
            </a:r>
            <a:r>
              <a:rPr lang="en-US" sz="1000" spc="150" dirty="0">
                <a:solidFill>
                  <a:schemeClr val="tx1">
                    <a:lumMod val="50000"/>
                    <a:lumOff val="50000"/>
                  </a:schemeClr>
                </a:solidFill>
                <a:latin typeface="Myriad Pro"/>
                <a:cs typeface="Myriad Pro"/>
              </a:rPr>
              <a:t> </a:t>
            </a:r>
            <a:r>
              <a:rPr lang="en-US" sz="2400" spc="-10" dirty="0">
                <a:solidFill>
                  <a:srgbClr val="FFFFFF"/>
                </a:solidFill>
                <a:latin typeface="Myriad Pro"/>
                <a:cs typeface="Myriad Pro"/>
              </a:rPr>
              <a:t>SMMA</a:t>
            </a:r>
            <a:endParaRPr lang="en-US" sz="2400" dirty="0">
              <a:latin typeface="Myriad Pro"/>
              <a:cs typeface="Myriad Pro"/>
            </a:endParaRPr>
          </a:p>
          <a:p>
            <a:endParaRPr lang="en-US" dirty="0"/>
          </a:p>
        </p:txBody>
      </p:sp>
      <p:graphicFrame>
        <p:nvGraphicFramePr>
          <p:cNvPr id="2" name="Table 1">
            <a:extLst>
              <a:ext uri="{FF2B5EF4-FFF2-40B4-BE49-F238E27FC236}">
                <a16:creationId xmlns:a16="http://schemas.microsoft.com/office/drawing/2014/main" id="{5DA11DBB-85EE-4092-A535-BE9155808667}"/>
              </a:ext>
            </a:extLst>
          </p:cNvPr>
          <p:cNvGraphicFramePr>
            <a:graphicFrameLocks noGrp="1"/>
          </p:cNvGraphicFramePr>
          <p:nvPr>
            <p:extLst/>
          </p:nvPr>
        </p:nvGraphicFramePr>
        <p:xfrm>
          <a:off x="533400" y="838200"/>
          <a:ext cx="8001000" cy="5029200"/>
        </p:xfrm>
        <a:graphic>
          <a:graphicData uri="http://schemas.openxmlformats.org/drawingml/2006/table">
            <a:tbl>
              <a:tblPr firstRow="1" bandRow="1">
                <a:tableStyleId>{5C22544A-7EE6-4342-B048-85BDC9FD1C3A}</a:tableStyleId>
              </a:tblPr>
              <a:tblGrid>
                <a:gridCol w="5850194">
                  <a:extLst>
                    <a:ext uri="{9D8B030D-6E8A-4147-A177-3AD203B41FA5}">
                      <a16:colId xmlns:a16="http://schemas.microsoft.com/office/drawing/2014/main" val="2779813614"/>
                    </a:ext>
                  </a:extLst>
                </a:gridCol>
                <a:gridCol w="2150806">
                  <a:extLst>
                    <a:ext uri="{9D8B030D-6E8A-4147-A177-3AD203B41FA5}">
                      <a16:colId xmlns:a16="http://schemas.microsoft.com/office/drawing/2014/main" val="257691334"/>
                    </a:ext>
                  </a:extLst>
                </a:gridCol>
              </a:tblGrid>
              <a:tr h="410253">
                <a:tc>
                  <a:txBody>
                    <a:bodyPr/>
                    <a:lstStyle/>
                    <a:p>
                      <a:pPr>
                        <a:spcBef>
                          <a:spcPts val="600"/>
                        </a:spcBef>
                      </a:pPr>
                      <a:r>
                        <a:rPr lang="en-US" sz="2400" b="0" dirty="0">
                          <a:solidFill>
                            <a:schemeClr val="tx1"/>
                          </a:solidFill>
                          <a:latin typeface="Futura Book"/>
                        </a:rPr>
                        <a:t>Total Project Cost </a:t>
                      </a:r>
                      <a:endParaRPr lang="en-US" sz="2400" b="0" dirty="0">
                        <a:solidFill>
                          <a:schemeClr val="bg1"/>
                        </a:solidFill>
                        <a:latin typeface="Futura Book"/>
                      </a:endParaRPr>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0" dirty="0">
                          <a:solidFill>
                            <a:schemeClr val="tx1"/>
                          </a:solidFill>
                          <a:latin typeface="Futura Book"/>
                        </a:rPr>
                        <a:t>$  98,276,878</a:t>
                      </a:r>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2547804012"/>
                  </a:ext>
                </a:extLst>
              </a:tr>
              <a:tr h="351747">
                <a:tc>
                  <a:txBody>
                    <a:bodyPr/>
                    <a:lstStyle/>
                    <a:p>
                      <a:r>
                        <a:rPr lang="en-US" sz="2400" b="0" dirty="0">
                          <a:solidFill>
                            <a:schemeClr val="tx1"/>
                          </a:solidFill>
                          <a:latin typeface="Futura Book"/>
                        </a:rPr>
                        <a:t>Approximate Ineligible Costs </a:t>
                      </a:r>
                      <a:endParaRPr lang="en-US" sz="2400" b="0" dirty="0"/>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0" u="none" dirty="0">
                          <a:solidFill>
                            <a:schemeClr val="tx1"/>
                          </a:solidFill>
                          <a:latin typeface="Futura Book"/>
                        </a:rPr>
                        <a:t>$  34,910,495</a:t>
                      </a:r>
                      <a:endParaRPr lang="en-US" sz="2400" b="0" u="none" dirty="0"/>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4042461861"/>
                  </a:ext>
                </a:extLst>
              </a:tr>
              <a:tr h="410253">
                <a:tc>
                  <a:txBody>
                    <a:bodyPr/>
                    <a:lstStyle/>
                    <a:p>
                      <a:r>
                        <a:rPr lang="en-US" sz="2400" b="0" dirty="0">
                          <a:solidFill>
                            <a:schemeClr val="tx1"/>
                          </a:solidFill>
                          <a:latin typeface="Futura Book"/>
                        </a:rPr>
                        <a:t>Eligible Costs </a:t>
                      </a:r>
                      <a:endParaRPr lang="en-US" sz="2400" b="0" dirty="0"/>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0" u="none" dirty="0">
                          <a:solidFill>
                            <a:schemeClr val="tx1"/>
                          </a:solidFill>
                          <a:latin typeface="Futura Book"/>
                        </a:rPr>
                        <a:t>$  63,366,383</a:t>
                      </a:r>
                      <a:endParaRPr lang="en-US" sz="2400" b="0" u="none" dirty="0"/>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180689666"/>
                  </a:ext>
                </a:extLst>
              </a:tr>
              <a:tr h="410253">
                <a:tc>
                  <a:txBody>
                    <a:bodyPr/>
                    <a:lstStyle/>
                    <a:p>
                      <a:endParaRPr lang="en-US" sz="2400" b="0" dirty="0"/>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endParaRPr lang="en-US" sz="2400" b="0" u="none" dirty="0"/>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2287832260"/>
                  </a:ext>
                </a:extLst>
              </a:tr>
              <a:tr h="410253">
                <a:tc>
                  <a:txBody>
                    <a:bodyPr/>
                    <a:lstStyle/>
                    <a:p>
                      <a:pPr>
                        <a:spcBef>
                          <a:spcPts val="600"/>
                        </a:spcBef>
                      </a:pPr>
                      <a:r>
                        <a:rPr lang="en-US" sz="2400" b="0" dirty="0">
                          <a:solidFill>
                            <a:schemeClr val="tx1"/>
                          </a:solidFill>
                          <a:latin typeface="Futura Book"/>
                        </a:rPr>
                        <a:t>Eligible Costs</a:t>
                      </a:r>
                      <a:endParaRPr lang="en-US" sz="2400" b="0" dirty="0">
                        <a:solidFill>
                          <a:schemeClr val="tx1"/>
                        </a:solidFill>
                      </a:endParaRPr>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0" u="none" dirty="0">
                          <a:solidFill>
                            <a:schemeClr val="tx1"/>
                          </a:solidFill>
                          <a:latin typeface="Futura Book"/>
                        </a:rPr>
                        <a:t>$  63,366,383</a:t>
                      </a:r>
                      <a:endParaRPr lang="en-US" sz="2400" b="0" u="none" dirty="0"/>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520021091"/>
                  </a:ext>
                </a:extLst>
              </a:tr>
              <a:tr h="410253">
                <a:tc>
                  <a:txBody>
                    <a:bodyPr/>
                    <a:lstStyle/>
                    <a:p>
                      <a:pPr>
                        <a:spcBef>
                          <a:spcPts val="600"/>
                        </a:spcBef>
                      </a:pPr>
                      <a:r>
                        <a:rPr lang="en-US" sz="2400" b="0" dirty="0">
                          <a:solidFill>
                            <a:schemeClr val="tx1"/>
                          </a:solidFill>
                          <a:latin typeface="Futura Book"/>
                        </a:rPr>
                        <a:t>Reimbursement Rate</a:t>
                      </a:r>
                      <a:endParaRPr lang="en-US" sz="2400" b="0" dirty="0">
                        <a:solidFill>
                          <a:schemeClr val="tx1"/>
                        </a:solidFill>
                      </a:endParaRPr>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0" u="none" dirty="0">
                          <a:solidFill>
                            <a:schemeClr val="tx1"/>
                          </a:solidFill>
                          <a:latin typeface="Futura Book"/>
                        </a:rPr>
                        <a:t>          62.31%</a:t>
                      </a:r>
                      <a:endParaRPr lang="en-US" sz="2400" b="0" u="none" dirty="0"/>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380404938"/>
                  </a:ext>
                </a:extLst>
              </a:tr>
              <a:tr h="410253">
                <a:tc>
                  <a:txBody>
                    <a:bodyPr/>
                    <a:lstStyle/>
                    <a:p>
                      <a:pPr>
                        <a:spcBef>
                          <a:spcPts val="600"/>
                        </a:spcBef>
                      </a:pPr>
                      <a:r>
                        <a:rPr lang="en-US" sz="2400" b="0" dirty="0">
                          <a:solidFill>
                            <a:schemeClr val="tx1"/>
                          </a:solidFill>
                          <a:latin typeface="Futura Book"/>
                        </a:rPr>
                        <a:t>Approximate MSBA Grant</a:t>
                      </a:r>
                      <a:endParaRPr lang="en-US" sz="2400" b="0" dirty="0"/>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0" u="none" dirty="0">
                          <a:solidFill>
                            <a:schemeClr val="tx1"/>
                          </a:solidFill>
                          <a:latin typeface="Futura Book"/>
                        </a:rPr>
                        <a:t>$  39,483,593</a:t>
                      </a:r>
                      <a:endParaRPr lang="en-US" sz="2400" b="0" u="none" dirty="0"/>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4133743074"/>
                  </a:ext>
                </a:extLst>
              </a:tr>
              <a:tr h="410253">
                <a:tc>
                  <a:txBody>
                    <a:bodyPr/>
                    <a:lstStyle/>
                    <a:p>
                      <a:endParaRPr lang="en-US" sz="2400" b="0" dirty="0"/>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endParaRPr lang="en-US" sz="2400" b="0" u="none" dirty="0"/>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2399093459"/>
                  </a:ext>
                </a:extLst>
              </a:tr>
              <a:tr h="410253">
                <a:tc>
                  <a:txBody>
                    <a:bodyPr/>
                    <a:lstStyle/>
                    <a:p>
                      <a:pPr>
                        <a:spcBef>
                          <a:spcPts val="600"/>
                        </a:spcBef>
                      </a:pPr>
                      <a:r>
                        <a:rPr lang="en-US" sz="2400" b="0" dirty="0">
                          <a:solidFill>
                            <a:schemeClr val="tx1"/>
                          </a:solidFill>
                          <a:latin typeface="Futura Book"/>
                        </a:rPr>
                        <a:t>Total Project Cost </a:t>
                      </a:r>
                      <a:endParaRPr lang="en-US" sz="2400" b="0" dirty="0"/>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0" u="none" dirty="0">
                          <a:solidFill>
                            <a:schemeClr val="tx1"/>
                          </a:solidFill>
                          <a:latin typeface="Futura Book"/>
                        </a:rPr>
                        <a:t>$  98,276,878</a:t>
                      </a:r>
                      <a:endParaRPr lang="en-US" sz="2400" b="0" u="none" dirty="0"/>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79143125"/>
                  </a:ext>
                </a:extLst>
              </a:tr>
              <a:tr h="365760">
                <a:tc>
                  <a:txBody>
                    <a:bodyPr/>
                    <a:lstStyle/>
                    <a:p>
                      <a:pPr>
                        <a:spcBef>
                          <a:spcPts val="600"/>
                        </a:spcBef>
                      </a:pPr>
                      <a:r>
                        <a:rPr lang="en-US" sz="2400" b="0" dirty="0">
                          <a:solidFill>
                            <a:schemeClr val="tx1"/>
                          </a:solidFill>
                          <a:latin typeface="Futura Book"/>
                        </a:rPr>
                        <a:t>Approximate MSBA Grant</a:t>
                      </a:r>
                      <a:endParaRPr lang="en-US" sz="2400" b="0" dirty="0"/>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0" u="none" dirty="0">
                          <a:solidFill>
                            <a:schemeClr val="tx1"/>
                          </a:solidFill>
                          <a:latin typeface="Futura Book"/>
                        </a:rPr>
                        <a:t>$  39,483,593</a:t>
                      </a:r>
                      <a:endParaRPr lang="en-US" sz="2400" b="0" u="none" dirty="0"/>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3439554854"/>
                  </a:ext>
                </a:extLst>
              </a:tr>
              <a:tr h="3657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solidFill>
                            <a:schemeClr val="tx1"/>
                          </a:solidFill>
                          <a:latin typeface="Futura Book"/>
                        </a:rPr>
                        <a:t>Approximate Cost to the City</a:t>
                      </a:r>
                      <a:endParaRPr lang="en-US" sz="2400" b="1" dirty="0"/>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solidFill>
                            <a:schemeClr val="tx1"/>
                          </a:solidFill>
                          <a:latin typeface="Futura Book"/>
                        </a:rPr>
                        <a:t>$  58,793,285</a:t>
                      </a:r>
                      <a:endParaRPr lang="en-US" sz="2400" b="1" dirty="0"/>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4063943943"/>
                  </a:ext>
                </a:extLst>
              </a:tr>
            </a:tbl>
          </a:graphicData>
        </a:graphic>
      </p:graphicFrame>
      <p:pic>
        <p:nvPicPr>
          <p:cNvPr id="9" name="Picture 8">
            <a:extLst>
              <a:ext uri="{FF2B5EF4-FFF2-40B4-BE49-F238E27FC236}">
                <a16:creationId xmlns:a16="http://schemas.microsoft.com/office/drawing/2014/main" id="{59BA518E-7E34-4090-B0B0-5DC6ADD2EBF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6400800"/>
            <a:ext cx="2582282" cy="272797"/>
          </a:xfrm>
          <a:prstGeom prst="rect">
            <a:avLst/>
          </a:prstGeom>
        </p:spPr>
      </p:pic>
    </p:spTree>
    <p:extLst>
      <p:ext uri="{BB962C8B-B14F-4D97-AF65-F5344CB8AC3E}">
        <p14:creationId xmlns:p14="http://schemas.microsoft.com/office/powerpoint/2010/main" val="360598679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4">
            <a:extLst>
              <a:ext uri="{FF2B5EF4-FFF2-40B4-BE49-F238E27FC236}">
                <a16:creationId xmlns:a16="http://schemas.microsoft.com/office/drawing/2014/main" id="{857C8583-76B7-4A2E-B937-FD2F72AF7B1A}"/>
              </a:ext>
            </a:extLst>
          </p:cNvPr>
          <p:cNvSpPr txBox="1">
            <a:spLocks noChangeArrowheads="1"/>
          </p:cNvSpPr>
          <p:nvPr/>
        </p:nvSpPr>
        <p:spPr bwMode="auto">
          <a:xfrm>
            <a:off x="-698970" y="76200"/>
            <a:ext cx="9829800" cy="571500"/>
          </a:xfrm>
          <a:prstGeom prst="rect">
            <a:avLst/>
          </a:prstGeom>
          <a:noFill/>
          <a:ln>
            <a:noFill/>
          </a:ln>
          <a:effectLst/>
          <a:extLst/>
        </p:spPr>
        <p:txBody>
          <a:bodyPr vert="horz" wrap="square" lIns="914262" tIns="0" rIns="0" bIns="0" numCol="1" anchor="ctr" anchorCtr="0" compatLnSpc="1">
            <a:prstTxWarp prst="textNoShape">
              <a:avLst/>
            </a:prstTxWarp>
          </a:bodyPr>
          <a:lstStyle>
            <a:lvl1pPr algn="l" rtl="0" eaLnBrk="0" fontAlgn="base" hangingPunct="0">
              <a:spcBef>
                <a:spcPct val="0"/>
              </a:spcBef>
              <a:spcAft>
                <a:spcPct val="0"/>
              </a:spcAft>
              <a:defRPr sz="3000" b="1">
                <a:solidFill>
                  <a:schemeClr val="bg1"/>
                </a:solidFill>
                <a:latin typeface="Arial" charset="0"/>
                <a:ea typeface="+mj-ea"/>
                <a:cs typeface="+mj-cs"/>
              </a:defRPr>
            </a:lvl1pPr>
            <a:lvl2pPr algn="l" rtl="0" eaLnBrk="0" fontAlgn="base" hangingPunct="0">
              <a:spcBef>
                <a:spcPct val="0"/>
              </a:spcBef>
              <a:spcAft>
                <a:spcPct val="0"/>
              </a:spcAft>
              <a:defRPr sz="3000" b="1">
                <a:solidFill>
                  <a:schemeClr val="bg1"/>
                </a:solidFill>
                <a:latin typeface="Arial" charset="0"/>
              </a:defRPr>
            </a:lvl2pPr>
            <a:lvl3pPr algn="l" rtl="0" eaLnBrk="0" fontAlgn="base" hangingPunct="0">
              <a:spcBef>
                <a:spcPct val="0"/>
              </a:spcBef>
              <a:spcAft>
                <a:spcPct val="0"/>
              </a:spcAft>
              <a:defRPr sz="3000" b="1">
                <a:solidFill>
                  <a:schemeClr val="bg1"/>
                </a:solidFill>
                <a:latin typeface="Arial" charset="0"/>
              </a:defRPr>
            </a:lvl3pPr>
            <a:lvl4pPr algn="l" rtl="0" eaLnBrk="0" fontAlgn="base" hangingPunct="0">
              <a:spcBef>
                <a:spcPct val="0"/>
              </a:spcBef>
              <a:spcAft>
                <a:spcPct val="0"/>
              </a:spcAft>
              <a:defRPr sz="3000" b="1">
                <a:solidFill>
                  <a:schemeClr val="bg1"/>
                </a:solidFill>
                <a:latin typeface="Arial" charset="0"/>
              </a:defRPr>
            </a:lvl4pPr>
            <a:lvl5pPr algn="l" rtl="0" eaLnBrk="0" fontAlgn="base" hangingPunct="0">
              <a:spcBef>
                <a:spcPct val="0"/>
              </a:spcBef>
              <a:spcAft>
                <a:spcPct val="0"/>
              </a:spcAft>
              <a:defRPr sz="3000" b="1">
                <a:solidFill>
                  <a:schemeClr val="bg1"/>
                </a:solidFill>
                <a:latin typeface="Arial" charset="0"/>
              </a:defRPr>
            </a:lvl5pPr>
            <a:lvl6pPr marL="457131" algn="ctr" rtl="0" fontAlgn="base">
              <a:spcBef>
                <a:spcPct val="0"/>
              </a:spcBef>
              <a:spcAft>
                <a:spcPct val="0"/>
              </a:spcAft>
              <a:defRPr sz="4400">
                <a:solidFill>
                  <a:schemeClr val="tx2"/>
                </a:solidFill>
                <a:latin typeface="Arial" charset="0"/>
              </a:defRPr>
            </a:lvl6pPr>
            <a:lvl7pPr marL="914262" algn="ctr" rtl="0" fontAlgn="base">
              <a:spcBef>
                <a:spcPct val="0"/>
              </a:spcBef>
              <a:spcAft>
                <a:spcPct val="0"/>
              </a:spcAft>
              <a:defRPr sz="4400">
                <a:solidFill>
                  <a:schemeClr val="tx2"/>
                </a:solidFill>
                <a:latin typeface="Arial" charset="0"/>
              </a:defRPr>
            </a:lvl7pPr>
            <a:lvl8pPr marL="1371392" algn="ctr" rtl="0" fontAlgn="base">
              <a:spcBef>
                <a:spcPct val="0"/>
              </a:spcBef>
              <a:spcAft>
                <a:spcPct val="0"/>
              </a:spcAft>
              <a:defRPr sz="4400">
                <a:solidFill>
                  <a:schemeClr val="tx2"/>
                </a:solidFill>
                <a:latin typeface="Arial" charset="0"/>
              </a:defRPr>
            </a:lvl8pPr>
            <a:lvl9pPr marL="1828524" algn="ctr" rtl="0" fontAlgn="base">
              <a:spcBef>
                <a:spcPct val="0"/>
              </a:spcBef>
              <a:spcAft>
                <a:spcPct val="0"/>
              </a:spcAft>
              <a:defRPr sz="4400">
                <a:solidFill>
                  <a:schemeClr val="tx2"/>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altLang="en-US" sz="2400" kern="0" dirty="0">
                <a:solidFill>
                  <a:srgbClr val="FFFFFF"/>
                </a:solidFill>
                <a:latin typeface="Futura Book"/>
              </a:rPr>
              <a:t>WHAT ARE THE APPROXIMATE INELIGIBLE COSTS?</a:t>
            </a:r>
            <a:endParaRPr kumimoji="0" lang="en-US" altLang="en-US" sz="2400" b="1" i="0" u="none" strike="noStrike" kern="0" cap="none" spc="0" normalizeH="0" baseline="0" noProof="0" dirty="0">
              <a:ln>
                <a:noFill/>
              </a:ln>
              <a:solidFill>
                <a:srgbClr val="FFFFFF"/>
              </a:solidFill>
              <a:effectLst/>
              <a:uLnTx/>
              <a:uFillTx/>
              <a:latin typeface="Futura Book"/>
            </a:endParaRPr>
          </a:p>
        </p:txBody>
      </p:sp>
      <p:sp>
        <p:nvSpPr>
          <p:cNvPr id="8" name="Rectangle 7">
            <a:extLst>
              <a:ext uri="{FF2B5EF4-FFF2-40B4-BE49-F238E27FC236}">
                <a16:creationId xmlns:a16="http://schemas.microsoft.com/office/drawing/2014/main" id="{952B77E3-7873-4F9E-AF12-1E177AEC7E61}"/>
              </a:ext>
            </a:extLst>
          </p:cNvPr>
          <p:cNvSpPr/>
          <p:nvPr/>
        </p:nvSpPr>
        <p:spPr>
          <a:xfrm>
            <a:off x="6324600" y="6248400"/>
            <a:ext cx="2590799" cy="738664"/>
          </a:xfrm>
          <a:prstGeom prst="rect">
            <a:avLst/>
          </a:prstGeom>
        </p:spPr>
        <p:txBody>
          <a:bodyPr wrap="square">
            <a:spAutoFit/>
          </a:bodyPr>
          <a:lstStyle/>
          <a:p>
            <a:r>
              <a:rPr lang="en-US" sz="1000" dirty="0">
                <a:solidFill>
                  <a:schemeClr val="tx1">
                    <a:lumMod val="50000"/>
                    <a:lumOff val="50000"/>
                  </a:schemeClr>
                </a:solidFill>
                <a:latin typeface="Myriad Pro"/>
                <a:cs typeface="Myriad Pro"/>
              </a:rPr>
              <a:t>PROJECT </a:t>
            </a:r>
            <a:r>
              <a:rPr lang="en-US" sz="1000" spc="-5" dirty="0">
                <a:solidFill>
                  <a:schemeClr val="tx1">
                    <a:lumMod val="50000"/>
                    <a:lumOff val="50000"/>
                  </a:schemeClr>
                </a:solidFill>
                <a:latin typeface="Myriad Pro"/>
                <a:cs typeface="Myriad Pro"/>
              </a:rPr>
              <a:t>MANAGEMENT  </a:t>
            </a:r>
            <a:r>
              <a:rPr lang="en-US" sz="1000" spc="150" dirty="0">
                <a:solidFill>
                  <a:schemeClr val="tx1">
                    <a:lumMod val="50000"/>
                    <a:lumOff val="50000"/>
                  </a:schemeClr>
                </a:solidFill>
                <a:latin typeface="Myriad Pro"/>
                <a:cs typeface="Myriad Pro"/>
              </a:rPr>
              <a:t> </a:t>
            </a:r>
            <a:r>
              <a:rPr lang="en-US" sz="2400" spc="150" dirty="0">
                <a:solidFill>
                  <a:srgbClr val="00B0F0"/>
                </a:solidFill>
                <a:latin typeface="Myriad Pro"/>
                <a:cs typeface="Myriad Pro"/>
              </a:rPr>
              <a:t>|</a:t>
            </a:r>
            <a:r>
              <a:rPr lang="en-US" sz="1000" spc="150" dirty="0">
                <a:solidFill>
                  <a:schemeClr val="tx1">
                    <a:lumMod val="50000"/>
                    <a:lumOff val="50000"/>
                  </a:schemeClr>
                </a:solidFill>
                <a:latin typeface="Myriad Pro"/>
                <a:cs typeface="Myriad Pro"/>
              </a:rPr>
              <a:t> </a:t>
            </a:r>
            <a:r>
              <a:rPr lang="en-US" sz="2400" spc="-10" dirty="0">
                <a:solidFill>
                  <a:srgbClr val="FFFFFF"/>
                </a:solidFill>
                <a:latin typeface="Myriad Pro"/>
                <a:cs typeface="Myriad Pro"/>
              </a:rPr>
              <a:t>SMMA</a:t>
            </a:r>
            <a:endParaRPr lang="en-US" sz="2400" dirty="0">
              <a:latin typeface="Myriad Pro"/>
              <a:cs typeface="Myriad Pro"/>
            </a:endParaRPr>
          </a:p>
          <a:p>
            <a:endParaRPr lang="en-US" dirty="0"/>
          </a:p>
        </p:txBody>
      </p:sp>
      <p:graphicFrame>
        <p:nvGraphicFramePr>
          <p:cNvPr id="2" name="Table 1">
            <a:extLst>
              <a:ext uri="{FF2B5EF4-FFF2-40B4-BE49-F238E27FC236}">
                <a16:creationId xmlns:a16="http://schemas.microsoft.com/office/drawing/2014/main" id="{E0D7FA87-C516-4A66-AC79-225470F070BF}"/>
              </a:ext>
            </a:extLst>
          </p:cNvPr>
          <p:cNvGraphicFramePr>
            <a:graphicFrameLocks noGrp="1"/>
          </p:cNvGraphicFramePr>
          <p:nvPr>
            <p:extLst/>
          </p:nvPr>
        </p:nvGraphicFramePr>
        <p:xfrm>
          <a:off x="381000" y="914400"/>
          <a:ext cx="8458201" cy="5191760"/>
        </p:xfrm>
        <a:graphic>
          <a:graphicData uri="http://schemas.openxmlformats.org/drawingml/2006/table">
            <a:tbl>
              <a:tblPr firstRow="1" bandRow="1">
                <a:tableStyleId>{5C22544A-7EE6-4342-B048-85BDC9FD1C3A}</a:tableStyleId>
              </a:tblPr>
              <a:tblGrid>
                <a:gridCol w="6705600">
                  <a:extLst>
                    <a:ext uri="{9D8B030D-6E8A-4147-A177-3AD203B41FA5}">
                      <a16:colId xmlns:a16="http://schemas.microsoft.com/office/drawing/2014/main" val="3360810286"/>
                    </a:ext>
                  </a:extLst>
                </a:gridCol>
                <a:gridCol w="1752601">
                  <a:extLst>
                    <a:ext uri="{9D8B030D-6E8A-4147-A177-3AD203B41FA5}">
                      <a16:colId xmlns:a16="http://schemas.microsoft.com/office/drawing/2014/main" val="1448630921"/>
                    </a:ext>
                  </a:extLst>
                </a:gridCol>
              </a:tblGrid>
              <a:tr h="370840">
                <a:tc>
                  <a:txBody>
                    <a:bodyPr/>
                    <a:lstStyle/>
                    <a:p>
                      <a:pPr>
                        <a:spcBef>
                          <a:spcPts val="400"/>
                        </a:spcBef>
                      </a:pPr>
                      <a:r>
                        <a:rPr lang="en-US" sz="1800" b="0" dirty="0">
                          <a:solidFill>
                            <a:schemeClr val="tx1"/>
                          </a:solidFill>
                          <a:latin typeface="Futura Book"/>
                        </a:rPr>
                        <a:t>Legal fees</a:t>
                      </a:r>
                      <a:endParaRPr lang="en-US" b="0" dirty="0">
                        <a:ln>
                          <a:solidFill>
                            <a:schemeClr val="bg1"/>
                          </a:solidFill>
                        </a:ln>
                        <a:solidFill>
                          <a:schemeClr val="tx1"/>
                        </a:solidFill>
                      </a:endParaRPr>
                    </a:p>
                  </a:txBody>
                  <a:tcP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solidFill>
                      <a:schemeClr val="accent3">
                        <a:lumMod val="20000"/>
                        <a:lumOff val="80000"/>
                      </a:schemeClr>
                    </a:solidFill>
                  </a:tcPr>
                </a:tc>
                <a:tc>
                  <a:txBody>
                    <a:bodyPr/>
                    <a:lstStyle/>
                    <a:p>
                      <a:r>
                        <a:rPr lang="en-US" sz="1800" b="0" dirty="0">
                          <a:solidFill>
                            <a:schemeClr val="tx1"/>
                          </a:solidFill>
                          <a:latin typeface="Futura Book"/>
                        </a:rPr>
                        <a:t>$       80,000</a:t>
                      </a:r>
                      <a:endParaRPr lang="en-US" b="0" dirty="0">
                        <a:ln>
                          <a:solidFill>
                            <a:schemeClr val="bg1"/>
                          </a:solidFill>
                        </a:ln>
                        <a:solidFill>
                          <a:schemeClr val="tx1"/>
                        </a:solidFill>
                      </a:endParaRPr>
                    </a:p>
                  </a:txBody>
                  <a:tcP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3712262897"/>
                  </a:ext>
                </a:extLst>
              </a:tr>
              <a:tr h="370840">
                <a:tc>
                  <a:txBody>
                    <a:bodyPr/>
                    <a:lstStyle/>
                    <a:p>
                      <a:pPr marL="0" marR="0" lvl="0" indent="0" algn="l" defTabSz="914400" rtl="0" eaLnBrk="1" fontAlgn="auto" latinLnBrk="0" hangingPunct="1">
                        <a:lnSpc>
                          <a:spcPct val="100000"/>
                        </a:lnSpc>
                        <a:spcBef>
                          <a:spcPts val="400"/>
                        </a:spcBef>
                        <a:spcAft>
                          <a:spcPts val="0"/>
                        </a:spcAft>
                        <a:buClrTx/>
                        <a:buSzTx/>
                        <a:buFontTx/>
                        <a:buNone/>
                        <a:tabLst/>
                        <a:defRPr/>
                      </a:pPr>
                      <a:r>
                        <a:rPr lang="en-US" sz="1800" dirty="0">
                          <a:solidFill>
                            <a:schemeClr val="tx1"/>
                          </a:solidFill>
                          <a:latin typeface="Futura Book"/>
                        </a:rPr>
                        <a:t>OPM fee associated with Ineligible Spaces</a:t>
                      </a:r>
                      <a:endParaRPr lang="en-US" dirty="0">
                        <a:ln>
                          <a:solidFill>
                            <a:schemeClr val="bg1"/>
                          </a:solidFill>
                        </a:ln>
                        <a:solidFill>
                          <a:schemeClr val="tx1"/>
                        </a:solidFill>
                      </a:endParaRPr>
                    </a:p>
                  </a:txBody>
                  <a:tcP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solidFill>
                      <a:schemeClr val="accent3">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Futura Book"/>
                        </a:rPr>
                        <a:t>$     286,361</a:t>
                      </a:r>
                      <a:endParaRPr lang="en-US" dirty="0">
                        <a:ln>
                          <a:solidFill>
                            <a:schemeClr val="bg1"/>
                          </a:solidFill>
                        </a:ln>
                        <a:solidFill>
                          <a:schemeClr val="tx1"/>
                        </a:solidFill>
                      </a:endParaRPr>
                    </a:p>
                  </a:txBody>
                  <a:tcP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541456742"/>
                  </a:ext>
                </a:extLst>
              </a:tr>
              <a:tr h="370840">
                <a:tc>
                  <a:txBody>
                    <a:bodyPr/>
                    <a:lstStyle/>
                    <a:p>
                      <a:pPr marL="0" marR="0" lvl="0" indent="0" algn="l" defTabSz="914400" rtl="0" eaLnBrk="1" fontAlgn="auto" latinLnBrk="0" hangingPunct="1">
                        <a:lnSpc>
                          <a:spcPct val="100000"/>
                        </a:lnSpc>
                        <a:spcBef>
                          <a:spcPts val="400"/>
                        </a:spcBef>
                        <a:spcAft>
                          <a:spcPts val="0"/>
                        </a:spcAft>
                        <a:buClrTx/>
                        <a:buSzTx/>
                        <a:buFontTx/>
                        <a:buNone/>
                        <a:tabLst/>
                        <a:defRPr/>
                      </a:pPr>
                      <a:r>
                        <a:rPr lang="en-US" sz="1800" dirty="0">
                          <a:solidFill>
                            <a:schemeClr val="tx1"/>
                          </a:solidFill>
                          <a:latin typeface="Futura Book"/>
                        </a:rPr>
                        <a:t>Architect fee associated with Ineligible Spaces 	</a:t>
                      </a:r>
                      <a:endParaRPr lang="en-US" dirty="0">
                        <a:ln>
                          <a:solidFill>
                            <a:schemeClr val="bg1"/>
                          </a:solidFill>
                        </a:ln>
                        <a:solidFill>
                          <a:schemeClr val="tx1"/>
                        </a:solidFill>
                      </a:endParaRPr>
                    </a:p>
                  </a:txBody>
                  <a:tcP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solidFill>
                      <a:schemeClr val="accent3">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Futura Book"/>
                        </a:rPr>
                        <a:t>$     837,936</a:t>
                      </a:r>
                      <a:endParaRPr lang="en-US" dirty="0">
                        <a:ln>
                          <a:solidFill>
                            <a:schemeClr val="bg1"/>
                          </a:solidFill>
                        </a:ln>
                        <a:solidFill>
                          <a:schemeClr val="tx1"/>
                        </a:solidFill>
                      </a:endParaRPr>
                    </a:p>
                  </a:txBody>
                  <a:tcP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2447626417"/>
                  </a:ext>
                </a:extLst>
              </a:tr>
              <a:tr h="370840">
                <a:tc>
                  <a:txBody>
                    <a:bodyPr/>
                    <a:lstStyle/>
                    <a:p>
                      <a:pPr marL="0" marR="0" lvl="0" indent="0" algn="l" defTabSz="914400" rtl="0" eaLnBrk="1" fontAlgn="auto" latinLnBrk="0" hangingPunct="1">
                        <a:lnSpc>
                          <a:spcPct val="100000"/>
                        </a:lnSpc>
                        <a:spcBef>
                          <a:spcPts val="400"/>
                        </a:spcBef>
                        <a:spcAft>
                          <a:spcPts val="0"/>
                        </a:spcAft>
                        <a:buClrTx/>
                        <a:buSzTx/>
                        <a:buFontTx/>
                        <a:buNone/>
                        <a:tabLst/>
                        <a:defRPr/>
                      </a:pPr>
                      <a:r>
                        <a:rPr lang="en-US" sz="1800" dirty="0">
                          <a:solidFill>
                            <a:schemeClr val="tx1"/>
                          </a:solidFill>
                          <a:latin typeface="Futura Book"/>
                        </a:rPr>
                        <a:t>Asbestos flooring abatement  				</a:t>
                      </a:r>
                      <a:endParaRPr lang="en-US" dirty="0">
                        <a:ln>
                          <a:solidFill>
                            <a:schemeClr val="bg1"/>
                          </a:solidFill>
                        </a:ln>
                        <a:solidFill>
                          <a:schemeClr val="tx1"/>
                        </a:solidFill>
                      </a:endParaRPr>
                    </a:p>
                  </a:txBody>
                  <a:tcP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solidFill>
                      <a:schemeClr val="accent3">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Futura Book"/>
                        </a:rPr>
                        <a:t>$     388,800</a:t>
                      </a:r>
                      <a:endParaRPr lang="en-US" dirty="0">
                        <a:ln>
                          <a:solidFill>
                            <a:schemeClr val="bg1"/>
                          </a:solidFill>
                        </a:ln>
                        <a:solidFill>
                          <a:schemeClr val="tx1"/>
                        </a:solidFill>
                      </a:endParaRPr>
                    </a:p>
                  </a:txBody>
                  <a:tcP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832156164"/>
                  </a:ext>
                </a:extLst>
              </a:tr>
              <a:tr h="370840">
                <a:tc>
                  <a:txBody>
                    <a:bodyPr/>
                    <a:lstStyle/>
                    <a:p>
                      <a:pPr marL="0" marR="0" lvl="0" indent="0" algn="l" defTabSz="914400" rtl="0" eaLnBrk="1" fontAlgn="auto" latinLnBrk="0" hangingPunct="1">
                        <a:lnSpc>
                          <a:spcPct val="100000"/>
                        </a:lnSpc>
                        <a:spcBef>
                          <a:spcPts val="400"/>
                        </a:spcBef>
                        <a:spcAft>
                          <a:spcPts val="0"/>
                        </a:spcAft>
                        <a:buClrTx/>
                        <a:buSzTx/>
                        <a:buFontTx/>
                        <a:buNone/>
                        <a:tabLst/>
                        <a:defRPr/>
                      </a:pPr>
                      <a:r>
                        <a:rPr lang="en-US" sz="1800" dirty="0">
                          <a:solidFill>
                            <a:schemeClr val="tx1"/>
                          </a:solidFill>
                          <a:latin typeface="Futura Book"/>
                        </a:rPr>
                        <a:t>Site costs over 8% 					</a:t>
                      </a:r>
                      <a:endParaRPr lang="en-US" dirty="0">
                        <a:ln>
                          <a:solidFill>
                            <a:schemeClr val="bg1"/>
                          </a:solidFill>
                        </a:ln>
                        <a:solidFill>
                          <a:schemeClr val="tx1"/>
                        </a:solidFill>
                      </a:endParaRPr>
                    </a:p>
                  </a:txBody>
                  <a:tcP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solidFill>
                      <a:schemeClr val="accent3">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Futura Book"/>
                        </a:rPr>
                        <a:t>$  4,162,845</a:t>
                      </a:r>
                      <a:endParaRPr lang="en-US" dirty="0">
                        <a:ln>
                          <a:solidFill>
                            <a:schemeClr val="bg1"/>
                          </a:solidFill>
                        </a:ln>
                        <a:solidFill>
                          <a:schemeClr val="tx1"/>
                        </a:solidFill>
                      </a:endParaRPr>
                    </a:p>
                  </a:txBody>
                  <a:tcP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210916917"/>
                  </a:ext>
                </a:extLst>
              </a:tr>
              <a:tr h="370840">
                <a:tc>
                  <a:txBody>
                    <a:bodyPr/>
                    <a:lstStyle/>
                    <a:p>
                      <a:pPr marL="0" marR="0" lvl="0" indent="0" algn="l" defTabSz="914400" rtl="0" eaLnBrk="1" fontAlgn="auto" latinLnBrk="0" hangingPunct="1">
                        <a:lnSpc>
                          <a:spcPct val="100000"/>
                        </a:lnSpc>
                        <a:spcBef>
                          <a:spcPts val="400"/>
                        </a:spcBef>
                        <a:spcAft>
                          <a:spcPts val="0"/>
                        </a:spcAft>
                        <a:buClrTx/>
                        <a:buSzTx/>
                        <a:buFontTx/>
                        <a:buNone/>
                        <a:tabLst/>
                        <a:defRPr/>
                      </a:pPr>
                      <a:r>
                        <a:rPr lang="en-US" sz="1800" dirty="0">
                          <a:solidFill>
                            <a:schemeClr val="tx1"/>
                          </a:solidFill>
                          <a:latin typeface="Futura Book"/>
                        </a:rPr>
                        <a:t>Building costs over $333/</a:t>
                      </a:r>
                      <a:r>
                        <a:rPr lang="en-US" sz="1800" dirty="0" err="1">
                          <a:solidFill>
                            <a:schemeClr val="tx1"/>
                          </a:solidFill>
                          <a:latin typeface="Futura Book"/>
                        </a:rPr>
                        <a:t>s.f.</a:t>
                      </a:r>
                      <a:r>
                        <a:rPr lang="en-US" sz="1800" dirty="0">
                          <a:solidFill>
                            <a:schemeClr val="tx1"/>
                          </a:solidFill>
                          <a:latin typeface="Futura Book"/>
                        </a:rPr>
                        <a:t> 				</a:t>
                      </a:r>
                      <a:endParaRPr lang="en-US" dirty="0">
                        <a:ln>
                          <a:solidFill>
                            <a:schemeClr val="bg1"/>
                          </a:solidFill>
                        </a:ln>
                        <a:solidFill>
                          <a:schemeClr val="tx1"/>
                        </a:solidFill>
                      </a:endParaRPr>
                    </a:p>
                  </a:txBody>
                  <a:tcP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solidFill>
                      <a:schemeClr val="accent3">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Futura Book"/>
                        </a:rPr>
                        <a:t>$16,912,791</a:t>
                      </a:r>
                      <a:endParaRPr lang="en-US" dirty="0">
                        <a:ln>
                          <a:solidFill>
                            <a:schemeClr val="bg1"/>
                          </a:solidFill>
                        </a:ln>
                        <a:solidFill>
                          <a:schemeClr val="tx1"/>
                        </a:solidFill>
                      </a:endParaRPr>
                    </a:p>
                  </a:txBody>
                  <a:tcP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777360107"/>
                  </a:ext>
                </a:extLst>
              </a:tr>
              <a:tr h="370840">
                <a:tc>
                  <a:txBody>
                    <a:bodyPr/>
                    <a:lstStyle/>
                    <a:p>
                      <a:pPr marL="0" marR="0" lvl="0" indent="0" algn="l" defTabSz="914400" rtl="0" eaLnBrk="1" fontAlgn="auto" latinLnBrk="0" hangingPunct="1">
                        <a:lnSpc>
                          <a:spcPct val="100000"/>
                        </a:lnSpc>
                        <a:spcBef>
                          <a:spcPts val="400"/>
                        </a:spcBef>
                        <a:spcAft>
                          <a:spcPts val="0"/>
                        </a:spcAft>
                        <a:buClrTx/>
                        <a:buSzTx/>
                        <a:buFontTx/>
                        <a:buNone/>
                        <a:tabLst/>
                        <a:defRPr/>
                      </a:pPr>
                      <a:r>
                        <a:rPr lang="en-US" sz="1800" dirty="0">
                          <a:solidFill>
                            <a:schemeClr val="tx1"/>
                          </a:solidFill>
                          <a:latin typeface="Futura Book"/>
                        </a:rPr>
                        <a:t>Auditorium ineligible space</a:t>
                      </a:r>
                      <a:endParaRPr lang="en-US" dirty="0">
                        <a:ln>
                          <a:solidFill>
                            <a:schemeClr val="bg1"/>
                          </a:solidFill>
                        </a:ln>
                        <a:solidFill>
                          <a:schemeClr val="tx1"/>
                        </a:solidFill>
                      </a:endParaRPr>
                    </a:p>
                  </a:txBody>
                  <a:tcP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solidFill>
                      <a:schemeClr val="accent3">
                        <a:lumMod val="20000"/>
                        <a:lumOff val="80000"/>
                      </a:schemeClr>
                    </a:solidFill>
                  </a:tcPr>
                </a:tc>
                <a:tc>
                  <a:txBody>
                    <a:bodyPr/>
                    <a:lstStyle/>
                    <a:p>
                      <a:r>
                        <a:rPr lang="en-US" sz="1800" dirty="0">
                          <a:solidFill>
                            <a:schemeClr val="tx1"/>
                          </a:solidFill>
                          <a:latin typeface="Futura Book"/>
                        </a:rPr>
                        <a:t>$  5,823,829</a:t>
                      </a:r>
                      <a:endParaRPr lang="en-US" dirty="0">
                        <a:ln>
                          <a:solidFill>
                            <a:schemeClr val="bg1"/>
                          </a:solidFill>
                        </a:ln>
                        <a:solidFill>
                          <a:schemeClr val="tx1"/>
                        </a:solidFill>
                      </a:endParaRPr>
                    </a:p>
                  </a:txBody>
                  <a:tcP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396628260"/>
                  </a:ext>
                </a:extLst>
              </a:tr>
              <a:tr h="370840">
                <a:tc>
                  <a:txBody>
                    <a:bodyPr/>
                    <a:lstStyle/>
                    <a:p>
                      <a:pPr marL="0" marR="0" lvl="0" indent="0" algn="l" defTabSz="914400" rtl="0" eaLnBrk="1" fontAlgn="auto" latinLnBrk="0" hangingPunct="1">
                        <a:lnSpc>
                          <a:spcPct val="100000"/>
                        </a:lnSpc>
                        <a:spcBef>
                          <a:spcPts val="400"/>
                        </a:spcBef>
                        <a:spcAft>
                          <a:spcPts val="0"/>
                        </a:spcAft>
                        <a:buClrTx/>
                        <a:buSzTx/>
                        <a:buFontTx/>
                        <a:buNone/>
                        <a:tabLst/>
                        <a:defRPr/>
                      </a:pPr>
                      <a:r>
                        <a:rPr lang="en-US" sz="1800" dirty="0">
                          <a:solidFill>
                            <a:schemeClr val="tx1"/>
                          </a:solidFill>
                          <a:latin typeface="Futura Book"/>
                        </a:rPr>
                        <a:t>Gymnasium ineligible space over 6,500 </a:t>
                      </a:r>
                      <a:r>
                        <a:rPr lang="en-US" sz="1800" dirty="0" err="1">
                          <a:solidFill>
                            <a:schemeClr val="tx1"/>
                          </a:solidFill>
                          <a:latin typeface="Futura Book"/>
                        </a:rPr>
                        <a:t>s.f.</a:t>
                      </a:r>
                      <a:r>
                        <a:rPr lang="en-US" sz="1800" dirty="0">
                          <a:solidFill>
                            <a:schemeClr val="tx1"/>
                          </a:solidFill>
                          <a:latin typeface="Futura Book"/>
                        </a:rPr>
                        <a:t> </a:t>
                      </a:r>
                      <a:endParaRPr lang="en-US" dirty="0">
                        <a:ln>
                          <a:solidFill>
                            <a:schemeClr val="bg1"/>
                          </a:solidFill>
                        </a:ln>
                        <a:solidFill>
                          <a:schemeClr val="tx1"/>
                        </a:solidFill>
                      </a:endParaRPr>
                    </a:p>
                  </a:txBody>
                  <a:tcP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solidFill>
                      <a:schemeClr val="accent3">
                        <a:lumMod val="20000"/>
                        <a:lumOff val="80000"/>
                      </a:schemeClr>
                    </a:solidFill>
                  </a:tcPr>
                </a:tc>
                <a:tc>
                  <a:txBody>
                    <a:bodyPr/>
                    <a:lstStyle/>
                    <a:p>
                      <a:r>
                        <a:rPr lang="en-US" sz="1800" dirty="0">
                          <a:solidFill>
                            <a:schemeClr val="tx1"/>
                          </a:solidFill>
                          <a:latin typeface="Futura Book"/>
                        </a:rPr>
                        <a:t>$  1,440,421</a:t>
                      </a:r>
                      <a:endParaRPr lang="en-US" dirty="0">
                        <a:ln>
                          <a:solidFill>
                            <a:schemeClr val="bg1"/>
                          </a:solidFill>
                        </a:ln>
                        <a:solidFill>
                          <a:schemeClr val="tx1"/>
                        </a:solidFill>
                      </a:endParaRPr>
                    </a:p>
                  </a:txBody>
                  <a:tcP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2614999656"/>
                  </a:ext>
                </a:extLst>
              </a:tr>
              <a:tr h="370840">
                <a:tc>
                  <a:txBody>
                    <a:bodyPr/>
                    <a:lstStyle/>
                    <a:p>
                      <a:pPr marL="0" marR="0" lvl="0" indent="0" algn="l" defTabSz="914400" rtl="0" eaLnBrk="1" fontAlgn="auto" latinLnBrk="0" hangingPunct="1">
                        <a:lnSpc>
                          <a:spcPct val="100000"/>
                        </a:lnSpc>
                        <a:spcBef>
                          <a:spcPts val="400"/>
                        </a:spcBef>
                        <a:spcAft>
                          <a:spcPts val="0"/>
                        </a:spcAft>
                        <a:buClrTx/>
                        <a:buSzTx/>
                        <a:buFontTx/>
                        <a:buNone/>
                        <a:tabLst/>
                        <a:defRPr/>
                      </a:pPr>
                      <a:r>
                        <a:rPr lang="en-US" sz="1800" dirty="0">
                          <a:solidFill>
                            <a:schemeClr val="tx1"/>
                          </a:solidFill>
                          <a:latin typeface="Futura Book"/>
                        </a:rPr>
                        <a:t>Administration ineligible space over MSBA Guideline </a:t>
                      </a:r>
                      <a:endParaRPr lang="en-US" dirty="0">
                        <a:ln>
                          <a:solidFill>
                            <a:schemeClr val="bg1"/>
                          </a:solidFill>
                        </a:ln>
                        <a:solidFill>
                          <a:schemeClr val="tx1"/>
                        </a:solidFill>
                      </a:endParaRPr>
                    </a:p>
                  </a:txBody>
                  <a:tcP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solidFill>
                      <a:schemeClr val="accent3">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Futura Book"/>
                        </a:rPr>
                        <a:t>$     904,095</a:t>
                      </a:r>
                      <a:endParaRPr lang="en-US" dirty="0">
                        <a:ln>
                          <a:solidFill>
                            <a:schemeClr val="bg1"/>
                          </a:solidFill>
                        </a:ln>
                        <a:solidFill>
                          <a:schemeClr val="tx1"/>
                        </a:solidFill>
                      </a:endParaRPr>
                    </a:p>
                  </a:txBody>
                  <a:tcP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44683316"/>
                  </a:ext>
                </a:extLst>
              </a:tr>
              <a:tr h="370840">
                <a:tc>
                  <a:txBody>
                    <a:bodyPr/>
                    <a:lstStyle/>
                    <a:p>
                      <a:pPr marL="0" marR="0" lvl="0" indent="0" algn="l" defTabSz="914400" rtl="0" eaLnBrk="1" fontAlgn="auto" latinLnBrk="0" hangingPunct="1">
                        <a:lnSpc>
                          <a:spcPct val="100000"/>
                        </a:lnSpc>
                        <a:spcBef>
                          <a:spcPts val="400"/>
                        </a:spcBef>
                        <a:spcAft>
                          <a:spcPts val="0"/>
                        </a:spcAft>
                        <a:buClrTx/>
                        <a:buSzTx/>
                        <a:buFontTx/>
                        <a:buNone/>
                        <a:tabLst/>
                        <a:defRPr/>
                      </a:pPr>
                      <a:r>
                        <a:rPr lang="en-US" sz="1800" dirty="0">
                          <a:solidFill>
                            <a:schemeClr val="tx1"/>
                          </a:solidFill>
                          <a:latin typeface="Futura Book"/>
                        </a:rPr>
                        <a:t>Furnishings and equipment over $1,200/student </a:t>
                      </a:r>
                      <a:endParaRPr lang="en-US" dirty="0">
                        <a:ln>
                          <a:solidFill>
                            <a:schemeClr val="bg1"/>
                          </a:solidFill>
                        </a:ln>
                        <a:solidFill>
                          <a:schemeClr val="tx1"/>
                        </a:solidFill>
                      </a:endParaRPr>
                    </a:p>
                  </a:txBody>
                  <a:tcP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solidFill>
                      <a:schemeClr val="accent3">
                        <a:lumMod val="20000"/>
                        <a:lumOff val="80000"/>
                      </a:schemeClr>
                    </a:solidFill>
                  </a:tcPr>
                </a:tc>
                <a:tc>
                  <a:txBody>
                    <a:bodyPr/>
                    <a:lstStyle/>
                    <a:p>
                      <a:r>
                        <a:rPr lang="en-US" sz="1800" dirty="0">
                          <a:solidFill>
                            <a:schemeClr val="tx1"/>
                          </a:solidFill>
                          <a:latin typeface="Futura Book"/>
                        </a:rPr>
                        <a:t>$     378,000</a:t>
                      </a:r>
                      <a:endParaRPr lang="en-US" dirty="0">
                        <a:ln>
                          <a:solidFill>
                            <a:schemeClr val="bg1"/>
                          </a:solidFill>
                        </a:ln>
                        <a:solidFill>
                          <a:schemeClr val="tx1"/>
                        </a:solidFill>
                      </a:endParaRPr>
                    </a:p>
                  </a:txBody>
                  <a:tcP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3480912163"/>
                  </a:ext>
                </a:extLst>
              </a:tr>
              <a:tr h="370840">
                <a:tc>
                  <a:txBody>
                    <a:bodyPr/>
                    <a:lstStyle/>
                    <a:p>
                      <a:pPr marL="0" marR="0" lvl="0" indent="0" algn="l" defTabSz="914400" rtl="0" eaLnBrk="1" fontAlgn="auto" latinLnBrk="0" hangingPunct="1">
                        <a:lnSpc>
                          <a:spcPct val="100000"/>
                        </a:lnSpc>
                        <a:spcBef>
                          <a:spcPts val="400"/>
                        </a:spcBef>
                        <a:spcAft>
                          <a:spcPts val="0"/>
                        </a:spcAft>
                        <a:buClrTx/>
                        <a:buSzTx/>
                        <a:buFontTx/>
                        <a:buNone/>
                        <a:tabLst/>
                        <a:defRPr/>
                      </a:pPr>
                      <a:r>
                        <a:rPr lang="en-US" sz="1800" dirty="0">
                          <a:solidFill>
                            <a:schemeClr val="tx1"/>
                          </a:solidFill>
                          <a:latin typeface="Futura Book"/>
                        </a:rPr>
                        <a:t>Educational technology over $1,200/student </a:t>
                      </a:r>
                      <a:endParaRPr lang="en-US" dirty="0">
                        <a:ln>
                          <a:solidFill>
                            <a:schemeClr val="bg1"/>
                          </a:solidFill>
                        </a:ln>
                        <a:solidFill>
                          <a:schemeClr val="tx1"/>
                        </a:solidFill>
                      </a:endParaRPr>
                    </a:p>
                  </a:txBody>
                  <a:tcP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solidFill>
                      <a:schemeClr val="accent3">
                        <a:lumMod val="20000"/>
                        <a:lumOff val="80000"/>
                      </a:schemeClr>
                    </a:solidFill>
                  </a:tcPr>
                </a:tc>
                <a:tc>
                  <a:txBody>
                    <a:bodyPr/>
                    <a:lstStyle/>
                    <a:p>
                      <a:r>
                        <a:rPr lang="en-US" sz="1800" dirty="0">
                          <a:solidFill>
                            <a:schemeClr val="tx1"/>
                          </a:solidFill>
                          <a:latin typeface="Futura Book"/>
                        </a:rPr>
                        <a:t>$     378,000</a:t>
                      </a:r>
                      <a:endParaRPr lang="en-US" dirty="0">
                        <a:ln>
                          <a:solidFill>
                            <a:schemeClr val="bg1"/>
                          </a:solidFill>
                        </a:ln>
                        <a:solidFill>
                          <a:schemeClr val="tx1"/>
                        </a:solidFill>
                      </a:endParaRPr>
                    </a:p>
                  </a:txBody>
                  <a:tcP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594462245"/>
                  </a:ext>
                </a:extLst>
              </a:tr>
              <a:tr h="370840">
                <a:tc>
                  <a:txBody>
                    <a:bodyPr/>
                    <a:lstStyle/>
                    <a:p>
                      <a:pPr marL="0" marR="0" lvl="0" indent="0" algn="l" defTabSz="914400" rtl="0" eaLnBrk="1" fontAlgn="auto" latinLnBrk="0" hangingPunct="1">
                        <a:lnSpc>
                          <a:spcPct val="100000"/>
                        </a:lnSpc>
                        <a:spcBef>
                          <a:spcPts val="400"/>
                        </a:spcBef>
                        <a:spcAft>
                          <a:spcPts val="0"/>
                        </a:spcAft>
                        <a:buClrTx/>
                        <a:buSzTx/>
                        <a:buFontTx/>
                        <a:buNone/>
                        <a:tabLst/>
                        <a:defRPr/>
                      </a:pPr>
                      <a:r>
                        <a:rPr lang="en-US" sz="1800" dirty="0">
                          <a:solidFill>
                            <a:schemeClr val="tx1"/>
                          </a:solidFill>
                          <a:latin typeface="Futura Book"/>
                        </a:rPr>
                        <a:t>Moving expenses </a:t>
                      </a:r>
                      <a:endParaRPr lang="en-US" dirty="0">
                        <a:ln>
                          <a:solidFill>
                            <a:schemeClr val="bg1"/>
                          </a:solidFill>
                        </a:ln>
                        <a:solidFill>
                          <a:schemeClr val="tx1"/>
                        </a:solidFill>
                      </a:endParaRPr>
                    </a:p>
                  </a:txBody>
                  <a:tcP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solidFill>
                      <a:schemeClr val="accent3">
                        <a:lumMod val="20000"/>
                        <a:lumOff val="80000"/>
                      </a:schemeClr>
                    </a:solidFill>
                  </a:tcPr>
                </a:tc>
                <a:tc>
                  <a:txBody>
                    <a:bodyPr/>
                    <a:lstStyle/>
                    <a:p>
                      <a:r>
                        <a:rPr lang="en-US" sz="1800" dirty="0">
                          <a:solidFill>
                            <a:schemeClr val="tx1"/>
                          </a:solidFill>
                          <a:latin typeface="Futura Book"/>
                        </a:rPr>
                        <a:t>$     200,000</a:t>
                      </a:r>
                      <a:endParaRPr lang="en-US" dirty="0">
                        <a:ln>
                          <a:solidFill>
                            <a:schemeClr val="bg1"/>
                          </a:solidFill>
                        </a:ln>
                        <a:solidFill>
                          <a:schemeClr val="tx1"/>
                        </a:solidFill>
                      </a:endParaRPr>
                    </a:p>
                  </a:txBody>
                  <a:tcP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613054318"/>
                  </a:ext>
                </a:extLst>
              </a:tr>
              <a:tr h="370840">
                <a:tc>
                  <a:txBody>
                    <a:bodyPr/>
                    <a:lstStyle/>
                    <a:p>
                      <a:pPr marL="0" marR="0" lvl="0" indent="0" algn="l" defTabSz="914400" rtl="0" eaLnBrk="1" fontAlgn="auto" latinLnBrk="0" hangingPunct="1">
                        <a:lnSpc>
                          <a:spcPct val="100000"/>
                        </a:lnSpc>
                        <a:spcBef>
                          <a:spcPts val="400"/>
                        </a:spcBef>
                        <a:spcAft>
                          <a:spcPts val="0"/>
                        </a:spcAft>
                        <a:buClrTx/>
                        <a:buSzTx/>
                        <a:buFontTx/>
                        <a:buNone/>
                        <a:tabLst/>
                        <a:defRPr/>
                      </a:pPr>
                      <a:r>
                        <a:rPr lang="en-US" sz="1800" dirty="0">
                          <a:solidFill>
                            <a:schemeClr val="tx1"/>
                          </a:solidFill>
                          <a:latin typeface="Futura Book"/>
                        </a:rPr>
                        <a:t>Construction contingency over 1% </a:t>
                      </a:r>
                      <a:endParaRPr lang="en-US" dirty="0">
                        <a:ln>
                          <a:solidFill>
                            <a:schemeClr val="bg1"/>
                          </a:solidFill>
                        </a:ln>
                        <a:solidFill>
                          <a:schemeClr val="tx1"/>
                        </a:solidFill>
                      </a:endParaRPr>
                    </a:p>
                  </a:txBody>
                  <a:tcP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solidFill>
                      <a:schemeClr val="accent3">
                        <a:lumMod val="20000"/>
                        <a:lumOff val="80000"/>
                      </a:schemeClr>
                    </a:solidFill>
                  </a:tcPr>
                </a:tc>
                <a:tc>
                  <a:txBody>
                    <a:bodyPr/>
                    <a:lstStyle/>
                    <a:p>
                      <a:r>
                        <a:rPr lang="en-US" sz="1800" u="none" dirty="0">
                          <a:solidFill>
                            <a:schemeClr val="tx1"/>
                          </a:solidFill>
                          <a:latin typeface="Futura Book"/>
                        </a:rPr>
                        <a:t>$  3,117,417</a:t>
                      </a:r>
                      <a:endParaRPr lang="en-US" u="none" dirty="0">
                        <a:ln>
                          <a:solidFill>
                            <a:schemeClr val="bg1"/>
                          </a:solidFill>
                        </a:ln>
                        <a:solidFill>
                          <a:schemeClr val="tx1"/>
                        </a:solidFill>
                      </a:endParaRPr>
                    </a:p>
                  </a:txBody>
                  <a:tcP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3549178618"/>
                  </a:ext>
                </a:extLst>
              </a:tr>
              <a:tr h="370840">
                <a:tc>
                  <a:txBody>
                    <a:bodyPr/>
                    <a:lstStyle/>
                    <a:p>
                      <a:pPr>
                        <a:spcBef>
                          <a:spcPts val="400"/>
                        </a:spcBef>
                      </a:pPr>
                      <a:r>
                        <a:rPr lang="en-US" sz="1800" b="1" dirty="0">
                          <a:solidFill>
                            <a:schemeClr val="tx1"/>
                          </a:solidFill>
                          <a:latin typeface="Futura Book"/>
                        </a:rPr>
                        <a:t>Total Approximate Ineligible Costs 			</a:t>
                      </a:r>
                      <a:endParaRPr lang="en-US" b="1" dirty="0">
                        <a:ln>
                          <a:solidFill>
                            <a:schemeClr val="bg1"/>
                          </a:solidFill>
                        </a:ln>
                        <a:solidFill>
                          <a:schemeClr val="tx1"/>
                        </a:solidFill>
                      </a:endParaRPr>
                    </a:p>
                  </a:txBody>
                  <a:tcP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solidFill>
                      <a:schemeClr val="accent5">
                        <a:lumMod val="20000"/>
                        <a:lumOff val="80000"/>
                      </a:schemeClr>
                    </a:solidFill>
                  </a:tcPr>
                </a:tc>
                <a:tc>
                  <a:txBody>
                    <a:bodyPr/>
                    <a:lstStyle/>
                    <a:p>
                      <a:r>
                        <a:rPr lang="en-US" sz="1800" b="1" dirty="0">
                          <a:solidFill>
                            <a:schemeClr val="tx1"/>
                          </a:solidFill>
                          <a:latin typeface="Futura Book"/>
                        </a:rPr>
                        <a:t>$34,910,495</a:t>
                      </a:r>
                      <a:endParaRPr lang="en-US" b="1" dirty="0">
                        <a:ln>
                          <a:solidFill>
                            <a:schemeClr val="bg1"/>
                          </a:solidFill>
                        </a:ln>
                        <a:solidFill>
                          <a:schemeClr val="tx1"/>
                        </a:solidFill>
                      </a:endParaRPr>
                    </a:p>
                  </a:txBody>
                  <a:tcP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841587396"/>
                  </a:ext>
                </a:extLst>
              </a:tr>
            </a:tbl>
          </a:graphicData>
        </a:graphic>
      </p:graphicFrame>
      <p:pic>
        <p:nvPicPr>
          <p:cNvPr id="5" name="Picture 4">
            <a:extLst>
              <a:ext uri="{FF2B5EF4-FFF2-40B4-BE49-F238E27FC236}">
                <a16:creationId xmlns:a16="http://schemas.microsoft.com/office/drawing/2014/main" id="{7F36A806-7BF5-4F8D-A300-CEA40618EF5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6400800"/>
            <a:ext cx="2582282" cy="272797"/>
          </a:xfrm>
          <a:prstGeom prst="rect">
            <a:avLst/>
          </a:prstGeom>
        </p:spPr>
      </p:pic>
    </p:spTree>
    <p:extLst>
      <p:ext uri="{BB962C8B-B14F-4D97-AF65-F5344CB8AC3E}">
        <p14:creationId xmlns:p14="http://schemas.microsoft.com/office/powerpoint/2010/main" val="287485267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901577773"/>
              </p:ext>
            </p:extLst>
          </p:nvPr>
        </p:nvGraphicFramePr>
        <p:xfrm>
          <a:off x="1066800" y="1752600"/>
          <a:ext cx="6739398" cy="2124950"/>
        </p:xfrm>
        <a:graphic>
          <a:graphicData uri="http://schemas.openxmlformats.org/drawingml/2006/table">
            <a:tbl>
              <a:tblPr firstRow="1" bandRow="1">
                <a:tableStyleId>{5C22544A-7EE6-4342-B048-85BDC9FD1C3A}</a:tableStyleId>
              </a:tblPr>
              <a:tblGrid>
                <a:gridCol w="3938660">
                  <a:extLst>
                    <a:ext uri="{9D8B030D-6E8A-4147-A177-3AD203B41FA5}">
                      <a16:colId xmlns:a16="http://schemas.microsoft.com/office/drawing/2014/main" val="20000"/>
                    </a:ext>
                  </a:extLst>
                </a:gridCol>
                <a:gridCol w="2800738">
                  <a:extLst>
                    <a:ext uri="{9D8B030D-6E8A-4147-A177-3AD203B41FA5}">
                      <a16:colId xmlns:a16="http://schemas.microsoft.com/office/drawing/2014/main" val="20001"/>
                    </a:ext>
                  </a:extLst>
                </a:gridCol>
              </a:tblGrid>
              <a:tr h="630735">
                <a:tc>
                  <a:txBody>
                    <a:bodyPr/>
                    <a:lstStyle/>
                    <a:p>
                      <a:pPr algn="ctr"/>
                      <a:r>
                        <a:rPr lang="en-US" sz="2100" b="1" dirty="0">
                          <a:solidFill>
                            <a:schemeClr val="tx1"/>
                          </a:solidFill>
                          <a:latin typeface="Arial Narrow" panose="020B0606020202030204" pitchFamily="34" charset="0"/>
                        </a:rPr>
                        <a:t>PROJECT COST</a:t>
                      </a:r>
                      <a:endParaRPr lang="en-US" sz="1500" b="1" dirty="0">
                        <a:solidFill>
                          <a:schemeClr val="tx1"/>
                        </a:solidFill>
                        <a:latin typeface="Arial Narrow" panose="020B0606020202030204" pitchFamily="34" charset="0"/>
                      </a:endParaRPr>
                    </a:p>
                  </a:txBody>
                  <a:tcPr marL="68580" marR="68580" marT="34290" marB="34290" anchor="ctr">
                    <a:solidFill>
                      <a:schemeClr val="accent3">
                        <a:lumMod val="20000"/>
                        <a:lumOff val="80000"/>
                      </a:schemeClr>
                    </a:solidFill>
                  </a:tcPr>
                </a:tc>
                <a:tc>
                  <a:txBody>
                    <a:bodyPr/>
                    <a:lstStyle/>
                    <a:p>
                      <a:pPr algn="ctr"/>
                      <a:r>
                        <a:rPr lang="en-US" sz="2100" b="1" dirty="0">
                          <a:solidFill>
                            <a:schemeClr val="tx1"/>
                          </a:solidFill>
                          <a:latin typeface="Arial Narrow" panose="020B0606020202030204" pitchFamily="34" charset="0"/>
                        </a:rPr>
                        <a:t>$98.3M</a:t>
                      </a:r>
                    </a:p>
                  </a:txBody>
                  <a:tcPr marL="68580" marR="68580" marT="34290" marB="34290" anchor="ctr">
                    <a:solidFill>
                      <a:schemeClr val="accent3">
                        <a:lumMod val="20000"/>
                        <a:lumOff val="80000"/>
                      </a:schemeClr>
                    </a:solidFill>
                  </a:tcPr>
                </a:tc>
                <a:extLst>
                  <a:ext uri="{0D108BD9-81ED-4DB2-BD59-A6C34878D82A}">
                    <a16:rowId xmlns:a16="http://schemas.microsoft.com/office/drawing/2014/main" val="10000"/>
                  </a:ext>
                </a:extLst>
              </a:tr>
              <a:tr h="630735">
                <a:tc>
                  <a:txBody>
                    <a:bodyPr/>
                    <a:lstStyle/>
                    <a:p>
                      <a:pPr algn="ctr"/>
                      <a:r>
                        <a:rPr lang="en-US" sz="2100" b="1" dirty="0">
                          <a:latin typeface="Arial Narrow" panose="020B0606020202030204" pitchFamily="34" charset="0"/>
                        </a:rPr>
                        <a:t>APPROXIMATE MSBA GRANT</a:t>
                      </a:r>
                    </a:p>
                  </a:txBody>
                  <a:tcPr marL="68580" marR="68580" marT="34290" marB="34290" anchor="ctr">
                    <a:solidFill>
                      <a:schemeClr val="accent3">
                        <a:lumMod val="40000"/>
                        <a:lumOff val="60000"/>
                      </a:schemeClr>
                    </a:solidFill>
                  </a:tcPr>
                </a:tc>
                <a:tc>
                  <a:txBody>
                    <a:bodyPr/>
                    <a:lstStyle/>
                    <a:p>
                      <a:pPr algn="ctr"/>
                      <a:r>
                        <a:rPr lang="en-US" sz="2100" b="1" dirty="0">
                          <a:solidFill>
                            <a:schemeClr val="tx1"/>
                          </a:solidFill>
                          <a:latin typeface="Arial Narrow" panose="020B0606020202030204" pitchFamily="34" charset="0"/>
                        </a:rPr>
                        <a:t>$39.5M</a:t>
                      </a:r>
                    </a:p>
                  </a:txBody>
                  <a:tcPr marL="68580" marR="68580" marT="34290" marB="34290" anchor="ctr">
                    <a:solidFill>
                      <a:schemeClr val="accent3">
                        <a:lumMod val="40000"/>
                        <a:lumOff val="60000"/>
                      </a:schemeClr>
                    </a:solidFill>
                  </a:tcPr>
                </a:tc>
                <a:extLst>
                  <a:ext uri="{0D108BD9-81ED-4DB2-BD59-A6C34878D82A}">
                    <a16:rowId xmlns:a16="http://schemas.microsoft.com/office/drawing/2014/main" val="10002"/>
                  </a:ext>
                </a:extLst>
              </a:tr>
              <a:tr h="863480">
                <a:tc>
                  <a:txBody>
                    <a:bodyPr/>
                    <a:lstStyle/>
                    <a:p>
                      <a:pPr algn="ctr"/>
                      <a:r>
                        <a:rPr lang="en-US" sz="2100" b="1" dirty="0">
                          <a:latin typeface="Arial Narrow" panose="020B0606020202030204" pitchFamily="34" charset="0"/>
                        </a:rPr>
                        <a:t>APPROXIMATE COST</a:t>
                      </a:r>
                      <a:r>
                        <a:rPr lang="en-US" sz="2100" b="1" baseline="0" dirty="0">
                          <a:latin typeface="Arial Narrow" panose="020B0606020202030204" pitchFamily="34" charset="0"/>
                        </a:rPr>
                        <a:t> TO FRAMINGHAM</a:t>
                      </a:r>
                      <a:endParaRPr lang="en-US" sz="2100" b="1" dirty="0">
                        <a:latin typeface="Arial Narrow" panose="020B0606020202030204" pitchFamily="34" charset="0"/>
                      </a:endParaRPr>
                    </a:p>
                  </a:txBody>
                  <a:tcPr marL="68580" marR="68580" marT="34290" marB="34290" anchor="ctr">
                    <a:solidFill>
                      <a:schemeClr val="accent5">
                        <a:lumMod val="20000"/>
                        <a:lumOff val="80000"/>
                      </a:schemeClr>
                    </a:solidFill>
                  </a:tcPr>
                </a:tc>
                <a:tc>
                  <a:txBody>
                    <a:bodyPr/>
                    <a:lstStyle/>
                    <a:p>
                      <a:pPr algn="ctr"/>
                      <a:r>
                        <a:rPr lang="en-US" sz="2100" b="1" dirty="0">
                          <a:latin typeface="Arial Narrow" panose="020B0606020202030204" pitchFamily="34" charset="0"/>
                        </a:rPr>
                        <a:t>$58.8M</a:t>
                      </a:r>
                    </a:p>
                  </a:txBody>
                  <a:tcPr marL="68580" marR="68580" marT="34290" marB="34290" anchor="ctr">
                    <a:solidFill>
                      <a:schemeClr val="accent5">
                        <a:lumMod val="20000"/>
                        <a:lumOff val="80000"/>
                      </a:schemeClr>
                    </a:solidFill>
                  </a:tcPr>
                </a:tc>
                <a:extLst>
                  <a:ext uri="{0D108BD9-81ED-4DB2-BD59-A6C34878D82A}">
                    <a16:rowId xmlns:a16="http://schemas.microsoft.com/office/drawing/2014/main" val="10003"/>
                  </a:ext>
                </a:extLst>
              </a:tr>
            </a:tbl>
          </a:graphicData>
        </a:graphic>
      </p:graphicFrame>
      <p:sp>
        <p:nvSpPr>
          <p:cNvPr id="5" name="Rectangle 4">
            <a:extLst>
              <a:ext uri="{FF2B5EF4-FFF2-40B4-BE49-F238E27FC236}">
                <a16:creationId xmlns:a16="http://schemas.microsoft.com/office/drawing/2014/main" id="{97540828-BC1B-451B-A089-323EF3C877E5}"/>
              </a:ext>
            </a:extLst>
          </p:cNvPr>
          <p:cNvSpPr/>
          <p:nvPr/>
        </p:nvSpPr>
        <p:spPr>
          <a:xfrm>
            <a:off x="6324600" y="6248400"/>
            <a:ext cx="2590799" cy="738664"/>
          </a:xfrm>
          <a:prstGeom prst="rect">
            <a:avLst/>
          </a:prstGeom>
        </p:spPr>
        <p:txBody>
          <a:bodyPr wrap="square">
            <a:spAutoFit/>
          </a:bodyPr>
          <a:lstStyle/>
          <a:p>
            <a:r>
              <a:rPr lang="en-US" sz="1000" dirty="0">
                <a:solidFill>
                  <a:schemeClr val="tx1">
                    <a:lumMod val="50000"/>
                    <a:lumOff val="50000"/>
                  </a:schemeClr>
                </a:solidFill>
                <a:latin typeface="Myriad Pro"/>
                <a:cs typeface="Myriad Pro"/>
              </a:rPr>
              <a:t>PROJECT </a:t>
            </a:r>
            <a:r>
              <a:rPr lang="en-US" sz="1000" spc="-5" dirty="0">
                <a:solidFill>
                  <a:schemeClr val="tx1">
                    <a:lumMod val="50000"/>
                    <a:lumOff val="50000"/>
                  </a:schemeClr>
                </a:solidFill>
                <a:latin typeface="Myriad Pro"/>
                <a:cs typeface="Myriad Pro"/>
              </a:rPr>
              <a:t>MANAGEMENT  </a:t>
            </a:r>
            <a:r>
              <a:rPr lang="en-US" sz="1000" spc="150" dirty="0">
                <a:solidFill>
                  <a:schemeClr val="tx1">
                    <a:lumMod val="50000"/>
                    <a:lumOff val="50000"/>
                  </a:schemeClr>
                </a:solidFill>
                <a:latin typeface="Myriad Pro"/>
                <a:cs typeface="Myriad Pro"/>
              </a:rPr>
              <a:t> </a:t>
            </a:r>
            <a:r>
              <a:rPr lang="en-US" sz="2400" spc="150" dirty="0">
                <a:solidFill>
                  <a:srgbClr val="00B0F0"/>
                </a:solidFill>
                <a:latin typeface="Myriad Pro"/>
                <a:cs typeface="Myriad Pro"/>
              </a:rPr>
              <a:t>|</a:t>
            </a:r>
            <a:r>
              <a:rPr lang="en-US" sz="1000" spc="150" dirty="0">
                <a:solidFill>
                  <a:schemeClr val="tx1">
                    <a:lumMod val="50000"/>
                    <a:lumOff val="50000"/>
                  </a:schemeClr>
                </a:solidFill>
                <a:latin typeface="Myriad Pro"/>
                <a:cs typeface="Myriad Pro"/>
              </a:rPr>
              <a:t> </a:t>
            </a:r>
            <a:r>
              <a:rPr lang="en-US" sz="2400" spc="-10" dirty="0">
                <a:solidFill>
                  <a:srgbClr val="FFFFFF"/>
                </a:solidFill>
                <a:latin typeface="Myriad Pro"/>
                <a:cs typeface="Myriad Pro"/>
              </a:rPr>
              <a:t>SMMA</a:t>
            </a:r>
            <a:endParaRPr lang="en-US" sz="2400" dirty="0">
              <a:latin typeface="Myriad Pro"/>
              <a:cs typeface="Myriad Pro"/>
            </a:endParaRPr>
          </a:p>
          <a:p>
            <a:endParaRPr lang="en-US" dirty="0"/>
          </a:p>
        </p:txBody>
      </p:sp>
      <p:pic>
        <p:nvPicPr>
          <p:cNvPr id="6" name="Picture 5">
            <a:extLst>
              <a:ext uri="{FF2B5EF4-FFF2-40B4-BE49-F238E27FC236}">
                <a16:creationId xmlns:a16="http://schemas.microsoft.com/office/drawing/2014/main" id="{E9750E05-F092-4675-8EBC-14FFE2AAF51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6400800"/>
            <a:ext cx="2582282" cy="272797"/>
          </a:xfrm>
          <a:prstGeom prst="rect">
            <a:avLst/>
          </a:prstGeom>
        </p:spPr>
      </p:pic>
      <p:sp>
        <p:nvSpPr>
          <p:cNvPr id="8" name="Rectangle 7">
            <a:extLst>
              <a:ext uri="{FF2B5EF4-FFF2-40B4-BE49-F238E27FC236}">
                <a16:creationId xmlns:a16="http://schemas.microsoft.com/office/drawing/2014/main" id="{075C0910-4711-4D85-88D2-9320B31979EF}"/>
              </a:ext>
            </a:extLst>
          </p:cNvPr>
          <p:cNvSpPr/>
          <p:nvPr/>
        </p:nvSpPr>
        <p:spPr>
          <a:xfrm>
            <a:off x="304800" y="304800"/>
            <a:ext cx="8001000" cy="1015663"/>
          </a:xfrm>
          <a:prstGeom prst="rect">
            <a:avLst/>
          </a:prstGeom>
        </p:spPr>
        <p:txBody>
          <a:bodyPr wrap="square">
            <a:spAutoFit/>
          </a:bodyPr>
          <a:lstStyle/>
          <a:p>
            <a:pPr algn="ctr"/>
            <a:r>
              <a:rPr lang="en-US" sz="3000" b="1" cap="all" spc="225" dirty="0">
                <a:ln w="3175">
                  <a:noFill/>
                </a:ln>
                <a:solidFill>
                  <a:schemeClr val="bg1"/>
                </a:solidFill>
                <a:latin typeface="Futura Book"/>
                <a:ea typeface="Helvetica" charset="0"/>
                <a:cs typeface="Helvetica" charset="0"/>
              </a:rPr>
              <a:t>WHAT WILL BE FRAMINGHAM’S SHARE?</a:t>
            </a:r>
          </a:p>
        </p:txBody>
      </p:sp>
    </p:spTree>
    <p:extLst>
      <p:ext uri="{BB962C8B-B14F-4D97-AF65-F5344CB8AC3E}">
        <p14:creationId xmlns:p14="http://schemas.microsoft.com/office/powerpoint/2010/main" val="326229379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p:cNvSpPr/>
          <p:nvPr/>
        </p:nvSpPr>
        <p:spPr>
          <a:xfrm>
            <a:off x="152400" y="102451"/>
            <a:ext cx="8384459" cy="1015663"/>
          </a:xfrm>
          <a:prstGeom prst="rect">
            <a:avLst/>
          </a:prstGeom>
        </p:spPr>
        <p:txBody>
          <a:bodyPr wrap="square">
            <a:spAutoFit/>
          </a:bodyPr>
          <a:lstStyle/>
          <a:p>
            <a:pPr algn="ctr"/>
            <a:r>
              <a:rPr lang="en-US" sz="3000" b="1" cap="all" spc="225" dirty="0">
                <a:ln w="3175">
                  <a:noFill/>
                </a:ln>
                <a:solidFill>
                  <a:schemeClr val="bg1"/>
                </a:solidFill>
                <a:latin typeface="Futura Book"/>
                <a:ea typeface="Helvetica" charset="0"/>
                <a:cs typeface="Helvetica" charset="0"/>
              </a:rPr>
              <a:t>WHAT DOES THIS MEAN TO THE AVERAGE </a:t>
            </a:r>
            <a:r>
              <a:rPr lang="en-US" sz="3000" b="1" cap="all" spc="225" dirty="0" err="1">
                <a:ln w="3175">
                  <a:noFill/>
                </a:ln>
                <a:solidFill>
                  <a:schemeClr val="bg1"/>
                </a:solidFill>
                <a:latin typeface="Futura Book"/>
                <a:ea typeface="Helvetica" charset="0"/>
                <a:cs typeface="Helvetica" charset="0"/>
              </a:rPr>
              <a:t>tAXPAYER</a:t>
            </a:r>
            <a:r>
              <a:rPr lang="en-US" sz="3000" b="1" cap="all" spc="225" dirty="0">
                <a:ln w="3175">
                  <a:noFill/>
                </a:ln>
                <a:solidFill>
                  <a:schemeClr val="bg1"/>
                </a:solidFill>
                <a:latin typeface="Futura Book"/>
                <a:ea typeface="Helvetica" charset="0"/>
                <a:cs typeface="Helvetica" charset="0"/>
              </a:rPr>
              <a:t>?</a:t>
            </a:r>
          </a:p>
        </p:txBody>
      </p:sp>
      <p:sp>
        <p:nvSpPr>
          <p:cNvPr id="5" name="Rectangle 1"/>
          <p:cNvSpPr>
            <a:spLocks noChangeArrowheads="1"/>
          </p:cNvSpPr>
          <p:nvPr/>
        </p:nvSpPr>
        <p:spPr bwMode="auto">
          <a:xfrm>
            <a:off x="609600" y="1524000"/>
            <a:ext cx="7193912" cy="4431983"/>
          </a:xfrm>
          <a:prstGeom prst="rect">
            <a:avLst/>
          </a:prstGeom>
          <a:noFill/>
          <a:ln w="9525">
            <a:noFill/>
            <a:miter lim="800000"/>
            <a:headEnd/>
            <a:tailEnd/>
          </a:ln>
        </p:spPr>
        <p:txBody>
          <a:bodyPr wrap="square">
            <a:spAutoFit/>
          </a:bodyPr>
          <a:lstStyle/>
          <a:p>
            <a:pPr marL="57158" lvl="1" algn="ctr">
              <a:spcAft>
                <a:spcPts val="600"/>
              </a:spcAft>
              <a:tabLst>
                <a:tab pos="227007" algn="l"/>
              </a:tabLst>
            </a:pPr>
            <a:r>
              <a:rPr lang="en-US" sz="2800" dirty="0">
                <a:solidFill>
                  <a:schemeClr val="bg1"/>
                </a:solidFill>
                <a:latin typeface="Futura Book"/>
                <a:ea typeface="Adobe Fan Heiti Std B" panose="020B0700000000000000" pitchFamily="34" charset="-128"/>
                <a:cs typeface="Adobe Arabic" panose="02040503050201020203" pitchFamily="18" charset="-78"/>
              </a:rPr>
              <a:t>29 Cents annual tax increase per $1,000 valuation</a:t>
            </a:r>
          </a:p>
          <a:p>
            <a:pPr marL="57158" lvl="1" algn="ctr">
              <a:spcBef>
                <a:spcPts val="1800"/>
              </a:spcBef>
              <a:spcAft>
                <a:spcPts val="600"/>
              </a:spcAft>
              <a:tabLst>
                <a:tab pos="227007" algn="l"/>
              </a:tabLst>
            </a:pPr>
            <a:r>
              <a:rPr lang="en-US" sz="3000" b="1" dirty="0">
                <a:solidFill>
                  <a:schemeClr val="bg1"/>
                </a:solidFill>
                <a:latin typeface="Futura Book"/>
                <a:ea typeface="Adobe Fan Heiti Std B" panose="020B0700000000000000" pitchFamily="34" charset="-128"/>
                <a:cs typeface="Adobe Arabic" panose="02040503050201020203" pitchFamily="18" charset="-78"/>
              </a:rPr>
              <a:t>$101 per year, OR</a:t>
            </a:r>
          </a:p>
          <a:p>
            <a:pPr marL="57158" lvl="1" algn="ctr">
              <a:spcBef>
                <a:spcPts val="600"/>
              </a:spcBef>
              <a:spcAft>
                <a:spcPts val="600"/>
              </a:spcAft>
              <a:tabLst>
                <a:tab pos="227007" algn="l"/>
              </a:tabLst>
            </a:pPr>
            <a:r>
              <a:rPr lang="en-US" sz="3000" b="1" dirty="0">
                <a:solidFill>
                  <a:schemeClr val="bg1"/>
                </a:solidFill>
                <a:latin typeface="Futura Book"/>
                <a:ea typeface="Adobe Fan Heiti Std B" panose="020B0700000000000000" pitchFamily="34" charset="-128"/>
                <a:cs typeface="Adobe Arabic" panose="02040503050201020203" pitchFamily="18" charset="-78"/>
              </a:rPr>
              <a:t>$8.41 per month, OR</a:t>
            </a:r>
          </a:p>
          <a:p>
            <a:pPr marL="57158" lvl="1" algn="ctr">
              <a:spcBef>
                <a:spcPts val="600"/>
              </a:spcBef>
              <a:spcAft>
                <a:spcPts val="600"/>
              </a:spcAft>
              <a:tabLst>
                <a:tab pos="227007" algn="l"/>
              </a:tabLst>
            </a:pPr>
            <a:r>
              <a:rPr lang="en-US" sz="3000" b="1" dirty="0">
                <a:solidFill>
                  <a:schemeClr val="bg1"/>
                </a:solidFill>
                <a:latin typeface="Futura Book"/>
                <a:ea typeface="Adobe Fan Heiti Std B" panose="020B0700000000000000" pitchFamily="34" charset="-128"/>
                <a:cs typeface="Adobe Arabic" panose="02040503050201020203" pitchFamily="18" charset="-78"/>
              </a:rPr>
              <a:t>28 Cents per day</a:t>
            </a:r>
          </a:p>
          <a:p>
            <a:pPr marL="57158" lvl="1" algn="ctr">
              <a:spcAft>
                <a:spcPts val="600"/>
              </a:spcAft>
              <a:tabLst>
                <a:tab pos="227007" algn="l"/>
              </a:tabLst>
            </a:pPr>
            <a:endParaRPr lang="en-US" sz="3000" dirty="0">
              <a:solidFill>
                <a:schemeClr val="bg1"/>
              </a:solidFill>
              <a:latin typeface="Futura Book"/>
              <a:ea typeface="Adobe Fan Heiti Std B" panose="020B0700000000000000" pitchFamily="34" charset="-128"/>
              <a:cs typeface="Adobe Arabic" panose="02040503050201020203" pitchFamily="18" charset="-78"/>
            </a:endParaRPr>
          </a:p>
          <a:p>
            <a:pPr marL="57158" lvl="1" algn="ctr">
              <a:spcAft>
                <a:spcPts val="600"/>
              </a:spcAft>
              <a:tabLst>
                <a:tab pos="227007" algn="l"/>
              </a:tabLst>
            </a:pPr>
            <a:r>
              <a:rPr lang="en-US" sz="2800" dirty="0">
                <a:solidFill>
                  <a:schemeClr val="bg1"/>
                </a:solidFill>
                <a:latin typeface="Futura Book"/>
                <a:ea typeface="Adobe Fan Heiti Std B" panose="020B0700000000000000" pitchFamily="34" charset="-128"/>
                <a:cs typeface="Adobe Arabic" panose="02040503050201020203" pitchFamily="18" charset="-78"/>
              </a:rPr>
              <a:t>Based on a 20-year bond utilizing $8 million of the Capital Stabilization Fund</a:t>
            </a:r>
            <a:endParaRPr lang="en-US" sz="2800" b="1" dirty="0">
              <a:solidFill>
                <a:schemeClr val="bg1"/>
              </a:solidFill>
              <a:latin typeface="Futura Book"/>
              <a:ea typeface="Adobe Fan Heiti Std B" panose="020B0700000000000000" pitchFamily="34" charset="-128"/>
              <a:cs typeface="Adobe Arabic" panose="02040503050201020203" pitchFamily="18" charset="-78"/>
            </a:endParaRPr>
          </a:p>
        </p:txBody>
      </p:sp>
      <p:sp>
        <p:nvSpPr>
          <p:cNvPr id="6" name="Rectangle 5">
            <a:extLst>
              <a:ext uri="{FF2B5EF4-FFF2-40B4-BE49-F238E27FC236}">
                <a16:creationId xmlns:a16="http://schemas.microsoft.com/office/drawing/2014/main" id="{7CC656FF-CDF0-43E6-BB5F-FF070EB0F58F}"/>
              </a:ext>
            </a:extLst>
          </p:cNvPr>
          <p:cNvSpPr/>
          <p:nvPr/>
        </p:nvSpPr>
        <p:spPr>
          <a:xfrm>
            <a:off x="6324600" y="6248400"/>
            <a:ext cx="2590799" cy="738664"/>
          </a:xfrm>
          <a:prstGeom prst="rect">
            <a:avLst/>
          </a:prstGeom>
        </p:spPr>
        <p:txBody>
          <a:bodyPr wrap="square">
            <a:spAutoFit/>
          </a:bodyPr>
          <a:lstStyle/>
          <a:p>
            <a:r>
              <a:rPr lang="en-US" sz="1000" dirty="0">
                <a:solidFill>
                  <a:schemeClr val="tx1">
                    <a:lumMod val="50000"/>
                    <a:lumOff val="50000"/>
                  </a:schemeClr>
                </a:solidFill>
                <a:latin typeface="Myriad Pro"/>
                <a:cs typeface="Myriad Pro"/>
              </a:rPr>
              <a:t>PROJECT </a:t>
            </a:r>
            <a:r>
              <a:rPr lang="en-US" sz="1000" spc="-5" dirty="0">
                <a:solidFill>
                  <a:schemeClr val="tx1">
                    <a:lumMod val="50000"/>
                    <a:lumOff val="50000"/>
                  </a:schemeClr>
                </a:solidFill>
                <a:latin typeface="Myriad Pro"/>
                <a:cs typeface="Myriad Pro"/>
              </a:rPr>
              <a:t>MANAGEMENT  </a:t>
            </a:r>
            <a:r>
              <a:rPr lang="en-US" sz="1000" spc="150" dirty="0">
                <a:solidFill>
                  <a:schemeClr val="tx1">
                    <a:lumMod val="50000"/>
                    <a:lumOff val="50000"/>
                  </a:schemeClr>
                </a:solidFill>
                <a:latin typeface="Myriad Pro"/>
                <a:cs typeface="Myriad Pro"/>
              </a:rPr>
              <a:t> </a:t>
            </a:r>
            <a:r>
              <a:rPr lang="en-US" sz="2400" spc="150" dirty="0">
                <a:solidFill>
                  <a:srgbClr val="00B0F0"/>
                </a:solidFill>
                <a:latin typeface="Myriad Pro"/>
                <a:cs typeface="Myriad Pro"/>
              </a:rPr>
              <a:t>|</a:t>
            </a:r>
            <a:r>
              <a:rPr lang="en-US" sz="1000" spc="150" dirty="0">
                <a:solidFill>
                  <a:schemeClr val="tx1">
                    <a:lumMod val="50000"/>
                    <a:lumOff val="50000"/>
                  </a:schemeClr>
                </a:solidFill>
                <a:latin typeface="Myriad Pro"/>
                <a:cs typeface="Myriad Pro"/>
              </a:rPr>
              <a:t> </a:t>
            </a:r>
            <a:r>
              <a:rPr lang="en-US" sz="2400" spc="-10" dirty="0">
                <a:solidFill>
                  <a:srgbClr val="FFFFFF"/>
                </a:solidFill>
                <a:latin typeface="Myriad Pro"/>
                <a:cs typeface="Myriad Pro"/>
              </a:rPr>
              <a:t>SMMA</a:t>
            </a:r>
            <a:endParaRPr lang="en-US" sz="2400" dirty="0">
              <a:latin typeface="Myriad Pro"/>
              <a:cs typeface="Myriad Pro"/>
            </a:endParaRPr>
          </a:p>
          <a:p>
            <a:endParaRPr lang="en-US" dirty="0"/>
          </a:p>
        </p:txBody>
      </p:sp>
      <p:pic>
        <p:nvPicPr>
          <p:cNvPr id="7" name="Picture 6">
            <a:extLst>
              <a:ext uri="{FF2B5EF4-FFF2-40B4-BE49-F238E27FC236}">
                <a16:creationId xmlns:a16="http://schemas.microsoft.com/office/drawing/2014/main" id="{54759F1F-FF56-4072-9480-D7B52BA9494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6400800"/>
            <a:ext cx="2582282" cy="272797"/>
          </a:xfrm>
          <a:prstGeom prst="rect">
            <a:avLst/>
          </a:prstGeom>
        </p:spPr>
      </p:pic>
    </p:spTree>
    <p:extLst>
      <p:ext uri="{BB962C8B-B14F-4D97-AF65-F5344CB8AC3E}">
        <p14:creationId xmlns:p14="http://schemas.microsoft.com/office/powerpoint/2010/main" val="159649584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A3160AE-D3DF-49F0-B355-827DAE08DA54}"/>
              </a:ext>
            </a:extLst>
          </p:cNvPr>
          <p:cNvSpPr txBox="1"/>
          <p:nvPr/>
        </p:nvSpPr>
        <p:spPr>
          <a:xfrm>
            <a:off x="990600" y="1828800"/>
            <a:ext cx="7334250" cy="1323439"/>
          </a:xfrm>
          <a:prstGeom prst="rect">
            <a:avLst/>
          </a:prstGeom>
          <a:noFill/>
        </p:spPr>
        <p:txBody>
          <a:bodyPr wrap="square" rtlCol="0">
            <a:spAutoFit/>
          </a:bodyPr>
          <a:lstStyle/>
          <a:p>
            <a:endParaRPr lang="en-US" sz="2000" dirty="0">
              <a:solidFill>
                <a:schemeClr val="bg1"/>
              </a:solidFill>
              <a:latin typeface="Futura Book"/>
            </a:endParaRPr>
          </a:p>
          <a:p>
            <a:endParaRPr lang="en-US" sz="2000" dirty="0">
              <a:solidFill>
                <a:schemeClr val="bg1"/>
              </a:solidFill>
              <a:latin typeface="Futura Book"/>
            </a:endParaRPr>
          </a:p>
          <a:p>
            <a:endParaRPr lang="en-US" sz="2000" dirty="0">
              <a:solidFill>
                <a:schemeClr val="bg1"/>
              </a:solidFill>
              <a:latin typeface="Futura Book"/>
            </a:endParaRPr>
          </a:p>
          <a:p>
            <a:endParaRPr lang="en-US" sz="2000" dirty="0">
              <a:solidFill>
                <a:schemeClr val="bg1"/>
              </a:solidFill>
              <a:latin typeface="Futura Book"/>
            </a:endParaRPr>
          </a:p>
        </p:txBody>
      </p:sp>
      <p:pic>
        <p:nvPicPr>
          <p:cNvPr id="6" name="Picture 5">
            <a:extLst>
              <a:ext uri="{FF2B5EF4-FFF2-40B4-BE49-F238E27FC236}">
                <a16:creationId xmlns:a16="http://schemas.microsoft.com/office/drawing/2014/main" id="{C941B58B-1A2A-40E1-957A-B8DC97162CC3}"/>
              </a:ext>
            </a:extLst>
          </p:cNvPr>
          <p:cNvPicPr>
            <a:picLocks noChangeAspect="1"/>
          </p:cNvPicPr>
          <p:nvPr/>
        </p:nvPicPr>
        <p:blipFill rotWithShape="1">
          <a:blip r:embed="rId3">
            <a:extLst>
              <a:ext uri="{28A0092B-C50C-407E-A947-70E740481C1C}">
                <a14:useLocalDpi xmlns:a14="http://schemas.microsoft.com/office/drawing/2010/main" val="0"/>
              </a:ext>
            </a:extLst>
          </a:blip>
          <a:srcRect l="4446" r="12459"/>
          <a:stretch/>
        </p:blipFill>
        <p:spPr>
          <a:xfrm>
            <a:off x="228600" y="685800"/>
            <a:ext cx="4846320" cy="5356105"/>
          </a:xfrm>
          <a:prstGeom prst="rect">
            <a:avLst/>
          </a:prstGeom>
        </p:spPr>
      </p:pic>
      <p:sp>
        <p:nvSpPr>
          <p:cNvPr id="7" name="Rectangle 6">
            <a:extLst>
              <a:ext uri="{FF2B5EF4-FFF2-40B4-BE49-F238E27FC236}">
                <a16:creationId xmlns:a16="http://schemas.microsoft.com/office/drawing/2014/main" id="{9AA0E43D-80D4-4149-A864-50492108DD15}"/>
              </a:ext>
            </a:extLst>
          </p:cNvPr>
          <p:cNvSpPr/>
          <p:nvPr/>
        </p:nvSpPr>
        <p:spPr>
          <a:xfrm>
            <a:off x="5334000" y="3733800"/>
            <a:ext cx="1066800" cy="762000"/>
          </a:xfrm>
          <a:prstGeom prst="rect">
            <a:avLst/>
          </a:prstGeom>
          <a:solidFill>
            <a:srgbClr val="F69679"/>
          </a:solidFill>
          <a:ln>
            <a:solidFill>
              <a:srgbClr val="F6967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C8405D3A-96BD-4A45-93B3-4BA0CCEFAEDB}"/>
              </a:ext>
            </a:extLst>
          </p:cNvPr>
          <p:cNvSpPr/>
          <p:nvPr/>
        </p:nvSpPr>
        <p:spPr>
          <a:xfrm>
            <a:off x="5334000" y="2667000"/>
            <a:ext cx="1066800" cy="762000"/>
          </a:xfrm>
          <a:prstGeom prst="rect">
            <a:avLst/>
          </a:prstGeom>
          <a:solidFill>
            <a:srgbClr val="8A9CCF"/>
          </a:solidFill>
          <a:ln>
            <a:solidFill>
              <a:srgbClr val="8A9C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id="{4269E0C9-6E38-4ECD-BF2B-FCAD0C92BD94}"/>
              </a:ext>
            </a:extLst>
          </p:cNvPr>
          <p:cNvSpPr txBox="1"/>
          <p:nvPr/>
        </p:nvSpPr>
        <p:spPr>
          <a:xfrm>
            <a:off x="6477000" y="2743200"/>
            <a:ext cx="2438399" cy="646331"/>
          </a:xfrm>
          <a:prstGeom prst="rect">
            <a:avLst/>
          </a:prstGeom>
          <a:noFill/>
        </p:spPr>
        <p:txBody>
          <a:bodyPr wrap="square" rtlCol="0">
            <a:spAutoFit/>
          </a:bodyPr>
          <a:lstStyle/>
          <a:p>
            <a:r>
              <a:rPr lang="en-US" dirty="0">
                <a:solidFill>
                  <a:schemeClr val="bg1"/>
                </a:solidFill>
                <a:latin typeface="Futura Book"/>
                <a:cs typeface="Arial" panose="020B0604020202020204" pitchFamily="34" charset="0"/>
              </a:rPr>
              <a:t>Completed or Under Construction</a:t>
            </a:r>
          </a:p>
        </p:txBody>
      </p:sp>
      <p:sp>
        <p:nvSpPr>
          <p:cNvPr id="10" name="TextBox 9">
            <a:extLst>
              <a:ext uri="{FF2B5EF4-FFF2-40B4-BE49-F238E27FC236}">
                <a16:creationId xmlns:a16="http://schemas.microsoft.com/office/drawing/2014/main" id="{D9D5DB21-D479-4907-986F-DB5C857377D2}"/>
              </a:ext>
            </a:extLst>
          </p:cNvPr>
          <p:cNvSpPr txBox="1"/>
          <p:nvPr/>
        </p:nvSpPr>
        <p:spPr>
          <a:xfrm>
            <a:off x="6477000" y="3773269"/>
            <a:ext cx="2590800" cy="646331"/>
          </a:xfrm>
          <a:prstGeom prst="rect">
            <a:avLst/>
          </a:prstGeom>
          <a:noFill/>
        </p:spPr>
        <p:txBody>
          <a:bodyPr wrap="square" rtlCol="0">
            <a:spAutoFit/>
          </a:bodyPr>
          <a:lstStyle/>
          <a:p>
            <a:r>
              <a:rPr lang="en-US" dirty="0">
                <a:solidFill>
                  <a:schemeClr val="bg1"/>
                </a:solidFill>
                <a:latin typeface="Futura Book"/>
                <a:cs typeface="Arial" panose="020B0604020202020204" pitchFamily="34" charset="0"/>
              </a:rPr>
              <a:t>In Feasibility to Design Development Phase</a:t>
            </a:r>
          </a:p>
        </p:txBody>
      </p:sp>
      <p:sp>
        <p:nvSpPr>
          <p:cNvPr id="11" name="object 460">
            <a:extLst>
              <a:ext uri="{FF2B5EF4-FFF2-40B4-BE49-F238E27FC236}">
                <a16:creationId xmlns:a16="http://schemas.microsoft.com/office/drawing/2014/main" id="{B63BF5F9-A891-4AC8-AB36-D159323A02DB}"/>
              </a:ext>
            </a:extLst>
          </p:cNvPr>
          <p:cNvSpPr txBox="1">
            <a:spLocks/>
          </p:cNvSpPr>
          <p:nvPr/>
        </p:nvSpPr>
        <p:spPr>
          <a:xfrm>
            <a:off x="176995" y="76200"/>
            <a:ext cx="7315200" cy="369332"/>
          </a:xfrm>
          <a:prstGeom prst="rect">
            <a:avLst/>
          </a:prstGeom>
          <a:noFill/>
        </p:spPr>
        <p:txBody>
          <a:bodyPr vert="horz" wrap="square" lIns="0" tIns="0" rIns="0" bIns="0" rtlCol="0">
            <a:spAutoFit/>
          </a:bodyPr>
          <a:lstStyle>
            <a:defPPr>
              <a:defRPr lang="en-US"/>
            </a:defPPr>
            <a:lvl1pPr marL="0" algn="l" defTabSz="914400" rtl="0" eaLnBrk="1" latinLnBrk="0" hangingPunct="1">
              <a:defRPr sz="1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latin typeface="Futura Book"/>
              </a:rPr>
              <a:t>WHAT HAVE OUR NEIGHBORS BEEN DOING?</a:t>
            </a:r>
          </a:p>
        </p:txBody>
      </p:sp>
      <p:sp>
        <p:nvSpPr>
          <p:cNvPr id="12" name="TextBox 11">
            <a:extLst>
              <a:ext uri="{FF2B5EF4-FFF2-40B4-BE49-F238E27FC236}">
                <a16:creationId xmlns:a16="http://schemas.microsoft.com/office/drawing/2014/main" id="{98DFAD42-9EA2-4E66-98FF-FA5D98832D78}"/>
              </a:ext>
            </a:extLst>
          </p:cNvPr>
          <p:cNvSpPr txBox="1"/>
          <p:nvPr/>
        </p:nvSpPr>
        <p:spPr>
          <a:xfrm>
            <a:off x="5181600" y="1203648"/>
            <a:ext cx="3886200" cy="1292662"/>
          </a:xfrm>
          <a:prstGeom prst="rect">
            <a:avLst/>
          </a:prstGeom>
          <a:noFill/>
        </p:spPr>
        <p:txBody>
          <a:bodyPr wrap="square" rtlCol="0">
            <a:spAutoFit/>
          </a:bodyPr>
          <a:lstStyle/>
          <a:p>
            <a:r>
              <a:rPr lang="en-US" sz="2000" b="1" dirty="0">
                <a:solidFill>
                  <a:schemeClr val="bg1"/>
                </a:solidFill>
                <a:latin typeface="Futura Book"/>
                <a:cs typeface="Arial" panose="020B0604020202020204" pitchFamily="34" charset="0"/>
              </a:rPr>
              <a:t>MSBA CORE PROGRAM PROJECTS IN NEIGHBORING TOWNS </a:t>
            </a:r>
          </a:p>
          <a:p>
            <a:r>
              <a:rPr lang="en-US" dirty="0">
                <a:solidFill>
                  <a:schemeClr val="bg1"/>
                </a:solidFill>
                <a:latin typeface="Futura Book"/>
              </a:rPr>
              <a:t>(within past ten years):</a:t>
            </a:r>
          </a:p>
        </p:txBody>
      </p:sp>
      <p:sp>
        <p:nvSpPr>
          <p:cNvPr id="13" name="Rectangle 12">
            <a:extLst>
              <a:ext uri="{FF2B5EF4-FFF2-40B4-BE49-F238E27FC236}">
                <a16:creationId xmlns:a16="http://schemas.microsoft.com/office/drawing/2014/main" id="{88451270-FA81-43D9-B002-36810CB831F9}"/>
              </a:ext>
            </a:extLst>
          </p:cNvPr>
          <p:cNvSpPr/>
          <p:nvPr/>
        </p:nvSpPr>
        <p:spPr>
          <a:xfrm>
            <a:off x="6324600" y="6248400"/>
            <a:ext cx="2590799" cy="738664"/>
          </a:xfrm>
          <a:prstGeom prst="rect">
            <a:avLst/>
          </a:prstGeom>
        </p:spPr>
        <p:txBody>
          <a:bodyPr wrap="square">
            <a:spAutoFit/>
          </a:bodyPr>
          <a:lstStyle/>
          <a:p>
            <a:r>
              <a:rPr lang="en-US" sz="1000" dirty="0">
                <a:solidFill>
                  <a:schemeClr val="tx1">
                    <a:lumMod val="50000"/>
                    <a:lumOff val="50000"/>
                  </a:schemeClr>
                </a:solidFill>
                <a:latin typeface="Myriad Pro"/>
                <a:cs typeface="Myriad Pro"/>
              </a:rPr>
              <a:t>PROJECT </a:t>
            </a:r>
            <a:r>
              <a:rPr lang="en-US" sz="1000" spc="-5" dirty="0">
                <a:solidFill>
                  <a:schemeClr val="tx1">
                    <a:lumMod val="50000"/>
                    <a:lumOff val="50000"/>
                  </a:schemeClr>
                </a:solidFill>
                <a:latin typeface="Myriad Pro"/>
                <a:cs typeface="Myriad Pro"/>
              </a:rPr>
              <a:t>MANAGEMENT  </a:t>
            </a:r>
            <a:r>
              <a:rPr lang="en-US" sz="1000" spc="150" dirty="0">
                <a:solidFill>
                  <a:schemeClr val="tx1">
                    <a:lumMod val="50000"/>
                    <a:lumOff val="50000"/>
                  </a:schemeClr>
                </a:solidFill>
                <a:latin typeface="Myriad Pro"/>
                <a:cs typeface="Myriad Pro"/>
              </a:rPr>
              <a:t> </a:t>
            </a:r>
            <a:r>
              <a:rPr lang="en-US" sz="2400" spc="150" dirty="0">
                <a:solidFill>
                  <a:srgbClr val="00B0F0"/>
                </a:solidFill>
                <a:latin typeface="Myriad Pro"/>
                <a:cs typeface="Myriad Pro"/>
              </a:rPr>
              <a:t>|</a:t>
            </a:r>
            <a:r>
              <a:rPr lang="en-US" sz="1000" spc="150" dirty="0">
                <a:solidFill>
                  <a:schemeClr val="tx1">
                    <a:lumMod val="50000"/>
                    <a:lumOff val="50000"/>
                  </a:schemeClr>
                </a:solidFill>
                <a:latin typeface="Myriad Pro"/>
                <a:cs typeface="Myriad Pro"/>
              </a:rPr>
              <a:t> </a:t>
            </a:r>
            <a:r>
              <a:rPr lang="en-US" sz="2400" spc="-10" dirty="0">
                <a:solidFill>
                  <a:srgbClr val="FFFFFF"/>
                </a:solidFill>
                <a:latin typeface="Myriad Pro"/>
                <a:cs typeface="Myriad Pro"/>
              </a:rPr>
              <a:t>SMMA</a:t>
            </a:r>
            <a:endParaRPr lang="en-US" sz="2400" dirty="0">
              <a:latin typeface="Myriad Pro"/>
              <a:cs typeface="Myriad Pro"/>
            </a:endParaRPr>
          </a:p>
          <a:p>
            <a:endParaRPr lang="en-US" dirty="0"/>
          </a:p>
        </p:txBody>
      </p:sp>
      <p:sp>
        <p:nvSpPr>
          <p:cNvPr id="3" name="TextBox 2">
            <a:extLst>
              <a:ext uri="{FF2B5EF4-FFF2-40B4-BE49-F238E27FC236}">
                <a16:creationId xmlns:a16="http://schemas.microsoft.com/office/drawing/2014/main" id="{752EB312-8604-4F14-9350-C9751A6E559C}"/>
              </a:ext>
            </a:extLst>
          </p:cNvPr>
          <p:cNvSpPr txBox="1"/>
          <p:nvPr/>
        </p:nvSpPr>
        <p:spPr>
          <a:xfrm>
            <a:off x="1828800" y="1066800"/>
            <a:ext cx="914400" cy="323165"/>
          </a:xfrm>
          <a:prstGeom prst="rect">
            <a:avLst/>
          </a:prstGeom>
          <a:noFill/>
        </p:spPr>
        <p:txBody>
          <a:bodyPr wrap="square" rtlCol="0">
            <a:spAutoFit/>
          </a:bodyPr>
          <a:lstStyle/>
          <a:p>
            <a:r>
              <a:rPr lang="en-US" sz="1450" b="1" dirty="0">
                <a:solidFill>
                  <a:schemeClr val="bg1"/>
                </a:solidFill>
                <a:latin typeface="Futura Book"/>
              </a:rPr>
              <a:t>50.85%</a:t>
            </a:r>
          </a:p>
        </p:txBody>
      </p:sp>
      <p:sp>
        <p:nvSpPr>
          <p:cNvPr id="15" name="TextBox 14">
            <a:extLst>
              <a:ext uri="{FF2B5EF4-FFF2-40B4-BE49-F238E27FC236}">
                <a16:creationId xmlns:a16="http://schemas.microsoft.com/office/drawing/2014/main" id="{B418CFC5-B659-4210-87D6-B54253765CB9}"/>
              </a:ext>
            </a:extLst>
          </p:cNvPr>
          <p:cNvSpPr txBox="1"/>
          <p:nvPr/>
        </p:nvSpPr>
        <p:spPr>
          <a:xfrm>
            <a:off x="3810000" y="2496235"/>
            <a:ext cx="914400" cy="323165"/>
          </a:xfrm>
          <a:prstGeom prst="rect">
            <a:avLst/>
          </a:prstGeom>
          <a:noFill/>
        </p:spPr>
        <p:txBody>
          <a:bodyPr wrap="square" rtlCol="0">
            <a:spAutoFit/>
          </a:bodyPr>
          <a:lstStyle/>
          <a:p>
            <a:r>
              <a:rPr lang="en-US" sz="1450" b="1" dirty="0">
                <a:solidFill>
                  <a:schemeClr val="bg1"/>
                </a:solidFill>
                <a:latin typeface="Futura Book"/>
              </a:rPr>
              <a:t>40.00%</a:t>
            </a:r>
          </a:p>
        </p:txBody>
      </p:sp>
      <p:sp>
        <p:nvSpPr>
          <p:cNvPr id="16" name="TextBox 15">
            <a:extLst>
              <a:ext uri="{FF2B5EF4-FFF2-40B4-BE49-F238E27FC236}">
                <a16:creationId xmlns:a16="http://schemas.microsoft.com/office/drawing/2014/main" id="{51E41BEC-450F-484B-B03C-2DDF27A754C3}"/>
              </a:ext>
            </a:extLst>
          </p:cNvPr>
          <p:cNvSpPr txBox="1"/>
          <p:nvPr/>
        </p:nvSpPr>
        <p:spPr>
          <a:xfrm>
            <a:off x="3962400" y="3581400"/>
            <a:ext cx="914400" cy="323165"/>
          </a:xfrm>
          <a:prstGeom prst="rect">
            <a:avLst/>
          </a:prstGeom>
          <a:noFill/>
        </p:spPr>
        <p:txBody>
          <a:bodyPr wrap="square" rtlCol="0">
            <a:spAutoFit/>
          </a:bodyPr>
          <a:lstStyle/>
          <a:p>
            <a:r>
              <a:rPr lang="en-US" sz="1450" b="1" dirty="0">
                <a:solidFill>
                  <a:schemeClr val="bg1"/>
                </a:solidFill>
                <a:latin typeface="Futura Book"/>
              </a:rPr>
              <a:t>48.21%</a:t>
            </a:r>
          </a:p>
        </p:txBody>
      </p:sp>
      <p:sp>
        <p:nvSpPr>
          <p:cNvPr id="17" name="TextBox 16">
            <a:extLst>
              <a:ext uri="{FF2B5EF4-FFF2-40B4-BE49-F238E27FC236}">
                <a16:creationId xmlns:a16="http://schemas.microsoft.com/office/drawing/2014/main" id="{0112663E-CE94-48F2-A631-1D7231569280}"/>
              </a:ext>
            </a:extLst>
          </p:cNvPr>
          <p:cNvSpPr txBox="1"/>
          <p:nvPr/>
        </p:nvSpPr>
        <p:spPr>
          <a:xfrm>
            <a:off x="2590800" y="3169444"/>
            <a:ext cx="1219200" cy="400110"/>
          </a:xfrm>
          <a:prstGeom prst="rect">
            <a:avLst/>
          </a:prstGeom>
          <a:noFill/>
        </p:spPr>
        <p:txBody>
          <a:bodyPr wrap="square" rtlCol="0">
            <a:spAutoFit/>
          </a:bodyPr>
          <a:lstStyle/>
          <a:p>
            <a:pPr algn="ctr"/>
            <a:r>
              <a:rPr lang="en-US" sz="2000" b="1" dirty="0">
                <a:solidFill>
                  <a:srgbClr val="FF0000"/>
                </a:solidFill>
                <a:latin typeface="Futura Book"/>
              </a:rPr>
              <a:t>62.31%</a:t>
            </a:r>
          </a:p>
        </p:txBody>
      </p:sp>
      <p:sp>
        <p:nvSpPr>
          <p:cNvPr id="18" name="TextBox 17">
            <a:extLst>
              <a:ext uri="{FF2B5EF4-FFF2-40B4-BE49-F238E27FC236}">
                <a16:creationId xmlns:a16="http://schemas.microsoft.com/office/drawing/2014/main" id="{925A7642-8BF3-44C3-80B2-829623A9A903}"/>
              </a:ext>
            </a:extLst>
          </p:cNvPr>
          <p:cNvSpPr txBox="1"/>
          <p:nvPr/>
        </p:nvSpPr>
        <p:spPr>
          <a:xfrm>
            <a:off x="1219200" y="1752600"/>
            <a:ext cx="914400" cy="323165"/>
          </a:xfrm>
          <a:prstGeom prst="rect">
            <a:avLst/>
          </a:prstGeom>
          <a:noFill/>
        </p:spPr>
        <p:txBody>
          <a:bodyPr wrap="square" rtlCol="0">
            <a:spAutoFit/>
          </a:bodyPr>
          <a:lstStyle/>
          <a:p>
            <a:r>
              <a:rPr lang="en-US" sz="1450" b="1" dirty="0">
                <a:solidFill>
                  <a:schemeClr val="bg1"/>
                </a:solidFill>
                <a:latin typeface="Futura Book"/>
              </a:rPr>
              <a:t>58.11%</a:t>
            </a:r>
          </a:p>
        </p:txBody>
      </p:sp>
      <p:sp>
        <p:nvSpPr>
          <p:cNvPr id="19" name="TextBox 18">
            <a:extLst>
              <a:ext uri="{FF2B5EF4-FFF2-40B4-BE49-F238E27FC236}">
                <a16:creationId xmlns:a16="http://schemas.microsoft.com/office/drawing/2014/main" id="{3A6AECD6-0636-43C7-AAF5-DBE279E638A5}"/>
              </a:ext>
            </a:extLst>
          </p:cNvPr>
          <p:cNvSpPr txBox="1"/>
          <p:nvPr/>
        </p:nvSpPr>
        <p:spPr>
          <a:xfrm>
            <a:off x="1371600" y="2457763"/>
            <a:ext cx="1066800" cy="315471"/>
          </a:xfrm>
          <a:prstGeom prst="rect">
            <a:avLst/>
          </a:prstGeom>
          <a:noFill/>
        </p:spPr>
        <p:txBody>
          <a:bodyPr wrap="square" rtlCol="0">
            <a:spAutoFit/>
          </a:bodyPr>
          <a:lstStyle/>
          <a:p>
            <a:r>
              <a:rPr lang="en-US" sz="1450" b="1" dirty="0">
                <a:solidFill>
                  <a:schemeClr val="bg1"/>
                </a:solidFill>
                <a:latin typeface="Futura Book"/>
              </a:rPr>
              <a:t>67.71%</a:t>
            </a:r>
          </a:p>
        </p:txBody>
      </p:sp>
      <p:sp>
        <p:nvSpPr>
          <p:cNvPr id="20" name="TextBox 19">
            <a:extLst>
              <a:ext uri="{FF2B5EF4-FFF2-40B4-BE49-F238E27FC236}">
                <a16:creationId xmlns:a16="http://schemas.microsoft.com/office/drawing/2014/main" id="{0E784EC4-892E-4E5A-BCF8-7020F5ADECA4}"/>
              </a:ext>
            </a:extLst>
          </p:cNvPr>
          <p:cNvSpPr txBox="1"/>
          <p:nvPr/>
        </p:nvSpPr>
        <p:spPr>
          <a:xfrm>
            <a:off x="228600" y="1947446"/>
            <a:ext cx="914400" cy="323165"/>
          </a:xfrm>
          <a:prstGeom prst="rect">
            <a:avLst/>
          </a:prstGeom>
          <a:noFill/>
        </p:spPr>
        <p:txBody>
          <a:bodyPr wrap="square" rtlCol="0">
            <a:spAutoFit/>
          </a:bodyPr>
          <a:lstStyle/>
          <a:p>
            <a:r>
              <a:rPr lang="en-US" sz="1450" b="1" dirty="0">
                <a:solidFill>
                  <a:schemeClr val="bg1"/>
                </a:solidFill>
                <a:latin typeface="Futura Book"/>
              </a:rPr>
              <a:t>52.21%</a:t>
            </a:r>
          </a:p>
        </p:txBody>
      </p:sp>
      <p:sp>
        <p:nvSpPr>
          <p:cNvPr id="21" name="TextBox 20">
            <a:extLst>
              <a:ext uri="{FF2B5EF4-FFF2-40B4-BE49-F238E27FC236}">
                <a16:creationId xmlns:a16="http://schemas.microsoft.com/office/drawing/2014/main" id="{A1AFE629-B54E-4C91-AEE6-E94601048B1A}"/>
              </a:ext>
            </a:extLst>
          </p:cNvPr>
          <p:cNvSpPr txBox="1"/>
          <p:nvPr/>
        </p:nvSpPr>
        <p:spPr>
          <a:xfrm>
            <a:off x="152400" y="3048000"/>
            <a:ext cx="914400" cy="323165"/>
          </a:xfrm>
          <a:prstGeom prst="rect">
            <a:avLst/>
          </a:prstGeom>
          <a:noFill/>
        </p:spPr>
        <p:txBody>
          <a:bodyPr wrap="square" rtlCol="0">
            <a:spAutoFit/>
          </a:bodyPr>
          <a:lstStyle/>
          <a:p>
            <a:r>
              <a:rPr lang="en-US" sz="1450" b="1" dirty="0">
                <a:solidFill>
                  <a:schemeClr val="bg1"/>
                </a:solidFill>
                <a:latin typeface="Futura Book"/>
              </a:rPr>
              <a:t>52.88%</a:t>
            </a:r>
          </a:p>
        </p:txBody>
      </p:sp>
      <p:sp>
        <p:nvSpPr>
          <p:cNvPr id="22" name="TextBox 21">
            <a:extLst>
              <a:ext uri="{FF2B5EF4-FFF2-40B4-BE49-F238E27FC236}">
                <a16:creationId xmlns:a16="http://schemas.microsoft.com/office/drawing/2014/main" id="{2505FFD4-5958-4F54-AB42-A9CD2D55E7A8}"/>
              </a:ext>
            </a:extLst>
          </p:cNvPr>
          <p:cNvSpPr txBox="1"/>
          <p:nvPr/>
        </p:nvSpPr>
        <p:spPr>
          <a:xfrm>
            <a:off x="457200" y="3928646"/>
            <a:ext cx="914400" cy="323165"/>
          </a:xfrm>
          <a:prstGeom prst="rect">
            <a:avLst/>
          </a:prstGeom>
          <a:noFill/>
        </p:spPr>
        <p:txBody>
          <a:bodyPr wrap="square" rtlCol="0">
            <a:spAutoFit/>
          </a:bodyPr>
          <a:lstStyle/>
          <a:p>
            <a:r>
              <a:rPr lang="en-US" sz="1450" b="1" dirty="0">
                <a:solidFill>
                  <a:schemeClr val="bg1"/>
                </a:solidFill>
                <a:latin typeface="Futura Book"/>
              </a:rPr>
              <a:t>57.93%</a:t>
            </a:r>
          </a:p>
        </p:txBody>
      </p:sp>
      <p:sp>
        <p:nvSpPr>
          <p:cNvPr id="23" name="TextBox 22">
            <a:extLst>
              <a:ext uri="{FF2B5EF4-FFF2-40B4-BE49-F238E27FC236}">
                <a16:creationId xmlns:a16="http://schemas.microsoft.com/office/drawing/2014/main" id="{0BC83BE9-6DAF-4486-98CB-0C0475641B35}"/>
              </a:ext>
            </a:extLst>
          </p:cNvPr>
          <p:cNvSpPr txBox="1"/>
          <p:nvPr/>
        </p:nvSpPr>
        <p:spPr>
          <a:xfrm>
            <a:off x="1600200" y="4690646"/>
            <a:ext cx="914400" cy="323165"/>
          </a:xfrm>
          <a:prstGeom prst="rect">
            <a:avLst/>
          </a:prstGeom>
          <a:noFill/>
        </p:spPr>
        <p:txBody>
          <a:bodyPr wrap="square" rtlCol="0">
            <a:spAutoFit/>
          </a:bodyPr>
          <a:lstStyle/>
          <a:p>
            <a:r>
              <a:rPr lang="en-US" sz="1450" b="1" dirty="0">
                <a:solidFill>
                  <a:schemeClr val="bg1"/>
                </a:solidFill>
                <a:latin typeface="Futura Book"/>
              </a:rPr>
              <a:t>44.50%</a:t>
            </a:r>
          </a:p>
        </p:txBody>
      </p:sp>
      <p:sp>
        <p:nvSpPr>
          <p:cNvPr id="24" name="TextBox 23">
            <a:extLst>
              <a:ext uri="{FF2B5EF4-FFF2-40B4-BE49-F238E27FC236}">
                <a16:creationId xmlns:a16="http://schemas.microsoft.com/office/drawing/2014/main" id="{66F91CAD-6714-4704-AF9E-91318B886777}"/>
              </a:ext>
            </a:extLst>
          </p:cNvPr>
          <p:cNvSpPr txBox="1"/>
          <p:nvPr/>
        </p:nvSpPr>
        <p:spPr>
          <a:xfrm>
            <a:off x="1752600" y="5421868"/>
            <a:ext cx="914400" cy="323165"/>
          </a:xfrm>
          <a:prstGeom prst="rect">
            <a:avLst/>
          </a:prstGeom>
          <a:noFill/>
        </p:spPr>
        <p:txBody>
          <a:bodyPr wrap="square" rtlCol="0">
            <a:spAutoFit/>
          </a:bodyPr>
          <a:lstStyle/>
          <a:p>
            <a:r>
              <a:rPr lang="en-US" sz="1450" b="1" dirty="0">
                <a:solidFill>
                  <a:schemeClr val="bg1"/>
                </a:solidFill>
                <a:latin typeface="Futura Book"/>
              </a:rPr>
              <a:t>59.94%</a:t>
            </a:r>
          </a:p>
        </p:txBody>
      </p:sp>
      <p:sp>
        <p:nvSpPr>
          <p:cNvPr id="25" name="TextBox 24">
            <a:extLst>
              <a:ext uri="{FF2B5EF4-FFF2-40B4-BE49-F238E27FC236}">
                <a16:creationId xmlns:a16="http://schemas.microsoft.com/office/drawing/2014/main" id="{C5E48DF3-7B52-4A93-8285-84DD22714189}"/>
              </a:ext>
            </a:extLst>
          </p:cNvPr>
          <p:cNvSpPr txBox="1"/>
          <p:nvPr/>
        </p:nvSpPr>
        <p:spPr>
          <a:xfrm>
            <a:off x="3048000" y="5486400"/>
            <a:ext cx="914400" cy="323165"/>
          </a:xfrm>
          <a:prstGeom prst="rect">
            <a:avLst/>
          </a:prstGeom>
          <a:noFill/>
        </p:spPr>
        <p:txBody>
          <a:bodyPr wrap="square" rtlCol="0">
            <a:spAutoFit/>
          </a:bodyPr>
          <a:lstStyle/>
          <a:p>
            <a:r>
              <a:rPr lang="en-US" sz="1450" b="1" dirty="0">
                <a:solidFill>
                  <a:schemeClr val="bg1"/>
                </a:solidFill>
                <a:latin typeface="Futura Book"/>
              </a:rPr>
              <a:t>50.79%</a:t>
            </a:r>
          </a:p>
        </p:txBody>
      </p:sp>
      <p:sp>
        <p:nvSpPr>
          <p:cNvPr id="26" name="TextBox 25">
            <a:extLst>
              <a:ext uri="{FF2B5EF4-FFF2-40B4-BE49-F238E27FC236}">
                <a16:creationId xmlns:a16="http://schemas.microsoft.com/office/drawing/2014/main" id="{0E24B40D-3D6D-4FB2-9C95-F7B740E4FC57}"/>
              </a:ext>
            </a:extLst>
          </p:cNvPr>
          <p:cNvSpPr txBox="1"/>
          <p:nvPr/>
        </p:nvSpPr>
        <p:spPr>
          <a:xfrm>
            <a:off x="3886200" y="5452646"/>
            <a:ext cx="914400" cy="323165"/>
          </a:xfrm>
          <a:prstGeom prst="rect">
            <a:avLst/>
          </a:prstGeom>
          <a:noFill/>
        </p:spPr>
        <p:txBody>
          <a:bodyPr wrap="square" rtlCol="0">
            <a:spAutoFit/>
          </a:bodyPr>
          <a:lstStyle/>
          <a:p>
            <a:r>
              <a:rPr lang="en-US" sz="1450" b="1" dirty="0">
                <a:solidFill>
                  <a:schemeClr val="bg1"/>
                </a:solidFill>
                <a:latin typeface="Futura Book"/>
              </a:rPr>
              <a:t>57.27%</a:t>
            </a:r>
          </a:p>
        </p:txBody>
      </p:sp>
      <p:sp>
        <p:nvSpPr>
          <p:cNvPr id="27" name="TextBox 26">
            <a:extLst>
              <a:ext uri="{FF2B5EF4-FFF2-40B4-BE49-F238E27FC236}">
                <a16:creationId xmlns:a16="http://schemas.microsoft.com/office/drawing/2014/main" id="{B80BBC2E-C550-4249-BBD0-D5D8BB937A0E}"/>
              </a:ext>
            </a:extLst>
          </p:cNvPr>
          <p:cNvSpPr txBox="1"/>
          <p:nvPr/>
        </p:nvSpPr>
        <p:spPr>
          <a:xfrm>
            <a:off x="3581400" y="735940"/>
            <a:ext cx="1066800" cy="315471"/>
          </a:xfrm>
          <a:prstGeom prst="rect">
            <a:avLst/>
          </a:prstGeom>
          <a:noFill/>
        </p:spPr>
        <p:txBody>
          <a:bodyPr wrap="square" rtlCol="0">
            <a:spAutoFit/>
          </a:bodyPr>
          <a:lstStyle/>
          <a:p>
            <a:r>
              <a:rPr lang="en-US" sz="1450" b="1" dirty="0">
                <a:solidFill>
                  <a:schemeClr val="bg1"/>
                </a:solidFill>
                <a:latin typeface="Futura Book"/>
              </a:rPr>
              <a:t>34.58%</a:t>
            </a:r>
          </a:p>
        </p:txBody>
      </p:sp>
      <p:pic>
        <p:nvPicPr>
          <p:cNvPr id="28" name="Picture 27">
            <a:extLst>
              <a:ext uri="{FF2B5EF4-FFF2-40B4-BE49-F238E27FC236}">
                <a16:creationId xmlns:a16="http://schemas.microsoft.com/office/drawing/2014/main" id="{B4B697A5-C1CC-41C0-A95A-0158B4C20C7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8600" y="6400800"/>
            <a:ext cx="2582282" cy="272797"/>
          </a:xfrm>
          <a:prstGeom prst="rect">
            <a:avLst/>
          </a:prstGeom>
        </p:spPr>
      </p:pic>
      <p:sp>
        <p:nvSpPr>
          <p:cNvPr id="29" name="object 460">
            <a:extLst>
              <a:ext uri="{FF2B5EF4-FFF2-40B4-BE49-F238E27FC236}">
                <a16:creationId xmlns:a16="http://schemas.microsoft.com/office/drawing/2014/main" id="{86C71B01-B586-4870-AC9A-5F230318C73A}"/>
              </a:ext>
            </a:extLst>
          </p:cNvPr>
          <p:cNvSpPr txBox="1">
            <a:spLocks/>
          </p:cNvSpPr>
          <p:nvPr/>
        </p:nvSpPr>
        <p:spPr>
          <a:xfrm>
            <a:off x="228600" y="6060776"/>
            <a:ext cx="7315200" cy="215444"/>
          </a:xfrm>
          <a:prstGeom prst="rect">
            <a:avLst/>
          </a:prstGeom>
          <a:noFill/>
        </p:spPr>
        <p:txBody>
          <a:bodyPr vert="horz" wrap="square" lIns="0" tIns="0" rIns="0" bIns="0" rtlCol="0">
            <a:spAutoFit/>
          </a:bodyPr>
          <a:lstStyle>
            <a:defPPr>
              <a:defRPr lang="en-US"/>
            </a:defPPr>
            <a:lvl1pPr marL="0" algn="l" defTabSz="914400" rtl="0" eaLnBrk="1" latinLnBrk="0" hangingPunct="1">
              <a:defRPr sz="1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b="1" dirty="0">
                <a:latin typeface="Futura Book"/>
              </a:rPr>
              <a:t>51.26% Average</a:t>
            </a:r>
          </a:p>
        </p:txBody>
      </p:sp>
    </p:spTree>
    <p:extLst>
      <p:ext uri="{BB962C8B-B14F-4D97-AF65-F5344CB8AC3E}">
        <p14:creationId xmlns:p14="http://schemas.microsoft.com/office/powerpoint/2010/main" val="55349414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74BEE50-A98E-4310-98B7-3BEC40149B94}"/>
              </a:ext>
            </a:extLst>
          </p:cNvPr>
          <p:cNvSpPr/>
          <p:nvPr/>
        </p:nvSpPr>
        <p:spPr>
          <a:xfrm>
            <a:off x="6324600" y="6248400"/>
            <a:ext cx="2590799" cy="738664"/>
          </a:xfrm>
          <a:prstGeom prst="rect">
            <a:avLst/>
          </a:prstGeom>
        </p:spPr>
        <p:txBody>
          <a:bodyPr wrap="square">
            <a:spAutoFit/>
          </a:bodyPr>
          <a:lstStyle/>
          <a:p>
            <a:r>
              <a:rPr lang="en-US" sz="1000" dirty="0">
                <a:solidFill>
                  <a:schemeClr val="tx1">
                    <a:lumMod val="50000"/>
                    <a:lumOff val="50000"/>
                  </a:schemeClr>
                </a:solidFill>
                <a:latin typeface="Myriad Pro"/>
                <a:cs typeface="Myriad Pro"/>
              </a:rPr>
              <a:t>PROJECT </a:t>
            </a:r>
            <a:r>
              <a:rPr lang="en-US" sz="1000" spc="-5" dirty="0">
                <a:solidFill>
                  <a:schemeClr val="tx1">
                    <a:lumMod val="50000"/>
                    <a:lumOff val="50000"/>
                  </a:schemeClr>
                </a:solidFill>
                <a:latin typeface="Myriad Pro"/>
                <a:cs typeface="Myriad Pro"/>
              </a:rPr>
              <a:t>MANAGEMENT  </a:t>
            </a:r>
            <a:r>
              <a:rPr lang="en-US" sz="1000" spc="150" dirty="0">
                <a:solidFill>
                  <a:schemeClr val="tx1">
                    <a:lumMod val="50000"/>
                    <a:lumOff val="50000"/>
                  </a:schemeClr>
                </a:solidFill>
                <a:latin typeface="Myriad Pro"/>
                <a:cs typeface="Myriad Pro"/>
              </a:rPr>
              <a:t> </a:t>
            </a:r>
            <a:r>
              <a:rPr lang="en-US" sz="2400" spc="150" dirty="0">
                <a:solidFill>
                  <a:srgbClr val="00B0F0"/>
                </a:solidFill>
                <a:latin typeface="Myriad Pro"/>
                <a:cs typeface="Myriad Pro"/>
              </a:rPr>
              <a:t>|</a:t>
            </a:r>
            <a:r>
              <a:rPr lang="en-US" sz="1000" spc="150" dirty="0">
                <a:solidFill>
                  <a:schemeClr val="tx1">
                    <a:lumMod val="50000"/>
                    <a:lumOff val="50000"/>
                  </a:schemeClr>
                </a:solidFill>
                <a:latin typeface="Myriad Pro"/>
                <a:cs typeface="Myriad Pro"/>
              </a:rPr>
              <a:t> </a:t>
            </a:r>
            <a:r>
              <a:rPr lang="en-US" sz="2400" spc="-10" dirty="0">
                <a:solidFill>
                  <a:srgbClr val="FFFFFF"/>
                </a:solidFill>
                <a:latin typeface="Myriad Pro"/>
                <a:cs typeface="Myriad Pro"/>
              </a:rPr>
              <a:t>SMMA</a:t>
            </a:r>
            <a:endParaRPr lang="en-US" sz="2400" dirty="0">
              <a:latin typeface="Myriad Pro"/>
              <a:cs typeface="Myriad Pro"/>
            </a:endParaRPr>
          </a:p>
          <a:p>
            <a:endParaRPr lang="en-US" dirty="0"/>
          </a:p>
        </p:txBody>
      </p:sp>
      <p:sp>
        <p:nvSpPr>
          <p:cNvPr id="2" name="TextBox 1">
            <a:extLst>
              <a:ext uri="{FF2B5EF4-FFF2-40B4-BE49-F238E27FC236}">
                <a16:creationId xmlns:a16="http://schemas.microsoft.com/office/drawing/2014/main" id="{9AC3C067-DA6A-42F5-8D2B-870F3749654E}"/>
              </a:ext>
            </a:extLst>
          </p:cNvPr>
          <p:cNvSpPr txBox="1"/>
          <p:nvPr/>
        </p:nvSpPr>
        <p:spPr>
          <a:xfrm>
            <a:off x="2514600" y="6172200"/>
            <a:ext cx="5410200" cy="307777"/>
          </a:xfrm>
          <a:prstGeom prst="rect">
            <a:avLst/>
          </a:prstGeom>
          <a:noFill/>
        </p:spPr>
        <p:txBody>
          <a:bodyPr wrap="square" rtlCol="0">
            <a:spAutoFit/>
          </a:bodyPr>
          <a:lstStyle/>
          <a:p>
            <a:pPr algn="ctr"/>
            <a:r>
              <a:rPr lang="en-US" sz="1400" b="1" dirty="0">
                <a:solidFill>
                  <a:schemeClr val="bg1"/>
                </a:solidFill>
                <a:latin typeface="HelveticaNeue LT 55 Roman" panose="020B0604020202020204" pitchFamily="34" charset="0"/>
              </a:rPr>
              <a:t>$/$</a:t>
            </a:r>
            <a:r>
              <a:rPr lang="en-US" sz="1200" b="1" dirty="0">
                <a:solidFill>
                  <a:schemeClr val="bg1"/>
                </a:solidFill>
                <a:latin typeface="HelveticaNeue LT 55 Roman" panose="020B0604020202020204" pitchFamily="34" charset="0"/>
              </a:rPr>
              <a:t>1,000</a:t>
            </a:r>
          </a:p>
        </p:txBody>
      </p:sp>
      <p:sp>
        <p:nvSpPr>
          <p:cNvPr id="3" name="TextBox 2">
            <a:extLst>
              <a:ext uri="{FF2B5EF4-FFF2-40B4-BE49-F238E27FC236}">
                <a16:creationId xmlns:a16="http://schemas.microsoft.com/office/drawing/2014/main" id="{885E5AC7-C345-46FD-8C01-F1762122ED5C}"/>
              </a:ext>
            </a:extLst>
          </p:cNvPr>
          <p:cNvSpPr txBox="1"/>
          <p:nvPr/>
        </p:nvSpPr>
        <p:spPr>
          <a:xfrm>
            <a:off x="152400" y="152400"/>
            <a:ext cx="8915400" cy="707886"/>
          </a:xfrm>
          <a:prstGeom prst="rect">
            <a:avLst/>
          </a:prstGeom>
          <a:noFill/>
        </p:spPr>
        <p:txBody>
          <a:bodyPr wrap="square" rtlCol="0">
            <a:spAutoFit/>
          </a:bodyPr>
          <a:lstStyle/>
          <a:p>
            <a:r>
              <a:rPr lang="en-US" sz="2400" b="1" dirty="0">
                <a:solidFill>
                  <a:schemeClr val="bg1"/>
                </a:solidFill>
                <a:latin typeface="Futura Book"/>
              </a:rPr>
              <a:t>SURROUNDING COMMUNITIES 2018 RESIDENTIAL TAX RATE</a:t>
            </a:r>
          </a:p>
          <a:p>
            <a:r>
              <a:rPr lang="en-US" sz="1600" b="1" dirty="0">
                <a:solidFill>
                  <a:schemeClr val="bg1"/>
                </a:solidFill>
                <a:latin typeface="Futura Book"/>
              </a:rPr>
              <a:t>($/$1,000 Assessed Value)</a:t>
            </a:r>
          </a:p>
        </p:txBody>
      </p:sp>
      <p:graphicFrame>
        <p:nvGraphicFramePr>
          <p:cNvPr id="6" name="Chart 5">
            <a:extLst>
              <a:ext uri="{FF2B5EF4-FFF2-40B4-BE49-F238E27FC236}">
                <a16:creationId xmlns:a16="http://schemas.microsoft.com/office/drawing/2014/main" id="{603E837D-68CE-4031-88AD-FDE9A7C24016}"/>
              </a:ext>
            </a:extLst>
          </p:cNvPr>
          <p:cNvGraphicFramePr>
            <a:graphicFrameLocks/>
          </p:cNvGraphicFramePr>
          <p:nvPr>
            <p:extLst/>
          </p:nvPr>
        </p:nvGraphicFramePr>
        <p:xfrm>
          <a:off x="380999" y="990600"/>
          <a:ext cx="8153401" cy="5105400"/>
        </p:xfrm>
        <a:graphic>
          <a:graphicData uri="http://schemas.openxmlformats.org/drawingml/2006/chart">
            <c:chart xmlns:c="http://schemas.openxmlformats.org/drawingml/2006/chart" xmlns:r="http://schemas.openxmlformats.org/officeDocument/2006/relationships" r:id="rId3"/>
          </a:graphicData>
        </a:graphic>
      </p:graphicFrame>
      <p:pic>
        <p:nvPicPr>
          <p:cNvPr id="7" name="Picture 6">
            <a:extLst>
              <a:ext uri="{FF2B5EF4-FFF2-40B4-BE49-F238E27FC236}">
                <a16:creationId xmlns:a16="http://schemas.microsoft.com/office/drawing/2014/main" id="{4D685EB9-2BA5-4FE4-A385-7C4E7D98CFF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8600" y="6400800"/>
            <a:ext cx="2582282" cy="272797"/>
          </a:xfrm>
          <a:prstGeom prst="rect">
            <a:avLst/>
          </a:prstGeom>
        </p:spPr>
      </p:pic>
    </p:spTree>
    <p:extLst>
      <p:ext uri="{BB962C8B-B14F-4D97-AF65-F5344CB8AC3E}">
        <p14:creationId xmlns:p14="http://schemas.microsoft.com/office/powerpoint/2010/main" val="161428141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74BEE50-A98E-4310-98B7-3BEC40149B94}"/>
              </a:ext>
            </a:extLst>
          </p:cNvPr>
          <p:cNvSpPr/>
          <p:nvPr/>
        </p:nvSpPr>
        <p:spPr>
          <a:xfrm>
            <a:off x="6324600" y="6248400"/>
            <a:ext cx="2590799" cy="738664"/>
          </a:xfrm>
          <a:prstGeom prst="rect">
            <a:avLst/>
          </a:prstGeom>
        </p:spPr>
        <p:txBody>
          <a:bodyPr wrap="square">
            <a:spAutoFit/>
          </a:bodyPr>
          <a:lstStyle/>
          <a:p>
            <a:r>
              <a:rPr lang="en-US" sz="1000" dirty="0">
                <a:solidFill>
                  <a:schemeClr val="tx1">
                    <a:lumMod val="50000"/>
                    <a:lumOff val="50000"/>
                  </a:schemeClr>
                </a:solidFill>
                <a:latin typeface="Myriad Pro"/>
                <a:cs typeface="Myriad Pro"/>
              </a:rPr>
              <a:t>PROJECT </a:t>
            </a:r>
            <a:r>
              <a:rPr lang="en-US" sz="1000" spc="-5" dirty="0">
                <a:solidFill>
                  <a:schemeClr val="tx1">
                    <a:lumMod val="50000"/>
                    <a:lumOff val="50000"/>
                  </a:schemeClr>
                </a:solidFill>
                <a:latin typeface="Myriad Pro"/>
                <a:cs typeface="Myriad Pro"/>
              </a:rPr>
              <a:t>MANAGEMENT  </a:t>
            </a:r>
            <a:r>
              <a:rPr lang="en-US" sz="1000" spc="150" dirty="0">
                <a:solidFill>
                  <a:schemeClr val="tx1">
                    <a:lumMod val="50000"/>
                    <a:lumOff val="50000"/>
                  </a:schemeClr>
                </a:solidFill>
                <a:latin typeface="Myriad Pro"/>
                <a:cs typeface="Myriad Pro"/>
              </a:rPr>
              <a:t> </a:t>
            </a:r>
            <a:r>
              <a:rPr lang="en-US" sz="2400" spc="150" dirty="0">
                <a:solidFill>
                  <a:srgbClr val="00B0F0"/>
                </a:solidFill>
                <a:latin typeface="Myriad Pro"/>
                <a:cs typeface="Myriad Pro"/>
              </a:rPr>
              <a:t>|</a:t>
            </a:r>
            <a:r>
              <a:rPr lang="en-US" sz="1000" spc="150" dirty="0">
                <a:solidFill>
                  <a:schemeClr val="tx1">
                    <a:lumMod val="50000"/>
                    <a:lumOff val="50000"/>
                  </a:schemeClr>
                </a:solidFill>
                <a:latin typeface="Myriad Pro"/>
                <a:cs typeface="Myriad Pro"/>
              </a:rPr>
              <a:t> </a:t>
            </a:r>
            <a:r>
              <a:rPr lang="en-US" sz="2400" spc="-10" dirty="0">
                <a:solidFill>
                  <a:srgbClr val="FFFFFF"/>
                </a:solidFill>
                <a:latin typeface="Myriad Pro"/>
                <a:cs typeface="Myriad Pro"/>
              </a:rPr>
              <a:t>SMMA</a:t>
            </a:r>
            <a:endParaRPr lang="en-US" sz="2400" dirty="0">
              <a:latin typeface="Myriad Pro"/>
              <a:cs typeface="Myriad Pro"/>
            </a:endParaRPr>
          </a:p>
          <a:p>
            <a:endParaRPr lang="en-US" dirty="0"/>
          </a:p>
        </p:txBody>
      </p:sp>
      <p:sp>
        <p:nvSpPr>
          <p:cNvPr id="7" name="TextBox 6">
            <a:extLst>
              <a:ext uri="{FF2B5EF4-FFF2-40B4-BE49-F238E27FC236}">
                <a16:creationId xmlns:a16="http://schemas.microsoft.com/office/drawing/2014/main" id="{C960B65C-0A88-4626-AAE2-7EA314C370FD}"/>
              </a:ext>
            </a:extLst>
          </p:cNvPr>
          <p:cNvSpPr txBox="1"/>
          <p:nvPr/>
        </p:nvSpPr>
        <p:spPr>
          <a:xfrm>
            <a:off x="533400" y="914400"/>
            <a:ext cx="8458200" cy="461665"/>
          </a:xfrm>
          <a:prstGeom prst="rect">
            <a:avLst/>
          </a:prstGeom>
          <a:noFill/>
        </p:spPr>
        <p:txBody>
          <a:bodyPr wrap="square" rtlCol="0">
            <a:spAutoFit/>
          </a:bodyPr>
          <a:lstStyle/>
          <a:p>
            <a:r>
              <a:rPr lang="en-US" sz="2400" b="1" dirty="0">
                <a:solidFill>
                  <a:schemeClr val="bg1"/>
                </a:solidFill>
                <a:latin typeface="Futura Book"/>
              </a:rPr>
              <a:t>Case Study: Lincoln – Paying More… Getting Less</a:t>
            </a:r>
          </a:p>
        </p:txBody>
      </p:sp>
      <p:cxnSp>
        <p:nvCxnSpPr>
          <p:cNvPr id="11" name="Straight Connector 10">
            <a:extLst>
              <a:ext uri="{FF2B5EF4-FFF2-40B4-BE49-F238E27FC236}">
                <a16:creationId xmlns:a16="http://schemas.microsoft.com/office/drawing/2014/main" id="{B4AA882C-586F-4A6C-A2FA-62B1C2A42F25}"/>
              </a:ext>
            </a:extLst>
          </p:cNvPr>
          <p:cNvCxnSpPr>
            <a:cxnSpLocks/>
          </p:cNvCxnSpPr>
          <p:nvPr/>
        </p:nvCxnSpPr>
        <p:spPr>
          <a:xfrm flipH="1" flipV="1">
            <a:off x="3124200" y="6324600"/>
            <a:ext cx="304800" cy="76200"/>
          </a:xfrm>
          <a:prstGeom prst="line">
            <a:avLst/>
          </a:prstGeom>
          <a:ln w="92075">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65266E25-2BAD-47F6-9479-F916BD1DA102}"/>
              </a:ext>
            </a:extLst>
          </p:cNvPr>
          <p:cNvSpPr txBox="1"/>
          <p:nvPr/>
        </p:nvSpPr>
        <p:spPr>
          <a:xfrm>
            <a:off x="609600" y="1828800"/>
            <a:ext cx="8153400" cy="4303742"/>
          </a:xfrm>
          <a:prstGeom prst="rect">
            <a:avLst/>
          </a:prstGeom>
          <a:noFill/>
        </p:spPr>
        <p:txBody>
          <a:bodyPr wrap="square" rtlCol="0">
            <a:spAutoFit/>
          </a:bodyPr>
          <a:lstStyle/>
          <a:p>
            <a:pPr marL="285750" indent="-285750">
              <a:spcBef>
                <a:spcPts val="1200"/>
              </a:spcBef>
              <a:spcAft>
                <a:spcPts val="1200"/>
              </a:spcAft>
              <a:buFont typeface="Arial" panose="020B0604020202020204" pitchFamily="34" charset="0"/>
              <a:buChar char="•"/>
            </a:pPr>
            <a:r>
              <a:rPr lang="en-US" sz="2400" dirty="0">
                <a:solidFill>
                  <a:schemeClr val="bg1"/>
                </a:solidFill>
                <a:latin typeface="Futura Book"/>
              </a:rPr>
              <a:t>July 2012 (MSBA Board Approval)</a:t>
            </a:r>
          </a:p>
          <a:p>
            <a:pPr marL="285750" indent="-285750">
              <a:spcBef>
                <a:spcPts val="1200"/>
              </a:spcBef>
              <a:spcAft>
                <a:spcPts val="400"/>
              </a:spcAft>
              <a:buFont typeface="Arial" panose="020B0604020202020204" pitchFamily="34" charset="0"/>
              <a:buChar char="•"/>
            </a:pPr>
            <a:r>
              <a:rPr lang="en-US" sz="2400" dirty="0">
                <a:solidFill>
                  <a:schemeClr val="bg1"/>
                </a:solidFill>
                <a:latin typeface="Futura Book"/>
              </a:rPr>
              <a:t>November 2012 (Lincoln Town Meeting Failed)</a:t>
            </a:r>
          </a:p>
          <a:p>
            <a:pPr marL="800100" lvl="1" indent="-342900">
              <a:spcBef>
                <a:spcPts val="1200"/>
              </a:spcBef>
              <a:spcAft>
                <a:spcPts val="400"/>
              </a:spcAft>
              <a:buFont typeface="Courier New" panose="02070309020205020404" pitchFamily="49" charset="0"/>
              <a:buChar char="o"/>
            </a:pPr>
            <a:r>
              <a:rPr lang="en-US" sz="2400" dirty="0">
                <a:solidFill>
                  <a:schemeClr val="bg1"/>
                </a:solidFill>
                <a:latin typeface="Futura Book"/>
              </a:rPr>
              <a:t>$50M Total Project Budget</a:t>
            </a:r>
          </a:p>
          <a:p>
            <a:pPr marL="800100" lvl="1" indent="-342900">
              <a:spcBef>
                <a:spcPts val="600"/>
              </a:spcBef>
              <a:spcAft>
                <a:spcPts val="1200"/>
              </a:spcAft>
              <a:buFont typeface="Courier New" panose="02070309020205020404" pitchFamily="49" charset="0"/>
              <a:buChar char="o"/>
            </a:pPr>
            <a:r>
              <a:rPr lang="en-US" sz="2400" dirty="0">
                <a:solidFill>
                  <a:schemeClr val="bg1"/>
                </a:solidFill>
                <a:latin typeface="Futura Book"/>
              </a:rPr>
              <a:t>$21M MSBA Grant </a:t>
            </a:r>
          </a:p>
          <a:p>
            <a:pPr marL="285750" indent="-285750">
              <a:spcBef>
                <a:spcPts val="1200"/>
              </a:spcBef>
              <a:spcAft>
                <a:spcPts val="1200"/>
              </a:spcAft>
              <a:buFont typeface="Arial" panose="020B0604020202020204" pitchFamily="34" charset="0"/>
              <a:buChar char="•"/>
            </a:pPr>
            <a:r>
              <a:rPr lang="en-US" sz="2400" dirty="0">
                <a:solidFill>
                  <a:schemeClr val="bg1"/>
                </a:solidFill>
                <a:latin typeface="Futura Book"/>
              </a:rPr>
              <a:t>Not re-accepted into MSBA program after several attempts</a:t>
            </a:r>
          </a:p>
          <a:p>
            <a:pPr marL="285750" indent="-285750">
              <a:spcBef>
                <a:spcPts val="1200"/>
              </a:spcBef>
              <a:spcAft>
                <a:spcPts val="400"/>
              </a:spcAft>
              <a:buFont typeface="Arial" panose="020B0604020202020204" pitchFamily="34" charset="0"/>
              <a:buChar char="•"/>
            </a:pPr>
            <a:r>
              <a:rPr lang="en-US" sz="2400" dirty="0">
                <a:solidFill>
                  <a:schemeClr val="bg1"/>
                </a:solidFill>
                <a:latin typeface="Futura Book"/>
              </a:rPr>
              <a:t>Now evaluating options forecast to cost $90-100 million at 100% Town cost</a:t>
            </a:r>
          </a:p>
        </p:txBody>
      </p:sp>
      <p:sp>
        <p:nvSpPr>
          <p:cNvPr id="6" name="TextBox 5">
            <a:extLst>
              <a:ext uri="{FF2B5EF4-FFF2-40B4-BE49-F238E27FC236}">
                <a16:creationId xmlns:a16="http://schemas.microsoft.com/office/drawing/2014/main" id="{7970A607-A33D-4EAE-A84F-05674D709F17}"/>
              </a:ext>
            </a:extLst>
          </p:cNvPr>
          <p:cNvSpPr txBox="1"/>
          <p:nvPr/>
        </p:nvSpPr>
        <p:spPr>
          <a:xfrm>
            <a:off x="152400" y="152400"/>
            <a:ext cx="8915400" cy="461665"/>
          </a:xfrm>
          <a:prstGeom prst="rect">
            <a:avLst/>
          </a:prstGeom>
          <a:noFill/>
        </p:spPr>
        <p:txBody>
          <a:bodyPr wrap="square" rtlCol="0">
            <a:spAutoFit/>
          </a:bodyPr>
          <a:lstStyle/>
          <a:p>
            <a:r>
              <a:rPr lang="en-US" sz="2400" b="1" dirty="0">
                <a:solidFill>
                  <a:schemeClr val="bg1"/>
                </a:solidFill>
                <a:latin typeface="Futura Book"/>
              </a:rPr>
              <a:t>THE COST OF VOTING “NO”?</a:t>
            </a:r>
            <a:endParaRPr lang="en-US" sz="1600" b="1" dirty="0">
              <a:solidFill>
                <a:schemeClr val="bg1"/>
              </a:solidFill>
              <a:latin typeface="Futura Book"/>
            </a:endParaRPr>
          </a:p>
        </p:txBody>
      </p:sp>
      <p:pic>
        <p:nvPicPr>
          <p:cNvPr id="8" name="Picture 7">
            <a:extLst>
              <a:ext uri="{FF2B5EF4-FFF2-40B4-BE49-F238E27FC236}">
                <a16:creationId xmlns:a16="http://schemas.microsoft.com/office/drawing/2014/main" id="{D76C1F0D-6890-4240-92B1-5F6CB0D89C4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6400800"/>
            <a:ext cx="2582282" cy="272797"/>
          </a:xfrm>
          <a:prstGeom prst="rect">
            <a:avLst/>
          </a:prstGeom>
        </p:spPr>
      </p:pic>
    </p:spTree>
    <p:extLst>
      <p:ext uri="{BB962C8B-B14F-4D97-AF65-F5344CB8AC3E}">
        <p14:creationId xmlns:p14="http://schemas.microsoft.com/office/powerpoint/2010/main" val="415942663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F7BF973-27C0-4909-9AC2-8E310BAE4C7B}"/>
              </a:ext>
            </a:extLst>
          </p:cNvPr>
          <p:cNvSpPr/>
          <p:nvPr/>
        </p:nvSpPr>
        <p:spPr>
          <a:xfrm>
            <a:off x="0" y="102451"/>
            <a:ext cx="9144000" cy="461665"/>
          </a:xfrm>
          <a:prstGeom prst="rect">
            <a:avLst/>
          </a:prstGeom>
        </p:spPr>
        <p:txBody>
          <a:bodyPr wrap="square">
            <a:spAutoFit/>
          </a:bodyPr>
          <a:lstStyle/>
          <a:p>
            <a:r>
              <a:rPr lang="en-US" sz="2400" b="1" cap="all" spc="225" dirty="0">
                <a:ln w="3175">
                  <a:noFill/>
                </a:ln>
                <a:solidFill>
                  <a:schemeClr val="bg1"/>
                </a:solidFill>
                <a:latin typeface="Futura Book"/>
                <a:ea typeface="Helvetica" charset="0"/>
                <a:cs typeface="Helvetica" charset="0"/>
              </a:rPr>
              <a:t>The cost of voting “no”?</a:t>
            </a:r>
          </a:p>
        </p:txBody>
      </p:sp>
      <p:graphicFrame>
        <p:nvGraphicFramePr>
          <p:cNvPr id="2" name="Table 1">
            <a:extLst>
              <a:ext uri="{FF2B5EF4-FFF2-40B4-BE49-F238E27FC236}">
                <a16:creationId xmlns:a16="http://schemas.microsoft.com/office/drawing/2014/main" id="{E2736A54-20B7-4166-A228-9604BDCBCA79}"/>
              </a:ext>
            </a:extLst>
          </p:cNvPr>
          <p:cNvGraphicFramePr>
            <a:graphicFrameLocks noGrp="1"/>
          </p:cNvGraphicFramePr>
          <p:nvPr>
            <p:extLst>
              <p:ext uri="{D42A27DB-BD31-4B8C-83A1-F6EECF244321}">
                <p14:modId xmlns:p14="http://schemas.microsoft.com/office/powerpoint/2010/main" val="1204467627"/>
              </p:ext>
            </p:extLst>
          </p:nvPr>
        </p:nvGraphicFramePr>
        <p:xfrm>
          <a:off x="228600" y="1066800"/>
          <a:ext cx="8762999" cy="4326692"/>
        </p:xfrm>
        <a:graphic>
          <a:graphicData uri="http://schemas.openxmlformats.org/drawingml/2006/table">
            <a:tbl>
              <a:tblPr>
                <a:tableStyleId>{5C22544A-7EE6-4342-B048-85BDC9FD1C3A}</a:tableStyleId>
              </a:tblPr>
              <a:tblGrid>
                <a:gridCol w="4652920">
                  <a:extLst>
                    <a:ext uri="{9D8B030D-6E8A-4147-A177-3AD203B41FA5}">
                      <a16:colId xmlns:a16="http://schemas.microsoft.com/office/drawing/2014/main" val="585810012"/>
                    </a:ext>
                  </a:extLst>
                </a:gridCol>
                <a:gridCol w="147680">
                  <a:extLst>
                    <a:ext uri="{9D8B030D-6E8A-4147-A177-3AD203B41FA5}">
                      <a16:colId xmlns:a16="http://schemas.microsoft.com/office/drawing/2014/main" val="1323367349"/>
                    </a:ext>
                  </a:extLst>
                </a:gridCol>
                <a:gridCol w="1946134">
                  <a:extLst>
                    <a:ext uri="{9D8B030D-6E8A-4147-A177-3AD203B41FA5}">
                      <a16:colId xmlns:a16="http://schemas.microsoft.com/office/drawing/2014/main" val="2977148661"/>
                    </a:ext>
                  </a:extLst>
                </a:gridCol>
                <a:gridCol w="187466">
                  <a:extLst>
                    <a:ext uri="{9D8B030D-6E8A-4147-A177-3AD203B41FA5}">
                      <a16:colId xmlns:a16="http://schemas.microsoft.com/office/drawing/2014/main" val="1433767082"/>
                    </a:ext>
                  </a:extLst>
                </a:gridCol>
                <a:gridCol w="1828799">
                  <a:extLst>
                    <a:ext uri="{9D8B030D-6E8A-4147-A177-3AD203B41FA5}">
                      <a16:colId xmlns:a16="http://schemas.microsoft.com/office/drawing/2014/main" val="1031649577"/>
                    </a:ext>
                  </a:extLst>
                </a:gridCol>
              </a:tblGrid>
              <a:tr h="685800">
                <a:tc>
                  <a:txBody>
                    <a:bodyPr/>
                    <a:lstStyle/>
                    <a:p>
                      <a:pPr algn="l" fontAlgn="b"/>
                      <a:endParaRPr lang="en-US" sz="2000" b="0" i="0" u="none" strike="noStrike" dirty="0">
                        <a:solidFill>
                          <a:srgbClr val="000000"/>
                        </a:solidFill>
                        <a:effectLst/>
                        <a:latin typeface="Futura Book"/>
                      </a:endParaRPr>
                    </a:p>
                  </a:txBody>
                  <a:tcPr marL="9525" marR="9525" marT="9525" marB="0" anchor="b">
                    <a:lnR w="12700" cmpd="sng">
                      <a:noFill/>
                    </a:lnR>
                    <a:lnT w="19050" cap="flat" cmpd="sng" algn="ctr">
                      <a:noFill/>
                      <a:prstDash val="solid"/>
                      <a:round/>
                      <a:headEnd type="none" w="med" len="med"/>
                      <a:tailEnd type="none" w="med" len="med"/>
                    </a:lnT>
                    <a:lnB w="12700" cmpd="sng">
                      <a:noFill/>
                    </a:lnB>
                    <a:solidFill>
                      <a:schemeClr val="accent3">
                        <a:lumMod val="20000"/>
                        <a:lumOff val="80000"/>
                      </a:schemeClr>
                    </a:solidFill>
                  </a:tcPr>
                </a:tc>
                <a:tc>
                  <a:txBody>
                    <a:bodyPr/>
                    <a:lstStyle/>
                    <a:p>
                      <a:pPr algn="ctr" fontAlgn="b"/>
                      <a:endParaRPr lang="en-US" sz="1800" b="1" i="0" u="none" strike="noStrike" dirty="0">
                        <a:solidFill>
                          <a:srgbClr val="000000"/>
                        </a:solidFill>
                        <a:effectLst/>
                        <a:latin typeface="Futura Book"/>
                      </a:endParaRPr>
                    </a:p>
                  </a:txBody>
                  <a:tcPr marL="9525" marR="9525" marT="9525" marB="0" anchor="b">
                    <a:lnL w="12700" cmpd="sng">
                      <a:noFill/>
                    </a:lnL>
                    <a:lnR w="12700" cmpd="sng">
                      <a:noFill/>
                    </a:lnR>
                    <a:lnT w="190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fontAlgn="b"/>
                      <a:r>
                        <a:rPr lang="en-US" sz="1800" b="1" i="0" u="none" strike="noStrike" dirty="0">
                          <a:solidFill>
                            <a:srgbClr val="000000"/>
                          </a:solidFill>
                          <a:effectLst/>
                          <a:latin typeface="Futura Book"/>
                        </a:rPr>
                        <a:t>COST TO CITY</a:t>
                      </a:r>
                    </a:p>
                  </a:txBody>
                  <a:tcPr marL="9525" marR="9525" marT="9525" marB="0" anchor="b">
                    <a:lnL w="12700" cmpd="sng">
                      <a:noFill/>
                    </a:lnL>
                    <a:lnR w="12700" cmpd="sng">
                      <a:noFill/>
                    </a:lnR>
                    <a:lnT w="19050" cap="flat" cmpd="sng" algn="ctr">
                      <a:noFill/>
                      <a:prstDash val="solid"/>
                      <a:round/>
                      <a:headEnd type="none" w="med" len="med"/>
                      <a:tailEnd type="none" w="med" len="med"/>
                    </a:lnT>
                    <a:solidFill>
                      <a:schemeClr val="accent3">
                        <a:lumMod val="20000"/>
                        <a:lumOff val="80000"/>
                      </a:schemeClr>
                    </a:solidFill>
                  </a:tcPr>
                </a:tc>
                <a:tc>
                  <a:txBody>
                    <a:bodyPr/>
                    <a:lstStyle/>
                    <a:p>
                      <a:pPr algn="ctr" fontAlgn="b"/>
                      <a:endParaRPr lang="en-US" sz="1800" b="1" i="0" u="none" strike="noStrike" dirty="0">
                        <a:solidFill>
                          <a:srgbClr val="000000"/>
                        </a:solidFill>
                        <a:effectLst/>
                        <a:latin typeface="Futura Book"/>
                      </a:endParaRPr>
                    </a:p>
                  </a:txBody>
                  <a:tcPr marL="9525" marR="9525" marT="9525" marB="0" anchor="b">
                    <a:lnL w="12700" cmpd="sng">
                      <a:noFill/>
                    </a:lnL>
                    <a:lnR w="12700" cmpd="sng">
                      <a:noFill/>
                    </a:lnR>
                    <a:lnT w="190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fontAlgn="b"/>
                      <a:r>
                        <a:rPr lang="en-US" sz="1800" b="1" i="0" u="none" strike="noStrike" dirty="0">
                          <a:solidFill>
                            <a:srgbClr val="00B0F0"/>
                          </a:solidFill>
                          <a:effectLst/>
                          <a:latin typeface="Futura Book"/>
                        </a:rPr>
                        <a:t>AVERAGE RESIDENTIAL TAX IMPACT</a:t>
                      </a:r>
                    </a:p>
                  </a:txBody>
                  <a:tcPr marL="9525" marR="9525" marT="9525" marB="0" anchor="b">
                    <a:lnL w="12700" cmpd="sng">
                      <a:noFill/>
                    </a:lnL>
                    <a:lnT w="19050" cap="flat" cmpd="sng" algn="ctr">
                      <a:noFill/>
                      <a:prstDash val="solid"/>
                      <a:round/>
                      <a:headEnd type="none" w="med" len="med"/>
                      <a:tailEnd type="none" w="med" len="med"/>
                    </a:lnT>
                    <a:solidFill>
                      <a:schemeClr val="accent3">
                        <a:lumMod val="20000"/>
                        <a:lumOff val="80000"/>
                      </a:schemeClr>
                    </a:solidFill>
                  </a:tcPr>
                </a:tc>
                <a:extLst>
                  <a:ext uri="{0D108BD9-81ED-4DB2-BD59-A6C34878D82A}">
                    <a16:rowId xmlns:a16="http://schemas.microsoft.com/office/drawing/2014/main" val="2689595729"/>
                  </a:ext>
                </a:extLst>
              </a:tr>
              <a:tr h="218163">
                <a:tc>
                  <a:txBody>
                    <a:bodyPr/>
                    <a:lstStyle/>
                    <a:p>
                      <a:pPr algn="l" fontAlgn="b"/>
                      <a:endParaRPr lang="en-US" sz="1100" b="0" i="0" u="none" strike="noStrike" dirty="0">
                        <a:solidFill>
                          <a:srgbClr val="000000"/>
                        </a:solidFill>
                        <a:effectLst/>
                        <a:latin typeface="Futura Book"/>
                      </a:endParaRPr>
                    </a:p>
                  </a:txBody>
                  <a:tcPr marL="9525" marR="9525" marT="9525" marB="0" anchor="b">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fontAlgn="b"/>
                      <a:endParaRPr lang="en-US" sz="1400" b="1" i="0" u="none" strike="noStrike" dirty="0">
                        <a:solidFill>
                          <a:srgbClr val="000000"/>
                        </a:solidFill>
                        <a:effectLst/>
                        <a:latin typeface="Futura Book"/>
                      </a:endParaRPr>
                    </a:p>
                  </a:txBody>
                  <a:tcPr marL="9525" marR="9525" marT="9525" marB="0" anchor="b">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fontAlgn="b"/>
                      <a:endParaRPr lang="en-US" sz="1400" b="1" i="0" u="none" strike="noStrike" dirty="0">
                        <a:solidFill>
                          <a:srgbClr val="000000"/>
                        </a:solidFill>
                        <a:effectLst/>
                        <a:latin typeface="Futura Book"/>
                      </a:endParaRPr>
                    </a:p>
                  </a:txBody>
                  <a:tcPr marL="9525" marR="9525" marT="9525" marB="0" anchor="b">
                    <a:lnL w="12700" cmpd="sng">
                      <a:noFill/>
                    </a:lnL>
                    <a:lnR w="12700" cmpd="sng">
                      <a:noFill/>
                    </a:lnR>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fontAlgn="b"/>
                      <a:endParaRPr lang="en-US" sz="1400" b="1" i="0" u="none" strike="noStrike" dirty="0">
                        <a:solidFill>
                          <a:srgbClr val="000000"/>
                        </a:solidFill>
                        <a:effectLst/>
                        <a:latin typeface="Futura Book"/>
                      </a:endParaRPr>
                    </a:p>
                  </a:txBody>
                  <a:tcPr marL="9525" marR="9525" marT="9525" marB="0" anchor="b">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fontAlgn="b"/>
                      <a:endParaRPr lang="en-US" sz="1400" b="1" i="0" u="none" strike="noStrike" dirty="0">
                        <a:solidFill>
                          <a:srgbClr val="000000"/>
                        </a:solidFill>
                        <a:effectLst/>
                        <a:latin typeface="Futura Book"/>
                      </a:endParaRPr>
                    </a:p>
                  </a:txBody>
                  <a:tcPr marL="9525" marR="9525" marT="9525" marB="0" anchor="b">
                    <a:lnL w="12700" cmpd="sng">
                      <a:noFill/>
                    </a:lnL>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4152865264"/>
                  </a:ext>
                </a:extLst>
              </a:tr>
              <a:tr h="337801">
                <a:tc>
                  <a:txBody>
                    <a:bodyPr/>
                    <a:lstStyle/>
                    <a:p>
                      <a:pPr algn="l" fontAlgn="b"/>
                      <a:r>
                        <a:rPr lang="en-US" sz="2000" b="1" u="none" strike="noStrike" dirty="0">
                          <a:effectLst/>
                          <a:latin typeface="Futura Book"/>
                        </a:rPr>
                        <a:t>VOTE PASSES</a:t>
                      </a:r>
                    </a:p>
                  </a:txBody>
                  <a:tcPr marL="9525" marR="9525" marT="9525" marB="0" anchor="b">
                    <a:lnR w="12700" cmpd="sng">
                      <a:noFill/>
                    </a:lnR>
                    <a:lnT w="12700" cap="flat" cmpd="sng" algn="ctr">
                      <a:noFill/>
                      <a:prstDash val="solid"/>
                      <a:round/>
                      <a:headEnd type="none" w="med" len="med"/>
                      <a:tailEnd type="none" w="med" len="med"/>
                    </a:lnT>
                    <a:solidFill>
                      <a:schemeClr val="accent3">
                        <a:lumMod val="20000"/>
                        <a:lumOff val="80000"/>
                      </a:schemeClr>
                    </a:solidFill>
                  </a:tcPr>
                </a:tc>
                <a:tc>
                  <a:txBody>
                    <a:bodyPr/>
                    <a:lstStyle/>
                    <a:p>
                      <a:pPr algn="ctr" fontAlgn="b"/>
                      <a:endParaRPr lang="en-US" sz="2000" b="0" i="0" u="none" strike="noStrike" dirty="0">
                        <a:solidFill>
                          <a:srgbClr val="000000"/>
                        </a:solidFill>
                        <a:effectLst/>
                        <a:latin typeface="Futura Book"/>
                      </a:endParaRPr>
                    </a:p>
                  </a:txBody>
                  <a:tcPr marL="9525" marR="9525" marT="9525"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fontAlgn="b"/>
                      <a:endParaRPr lang="en-US" sz="2000" b="0" i="0" u="none" strike="noStrike" dirty="0">
                        <a:solidFill>
                          <a:srgbClr val="000000"/>
                        </a:solidFill>
                        <a:effectLst/>
                        <a:latin typeface="Futura Book"/>
                      </a:endParaRPr>
                    </a:p>
                  </a:txBody>
                  <a:tcPr marL="9525" marR="9525" marT="9525" marB="0" anchor="b">
                    <a:lnL w="12700" cmpd="sng">
                      <a:noFill/>
                    </a:lnL>
                    <a:lnR w="12700" cmpd="sng">
                      <a:noFill/>
                    </a:lnR>
                    <a:lnT w="12700" cap="flat" cmpd="sng" algn="ctr">
                      <a:solidFill>
                        <a:schemeClr val="tx1"/>
                      </a:solidFill>
                      <a:prstDash val="solid"/>
                      <a:round/>
                      <a:headEnd type="none" w="med" len="med"/>
                      <a:tailEnd type="none" w="med" len="med"/>
                    </a:lnT>
                    <a:solidFill>
                      <a:schemeClr val="accent3">
                        <a:lumMod val="20000"/>
                        <a:lumOff val="80000"/>
                      </a:schemeClr>
                    </a:solidFill>
                  </a:tcPr>
                </a:tc>
                <a:tc>
                  <a:txBody>
                    <a:bodyPr/>
                    <a:lstStyle/>
                    <a:p>
                      <a:pPr algn="ctr" fontAlgn="b"/>
                      <a:endParaRPr lang="en-US" sz="2000" b="0" i="0" u="none" strike="noStrike" dirty="0">
                        <a:solidFill>
                          <a:srgbClr val="000000"/>
                        </a:solidFill>
                        <a:effectLst/>
                        <a:latin typeface="Futura Book"/>
                      </a:endParaRPr>
                    </a:p>
                  </a:txBody>
                  <a:tcPr marL="9525" marR="9525" marT="9525"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fontAlgn="b"/>
                      <a:endParaRPr lang="en-US" sz="2000" b="0" i="0" u="none" strike="noStrike" dirty="0">
                        <a:solidFill>
                          <a:srgbClr val="000000"/>
                        </a:solidFill>
                        <a:effectLst/>
                        <a:latin typeface="Futura Book"/>
                      </a:endParaRPr>
                    </a:p>
                  </a:txBody>
                  <a:tcPr marL="9525" marR="9525" marT="9525" marB="0" anchor="b">
                    <a:lnL w="12700" cmpd="sng">
                      <a:noFill/>
                    </a:lnL>
                    <a:lnT w="12700" cap="flat" cmpd="sng" algn="ctr">
                      <a:solidFill>
                        <a:schemeClr val="tx1"/>
                      </a:solidFill>
                      <a:prstDash val="solid"/>
                      <a:round/>
                      <a:headEnd type="none" w="med" len="med"/>
                      <a:tailEnd type="none" w="med" len="med"/>
                    </a:lnT>
                    <a:solidFill>
                      <a:schemeClr val="accent3">
                        <a:lumMod val="20000"/>
                        <a:lumOff val="80000"/>
                      </a:schemeClr>
                    </a:solidFill>
                  </a:tcPr>
                </a:tc>
                <a:extLst>
                  <a:ext uri="{0D108BD9-81ED-4DB2-BD59-A6C34878D82A}">
                    <a16:rowId xmlns:a16="http://schemas.microsoft.com/office/drawing/2014/main" val="2299175113"/>
                  </a:ext>
                </a:extLst>
              </a:tr>
              <a:tr h="499665">
                <a:tc>
                  <a:txBody>
                    <a:bodyPr/>
                    <a:lstStyle/>
                    <a:p>
                      <a:pPr algn="r" fontAlgn="b">
                        <a:spcAft>
                          <a:spcPts val="0"/>
                        </a:spcAft>
                      </a:pPr>
                      <a:r>
                        <a:rPr lang="en-US" sz="1600" b="1" i="0" u="none" strike="noStrike" dirty="0">
                          <a:solidFill>
                            <a:srgbClr val="000000"/>
                          </a:solidFill>
                          <a:effectLst/>
                          <a:latin typeface="Futura Book"/>
                        </a:rPr>
                        <a:t>NEW FULLER NOW </a:t>
                      </a:r>
                    </a:p>
                    <a:p>
                      <a:pPr algn="r" fontAlgn="b">
                        <a:spcAft>
                          <a:spcPts val="0"/>
                        </a:spcAft>
                      </a:pPr>
                      <a:r>
                        <a:rPr lang="en-US" sz="1400" b="0" i="0" u="none" strike="noStrike" dirty="0">
                          <a:solidFill>
                            <a:srgbClr val="000000"/>
                          </a:solidFill>
                          <a:effectLst/>
                          <a:latin typeface="Futura Book"/>
                        </a:rPr>
                        <a:t>(with MSBA GRANT)</a:t>
                      </a:r>
                    </a:p>
                  </a:txBody>
                  <a:tcPr marL="9525" marR="9525" marT="9525" marB="0" anchor="ctr">
                    <a:lnR w="12700" cmpd="sng">
                      <a:noFill/>
                    </a:lnR>
                    <a:solidFill>
                      <a:schemeClr val="accent3">
                        <a:lumMod val="20000"/>
                        <a:lumOff val="80000"/>
                      </a:schemeClr>
                    </a:solidFill>
                  </a:tcPr>
                </a:tc>
                <a:tc>
                  <a:txBody>
                    <a:bodyPr/>
                    <a:lstStyle/>
                    <a:p>
                      <a:pPr algn="ctr" fontAlgn="b">
                        <a:spcAft>
                          <a:spcPts val="0"/>
                        </a:spcAft>
                      </a:pPr>
                      <a:endParaRPr lang="en-US" sz="1800" b="1" i="0" u="none" strike="noStrike" dirty="0">
                        <a:solidFill>
                          <a:srgbClr val="000000"/>
                        </a:solidFill>
                        <a:effectLst/>
                        <a:latin typeface="Futura Book"/>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l" fontAlgn="b">
                        <a:spcAft>
                          <a:spcPts val="0"/>
                        </a:spcAft>
                      </a:pPr>
                      <a:r>
                        <a:rPr lang="en-US" sz="1800" b="1" i="0" u="none" strike="noStrike" dirty="0">
                          <a:solidFill>
                            <a:srgbClr val="000000"/>
                          </a:solidFill>
                          <a:effectLst/>
                          <a:latin typeface="Futura Book"/>
                        </a:rPr>
                        <a:t>           $  58.8M</a:t>
                      </a:r>
                    </a:p>
                  </a:txBody>
                  <a:tcPr marL="9525" marR="9525" marT="9525" marB="0">
                    <a:lnL w="12700" cmpd="sng">
                      <a:noFill/>
                    </a:lnL>
                    <a:lnR w="12700" cmpd="sng">
                      <a:noFill/>
                    </a:lnR>
                    <a:solidFill>
                      <a:schemeClr val="accent3">
                        <a:lumMod val="20000"/>
                        <a:lumOff val="80000"/>
                      </a:schemeClr>
                    </a:solidFill>
                  </a:tcPr>
                </a:tc>
                <a:tc>
                  <a:txBody>
                    <a:bodyPr/>
                    <a:lstStyle/>
                    <a:p>
                      <a:pPr algn="ctr" fontAlgn="b">
                        <a:spcAft>
                          <a:spcPts val="0"/>
                        </a:spcAft>
                      </a:pPr>
                      <a:endParaRPr lang="en-US" sz="1800" b="1" i="0" u="none" strike="noStrike" dirty="0">
                        <a:solidFill>
                          <a:srgbClr val="000000"/>
                        </a:solidFill>
                        <a:effectLst/>
                        <a:latin typeface="Futura Book"/>
                      </a:endParaRPr>
                    </a:p>
                  </a:txBody>
                  <a:tcPr marL="9525" marR="9525" marT="9525"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fontAlgn="b">
                        <a:spcAft>
                          <a:spcPts val="0"/>
                        </a:spcAft>
                      </a:pPr>
                      <a:r>
                        <a:rPr lang="en-US" sz="1800" b="1" i="0" u="none" strike="noStrike" dirty="0">
                          <a:solidFill>
                            <a:srgbClr val="00B0F0"/>
                          </a:solidFill>
                          <a:effectLst/>
                          <a:latin typeface="Futura Book"/>
                        </a:rPr>
                        <a:t>$101</a:t>
                      </a:r>
                    </a:p>
                  </a:txBody>
                  <a:tcPr marL="9525" marR="9525" marT="9525" marB="0">
                    <a:lnL w="12700" cmpd="sng">
                      <a:noFill/>
                    </a:lnL>
                    <a:solidFill>
                      <a:schemeClr val="accent3">
                        <a:lumMod val="20000"/>
                        <a:lumOff val="80000"/>
                      </a:schemeClr>
                    </a:solidFill>
                  </a:tcPr>
                </a:tc>
                <a:extLst>
                  <a:ext uri="{0D108BD9-81ED-4DB2-BD59-A6C34878D82A}">
                    <a16:rowId xmlns:a16="http://schemas.microsoft.com/office/drawing/2014/main" val="408562823"/>
                  </a:ext>
                </a:extLst>
              </a:tr>
              <a:tr h="0">
                <a:tc>
                  <a:txBody>
                    <a:bodyPr/>
                    <a:lstStyle/>
                    <a:p>
                      <a:pPr algn="r" fontAlgn="b">
                        <a:spcAft>
                          <a:spcPts val="0"/>
                        </a:spcAft>
                      </a:pPr>
                      <a:endParaRPr lang="en-US" sz="900" b="0" i="0" u="none" strike="noStrike" dirty="0">
                        <a:solidFill>
                          <a:srgbClr val="000000"/>
                        </a:solidFill>
                        <a:effectLst/>
                        <a:latin typeface="Futura Book"/>
                      </a:endParaRPr>
                    </a:p>
                  </a:txBody>
                  <a:tcPr marL="9525" marR="9525" marT="9525" marB="0" anchor="ctr">
                    <a:lnR w="12700" cmpd="sng">
                      <a:noFill/>
                    </a:lnR>
                    <a:solidFill>
                      <a:schemeClr val="accent3">
                        <a:lumMod val="20000"/>
                        <a:lumOff val="80000"/>
                      </a:schemeClr>
                    </a:solidFill>
                  </a:tcPr>
                </a:tc>
                <a:tc>
                  <a:txBody>
                    <a:bodyPr/>
                    <a:lstStyle/>
                    <a:p>
                      <a:pPr algn="ctr" fontAlgn="b">
                        <a:spcAft>
                          <a:spcPts val="0"/>
                        </a:spcAft>
                      </a:pPr>
                      <a:endParaRPr lang="en-US" sz="900" b="0" i="0" u="none" strike="noStrike" dirty="0">
                        <a:solidFill>
                          <a:srgbClr val="000000"/>
                        </a:solidFill>
                        <a:effectLst/>
                        <a:latin typeface="Futura Book"/>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l" fontAlgn="b">
                        <a:spcAft>
                          <a:spcPts val="0"/>
                        </a:spcAft>
                      </a:pPr>
                      <a:endParaRPr lang="en-US" sz="900" b="0" i="0" u="none" strike="noStrike" dirty="0">
                        <a:solidFill>
                          <a:srgbClr val="000000"/>
                        </a:solidFill>
                        <a:effectLst/>
                        <a:latin typeface="Futura Book"/>
                      </a:endParaRPr>
                    </a:p>
                  </a:txBody>
                  <a:tcPr marL="9525" marR="9525" marT="9525" marB="0" anchor="ctr">
                    <a:lnL w="12700" cmpd="sng">
                      <a:noFill/>
                    </a:lnL>
                    <a:lnR w="12700" cmpd="sng">
                      <a:noFill/>
                    </a:lnR>
                    <a:solidFill>
                      <a:schemeClr val="accent3">
                        <a:lumMod val="20000"/>
                        <a:lumOff val="80000"/>
                      </a:schemeClr>
                    </a:solidFill>
                  </a:tcPr>
                </a:tc>
                <a:tc>
                  <a:txBody>
                    <a:bodyPr/>
                    <a:lstStyle/>
                    <a:p>
                      <a:pPr algn="ctr" fontAlgn="b">
                        <a:spcAft>
                          <a:spcPts val="0"/>
                        </a:spcAft>
                      </a:pPr>
                      <a:endParaRPr lang="en-US" sz="900" b="0" i="0" u="none" strike="noStrike" dirty="0">
                        <a:solidFill>
                          <a:srgbClr val="000000"/>
                        </a:solidFill>
                        <a:effectLst/>
                        <a:latin typeface="Futura Book"/>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fontAlgn="b">
                        <a:spcAft>
                          <a:spcPts val="0"/>
                        </a:spcAft>
                      </a:pPr>
                      <a:endParaRPr lang="en-US" sz="900" b="0" i="0" u="none" strike="noStrike" dirty="0">
                        <a:solidFill>
                          <a:srgbClr val="000000"/>
                        </a:solidFill>
                        <a:effectLst/>
                        <a:latin typeface="Futura Book"/>
                      </a:endParaRPr>
                    </a:p>
                  </a:txBody>
                  <a:tcPr marL="9525" marR="9525" marT="9525" marB="0" anchor="ctr">
                    <a:lnL w="12700" cmpd="sng">
                      <a:noFill/>
                    </a:lnL>
                    <a:solidFill>
                      <a:schemeClr val="accent3">
                        <a:lumMod val="20000"/>
                        <a:lumOff val="80000"/>
                      </a:schemeClr>
                    </a:solidFill>
                  </a:tcPr>
                </a:tc>
                <a:extLst>
                  <a:ext uri="{0D108BD9-81ED-4DB2-BD59-A6C34878D82A}">
                    <a16:rowId xmlns:a16="http://schemas.microsoft.com/office/drawing/2014/main" val="3593742553"/>
                  </a:ext>
                </a:extLst>
              </a:tr>
              <a:tr h="311997">
                <a:tc>
                  <a:txBody>
                    <a:bodyPr/>
                    <a:lstStyle/>
                    <a:p>
                      <a:pPr algn="l" fontAlgn="b"/>
                      <a:r>
                        <a:rPr lang="en-US" sz="2000" b="1" i="0" u="none" strike="noStrike" dirty="0">
                          <a:solidFill>
                            <a:srgbClr val="000000"/>
                          </a:solidFill>
                          <a:effectLst/>
                          <a:latin typeface="Futura Book"/>
                        </a:rPr>
                        <a:t>VOTE FAILS</a:t>
                      </a:r>
                    </a:p>
                  </a:txBody>
                  <a:tcPr marL="9525" marR="9525" marT="9525" marB="0" anchor="b">
                    <a:lnR w="12700" cmpd="sng">
                      <a:noFill/>
                    </a:lnR>
                    <a:solidFill>
                      <a:schemeClr val="accent3">
                        <a:lumMod val="20000"/>
                        <a:lumOff val="80000"/>
                      </a:schemeClr>
                    </a:solidFill>
                  </a:tcPr>
                </a:tc>
                <a:tc>
                  <a:txBody>
                    <a:bodyPr/>
                    <a:lstStyle/>
                    <a:p>
                      <a:pPr algn="ctr" fontAlgn="b"/>
                      <a:endParaRPr lang="en-US" sz="2000" b="0" i="0" u="none" strike="noStrike" dirty="0">
                        <a:solidFill>
                          <a:srgbClr val="000000"/>
                        </a:solidFill>
                        <a:effectLst/>
                        <a:latin typeface="Futura Book"/>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l" fontAlgn="b"/>
                      <a:endParaRPr lang="en-US" sz="1800" b="0" i="0" u="none" strike="noStrike" dirty="0">
                        <a:solidFill>
                          <a:srgbClr val="000000"/>
                        </a:solidFill>
                        <a:effectLst/>
                        <a:latin typeface="Futura Book"/>
                      </a:endParaRPr>
                    </a:p>
                  </a:txBody>
                  <a:tcPr marL="9525" marR="9525" marT="9525" marB="0" anchor="b">
                    <a:lnL w="12700" cmpd="sng">
                      <a:noFill/>
                    </a:lnL>
                    <a:lnR w="12700" cmpd="sng">
                      <a:noFill/>
                    </a:lnR>
                    <a:solidFill>
                      <a:schemeClr val="accent3">
                        <a:lumMod val="20000"/>
                        <a:lumOff val="80000"/>
                      </a:schemeClr>
                    </a:solidFill>
                  </a:tcPr>
                </a:tc>
                <a:tc>
                  <a:txBody>
                    <a:bodyPr/>
                    <a:lstStyle/>
                    <a:p>
                      <a:pPr algn="ctr" fontAlgn="b"/>
                      <a:endParaRPr lang="en-US" sz="1800" b="0" i="0" u="none" strike="noStrike" dirty="0">
                        <a:solidFill>
                          <a:srgbClr val="000000"/>
                        </a:solidFill>
                        <a:effectLst/>
                        <a:latin typeface="Futura Book"/>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fontAlgn="b"/>
                      <a:endParaRPr lang="en-US" sz="1800" b="0" i="0" u="none" strike="noStrike" dirty="0">
                        <a:solidFill>
                          <a:srgbClr val="000000"/>
                        </a:solidFill>
                        <a:effectLst/>
                        <a:latin typeface="Futura Book"/>
                      </a:endParaRPr>
                    </a:p>
                  </a:txBody>
                  <a:tcPr marL="9525" marR="9525" marT="9525" marB="0" anchor="b">
                    <a:lnL w="12700" cmpd="sng">
                      <a:noFill/>
                    </a:lnL>
                    <a:solidFill>
                      <a:schemeClr val="accent3">
                        <a:lumMod val="20000"/>
                        <a:lumOff val="80000"/>
                      </a:schemeClr>
                    </a:solidFill>
                  </a:tcPr>
                </a:tc>
                <a:extLst>
                  <a:ext uri="{0D108BD9-81ED-4DB2-BD59-A6C34878D82A}">
                    <a16:rowId xmlns:a16="http://schemas.microsoft.com/office/drawing/2014/main" val="2118073264"/>
                  </a:ext>
                </a:extLst>
              </a:tr>
              <a:tr h="499665">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en-US" sz="1600" b="1" i="0" u="none" strike="noStrike" dirty="0">
                          <a:solidFill>
                            <a:srgbClr val="000000"/>
                          </a:solidFill>
                          <a:effectLst/>
                          <a:latin typeface="Futura Book"/>
                        </a:rPr>
                        <a:t>NEW FULLER IN 10 YEARS </a:t>
                      </a:r>
                      <a:br>
                        <a:rPr lang="en-US" sz="1600" b="1" i="0" u="none" strike="noStrike" dirty="0">
                          <a:solidFill>
                            <a:srgbClr val="000000"/>
                          </a:solidFill>
                          <a:effectLst/>
                          <a:latin typeface="Futura Book"/>
                        </a:rPr>
                      </a:br>
                      <a:r>
                        <a:rPr lang="en-US" sz="1400" b="0" i="0" u="none" strike="noStrike" dirty="0">
                          <a:solidFill>
                            <a:srgbClr val="000000"/>
                          </a:solidFill>
                          <a:effectLst/>
                          <a:latin typeface="Futura Book"/>
                        </a:rPr>
                        <a:t>(</a:t>
                      </a:r>
                      <a:r>
                        <a:rPr lang="en-US" sz="1400" b="0" i="0" u="none" strike="noStrike">
                          <a:solidFill>
                            <a:srgbClr val="000000"/>
                          </a:solidFill>
                          <a:effectLst/>
                          <a:latin typeface="Futura Book"/>
                        </a:rPr>
                        <a:t>ASSUMED with MSBA </a:t>
                      </a:r>
                      <a:r>
                        <a:rPr lang="en-US" sz="1400" b="0" i="0" u="none" strike="noStrike" dirty="0">
                          <a:solidFill>
                            <a:srgbClr val="000000"/>
                          </a:solidFill>
                          <a:effectLst/>
                          <a:latin typeface="Futura Book"/>
                        </a:rPr>
                        <a:t>GRANT)</a:t>
                      </a:r>
                    </a:p>
                  </a:txBody>
                  <a:tcPr marL="9525" marR="9525" marT="9525" marB="0" anchor="ctr">
                    <a:lnR w="12700" cmpd="sng">
                      <a:noFill/>
                    </a:lnR>
                    <a:solidFill>
                      <a:schemeClr val="accent3">
                        <a:lumMod val="20000"/>
                        <a:lumOff val="80000"/>
                      </a:scheme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chemeClr val="tx1"/>
                        </a:solidFill>
                        <a:effectLst/>
                        <a:uLnTx/>
                        <a:uFillTx/>
                        <a:latin typeface="Futura Book"/>
                        <a:ea typeface="+mn-ea"/>
                        <a:cs typeface="+mn-cs"/>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tx1"/>
                          </a:solidFill>
                          <a:effectLst/>
                          <a:uLnTx/>
                          <a:uFillTx/>
                          <a:latin typeface="Futura Book"/>
                          <a:ea typeface="+mn-ea"/>
                          <a:cs typeface="+mn-cs"/>
                        </a:rPr>
                        <a:t>           $  84.4M *</a:t>
                      </a:r>
                    </a:p>
                  </a:txBody>
                  <a:tcPr marL="9525" marR="9525" marT="9525" marB="0">
                    <a:lnL w="12700" cmpd="sng">
                      <a:noFill/>
                    </a:lnL>
                    <a:lnR w="12700" cmpd="sng">
                      <a:noFill/>
                    </a:lnR>
                    <a:solidFill>
                      <a:schemeClr val="accent3">
                        <a:lumMod val="20000"/>
                        <a:lumOff val="80000"/>
                      </a:schemeClr>
                    </a:solidFill>
                  </a:tcPr>
                </a:tc>
                <a:tc>
                  <a:txBody>
                    <a:bodyPr/>
                    <a:lstStyle/>
                    <a:p>
                      <a:pPr algn="ctr" fontAlgn="b">
                        <a:spcAft>
                          <a:spcPts val="0"/>
                        </a:spcAft>
                      </a:pPr>
                      <a:endParaRPr lang="en-US" sz="1800" b="0" i="0" u="none" strike="noStrike" dirty="0">
                        <a:solidFill>
                          <a:srgbClr val="000000"/>
                        </a:solidFill>
                        <a:effectLst/>
                        <a:latin typeface="Futura Book"/>
                      </a:endParaRPr>
                    </a:p>
                  </a:txBody>
                  <a:tcPr marL="9525" marR="9525" marT="9525"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fontAlgn="b">
                        <a:spcAft>
                          <a:spcPts val="0"/>
                        </a:spcAft>
                      </a:pPr>
                      <a:r>
                        <a:rPr lang="en-US" sz="1800" b="1" i="0" u="none" strike="noStrike" dirty="0">
                          <a:solidFill>
                            <a:srgbClr val="00B0F0"/>
                          </a:solidFill>
                          <a:effectLst/>
                          <a:latin typeface="Futura Book"/>
                        </a:rPr>
                        <a:t>$145</a:t>
                      </a:r>
                    </a:p>
                  </a:txBody>
                  <a:tcPr marL="9525" marR="9525" marT="9525" marB="0">
                    <a:lnL w="12700" cmpd="sng">
                      <a:noFill/>
                    </a:lnL>
                    <a:solidFill>
                      <a:schemeClr val="accent3">
                        <a:lumMod val="20000"/>
                        <a:lumOff val="80000"/>
                      </a:schemeClr>
                    </a:solidFill>
                  </a:tcPr>
                </a:tc>
                <a:extLst>
                  <a:ext uri="{0D108BD9-81ED-4DB2-BD59-A6C34878D82A}">
                    <a16:rowId xmlns:a16="http://schemas.microsoft.com/office/drawing/2014/main" val="1678438468"/>
                  </a:ext>
                </a:extLst>
              </a:tr>
              <a:tr h="255697">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en-US" sz="1600" b="1" i="0" u="none" strike="noStrike" dirty="0">
                          <a:solidFill>
                            <a:srgbClr val="000000"/>
                          </a:solidFill>
                          <a:effectLst/>
                          <a:latin typeface="Futura Book"/>
                        </a:rPr>
                        <a:t>OPERATE AND MAINTAIN EXISTING FULLER</a:t>
                      </a:r>
                    </a:p>
                  </a:txBody>
                  <a:tcPr marL="9525" marR="9525" marT="9525" marB="0" anchor="ctr">
                    <a:lnR w="12700" cmpd="sng">
                      <a:noFill/>
                    </a:lnR>
                    <a:solidFill>
                      <a:schemeClr val="accent3">
                        <a:lumMod val="20000"/>
                        <a:lumOff val="80000"/>
                      </a:scheme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chemeClr val="tx1"/>
                        </a:solidFill>
                        <a:effectLst/>
                        <a:uLnTx/>
                        <a:uFillTx/>
                        <a:latin typeface="Futura Book"/>
                        <a:ea typeface="+mn-ea"/>
                        <a:cs typeface="+mn-cs"/>
                      </a:endParaRPr>
                    </a:p>
                  </a:txBody>
                  <a:tcPr marL="9525" marR="9525" marT="9525" marB="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tx1"/>
                          </a:solidFill>
                          <a:effectLst/>
                          <a:uLnTx/>
                          <a:uFillTx/>
                          <a:latin typeface="Futura Book"/>
                          <a:ea typeface="+mn-ea"/>
                          <a:cs typeface="+mn-cs"/>
                        </a:rPr>
                        <a:t>           $  18.6M **</a:t>
                      </a:r>
                    </a:p>
                  </a:txBody>
                  <a:tcPr marL="9525" marR="9525" marT="9525" marB="0" anchor="ctr">
                    <a:lnL w="12700" cmpd="sng">
                      <a:noFill/>
                    </a:lnL>
                    <a:lnR w="12700" cmpd="sng">
                      <a:noFill/>
                    </a:lnR>
                    <a:lnB w="1905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0000"/>
                        </a:solidFill>
                        <a:effectLst/>
                        <a:uLnTx/>
                        <a:uFillTx/>
                        <a:latin typeface="Futura Book"/>
                        <a:ea typeface="+mn-ea"/>
                        <a:cs typeface="+mn-cs"/>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F0"/>
                          </a:solidFill>
                          <a:effectLst/>
                          <a:uLnTx/>
                          <a:uFillTx/>
                          <a:latin typeface="Futura Book"/>
                          <a:ea typeface="+mn-ea"/>
                          <a:cs typeface="+mn-cs"/>
                        </a:rPr>
                        <a:t>?</a:t>
                      </a:r>
                    </a:p>
                  </a:txBody>
                  <a:tcPr marL="9525" marR="9525" marT="9525" marB="0" anchor="ctr">
                    <a:lnL w="12700" cmpd="sng">
                      <a:noFill/>
                    </a:lnL>
                    <a:solidFill>
                      <a:schemeClr val="accent3">
                        <a:lumMod val="20000"/>
                        <a:lumOff val="80000"/>
                      </a:schemeClr>
                    </a:solidFill>
                  </a:tcPr>
                </a:tc>
                <a:extLst>
                  <a:ext uri="{0D108BD9-81ED-4DB2-BD59-A6C34878D82A}">
                    <a16:rowId xmlns:a16="http://schemas.microsoft.com/office/drawing/2014/main" val="1902608945"/>
                  </a:ext>
                </a:extLst>
              </a:tr>
              <a:tr h="337801">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endParaRPr lang="en-US" sz="1600" b="0" i="0" u="none" strike="noStrike" dirty="0">
                        <a:solidFill>
                          <a:srgbClr val="000000"/>
                        </a:solidFill>
                        <a:effectLst/>
                        <a:latin typeface="Futura Book"/>
                      </a:endParaRPr>
                    </a:p>
                  </a:txBody>
                  <a:tcPr marL="9525" marR="9525" marT="9525" marB="0" anchor="ctr">
                    <a:lnR w="12700" cmpd="sng">
                      <a:noFill/>
                    </a:lnR>
                    <a:solidFill>
                      <a:schemeClr val="accent3">
                        <a:lumMod val="20000"/>
                        <a:lumOff val="80000"/>
                      </a:scheme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chemeClr val="tx1"/>
                        </a:solidFill>
                        <a:effectLst/>
                        <a:uLnTx/>
                        <a:uFillTx/>
                        <a:latin typeface="Futura Book"/>
                        <a:ea typeface="+mn-ea"/>
                        <a:cs typeface="+mn-cs"/>
                      </a:endParaRPr>
                    </a:p>
                  </a:txBody>
                  <a:tcPr marL="9525" marR="9525" marT="9525" marB="0"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tx1"/>
                          </a:solidFill>
                          <a:effectLst/>
                          <a:uLnTx/>
                          <a:uFillTx/>
                          <a:latin typeface="Futura Book"/>
                          <a:ea typeface="+mn-ea"/>
                          <a:cs typeface="+mn-cs"/>
                        </a:rPr>
                        <a:t>           $103.0M</a:t>
                      </a:r>
                    </a:p>
                  </a:txBody>
                  <a:tcPr marL="9525" marR="9525" marT="9525" marB="0" anchor="ctr">
                    <a:lnL w="12700" cmpd="sng">
                      <a:noFill/>
                    </a:lnL>
                    <a:lnR w="12700" cmpd="sng">
                      <a:noFill/>
                    </a:lnR>
                    <a:lnT w="19050" cap="flat" cmpd="sng" algn="ctr">
                      <a:solidFill>
                        <a:schemeClr val="tx1"/>
                      </a:solidFill>
                      <a:prstDash val="solid"/>
                      <a:round/>
                      <a:headEnd type="none" w="med" len="med"/>
                      <a:tailEnd type="none" w="med" len="med"/>
                    </a:lnT>
                    <a:solidFill>
                      <a:schemeClr val="accent3">
                        <a:lumMod val="20000"/>
                        <a:lumOff val="80000"/>
                      </a:scheme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0000"/>
                        </a:solidFill>
                        <a:effectLst/>
                        <a:uLnTx/>
                        <a:uFillTx/>
                        <a:latin typeface="Futura Book"/>
                        <a:ea typeface="+mn-ea"/>
                        <a:cs typeface="+mn-cs"/>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0000"/>
                        </a:solidFill>
                        <a:effectLst/>
                        <a:uLnTx/>
                        <a:uFillTx/>
                        <a:latin typeface="Futura Book"/>
                        <a:ea typeface="+mn-ea"/>
                        <a:cs typeface="+mn-cs"/>
                      </a:endParaRPr>
                    </a:p>
                  </a:txBody>
                  <a:tcPr marL="9525" marR="9525" marT="9525" marB="0" anchor="ctr">
                    <a:lnL w="12700" cmpd="sng">
                      <a:noFill/>
                    </a:lnL>
                    <a:solidFill>
                      <a:schemeClr val="accent3">
                        <a:lumMod val="20000"/>
                        <a:lumOff val="80000"/>
                      </a:schemeClr>
                    </a:solidFill>
                  </a:tcPr>
                </a:tc>
                <a:extLst>
                  <a:ext uri="{0D108BD9-81ED-4DB2-BD59-A6C34878D82A}">
                    <a16:rowId xmlns:a16="http://schemas.microsoft.com/office/drawing/2014/main" val="605250220"/>
                  </a:ext>
                </a:extLst>
              </a:tr>
              <a:tr h="161697">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endParaRPr lang="en-US" sz="900" b="0" i="0" u="none" strike="noStrike" kern="1200" dirty="0">
                        <a:solidFill>
                          <a:srgbClr val="000000"/>
                        </a:solidFill>
                        <a:effectLst/>
                        <a:latin typeface="Futura Book"/>
                        <a:ea typeface="+mn-ea"/>
                        <a:cs typeface="+mn-cs"/>
                      </a:endParaRPr>
                    </a:p>
                  </a:txBody>
                  <a:tcPr marL="9525" marR="9525" marT="9525" marB="0" anchor="ctr">
                    <a:lnR w="12700" cmpd="sng">
                      <a:noFill/>
                    </a:lnR>
                    <a:solidFill>
                      <a:schemeClr val="accent3">
                        <a:lumMod val="20000"/>
                        <a:lumOff val="80000"/>
                      </a:schemeClr>
                    </a:solidFill>
                  </a:tcPr>
                </a:tc>
                <a:tc>
                  <a:txBody>
                    <a:bodyPr/>
                    <a:lstStyle/>
                    <a:p>
                      <a:pPr algn="ctr" fontAlgn="b"/>
                      <a:endParaRPr lang="en-US" sz="900" b="0" i="0" u="none" strike="noStrike" dirty="0">
                        <a:solidFill>
                          <a:srgbClr val="000000"/>
                        </a:solidFill>
                        <a:effectLst/>
                        <a:latin typeface="Futura Book"/>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l" fontAlgn="b"/>
                      <a:endParaRPr lang="en-US" sz="1800" b="0" i="0" u="none" strike="noStrike" dirty="0">
                        <a:solidFill>
                          <a:srgbClr val="000000"/>
                        </a:solidFill>
                        <a:effectLst/>
                        <a:latin typeface="Futura Book"/>
                      </a:endParaRPr>
                    </a:p>
                  </a:txBody>
                  <a:tcPr marL="9525" marR="9525" marT="9525" marB="0" anchor="ctr">
                    <a:lnL w="12700" cmpd="sng">
                      <a:noFill/>
                    </a:lnL>
                    <a:lnR w="12700" cmpd="sng">
                      <a:noFill/>
                    </a:lnR>
                    <a:solidFill>
                      <a:schemeClr val="accent3">
                        <a:lumMod val="20000"/>
                        <a:lumOff val="80000"/>
                      </a:schemeClr>
                    </a:solidFill>
                  </a:tcPr>
                </a:tc>
                <a:tc>
                  <a:txBody>
                    <a:bodyPr/>
                    <a:lstStyle/>
                    <a:p>
                      <a:pPr algn="ctr" fontAlgn="b"/>
                      <a:endParaRPr lang="en-US" sz="1800" b="0" i="0" u="none" strike="noStrike" dirty="0">
                        <a:solidFill>
                          <a:srgbClr val="000000"/>
                        </a:solidFill>
                        <a:effectLst/>
                        <a:latin typeface="Futura Book"/>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fontAlgn="b"/>
                      <a:endParaRPr lang="en-US" sz="1800" b="1" i="0" u="none" strike="noStrike" dirty="0">
                        <a:solidFill>
                          <a:srgbClr val="000000"/>
                        </a:solidFill>
                        <a:effectLst/>
                        <a:latin typeface="Futura Book"/>
                      </a:endParaRPr>
                    </a:p>
                  </a:txBody>
                  <a:tcPr marL="9525" marR="9525" marT="9525" marB="0" anchor="ctr">
                    <a:lnL w="12700" cmpd="sng">
                      <a:noFill/>
                    </a:lnL>
                    <a:solidFill>
                      <a:schemeClr val="accent3">
                        <a:lumMod val="20000"/>
                        <a:lumOff val="80000"/>
                      </a:schemeClr>
                    </a:solidFill>
                  </a:tcPr>
                </a:tc>
                <a:extLst>
                  <a:ext uri="{0D108BD9-81ED-4DB2-BD59-A6C34878D82A}">
                    <a16:rowId xmlns:a16="http://schemas.microsoft.com/office/drawing/2014/main" val="1348220937"/>
                  </a:ext>
                </a:extLst>
              </a:tr>
              <a:tr h="255697">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en-US" sz="1600" b="1" i="0" u="none" strike="noStrike" kern="1200" dirty="0">
                          <a:solidFill>
                            <a:srgbClr val="000000"/>
                          </a:solidFill>
                          <a:effectLst/>
                          <a:latin typeface="Futura Book"/>
                          <a:ea typeface="+mn-ea"/>
                          <a:cs typeface="+mn-cs"/>
                        </a:rPr>
                        <a:t>REPAIR-ONLY FULLER NOW</a:t>
                      </a:r>
                    </a:p>
                  </a:txBody>
                  <a:tcPr marL="9525" marR="9525" marT="9525" marB="0" anchor="ctr">
                    <a:lnR w="12700" cmpd="sng">
                      <a:noFill/>
                    </a:lnR>
                    <a:solidFill>
                      <a:schemeClr val="accent3">
                        <a:lumMod val="20000"/>
                        <a:lumOff val="80000"/>
                      </a:schemeClr>
                    </a:solidFill>
                  </a:tcPr>
                </a:tc>
                <a:tc>
                  <a:txBody>
                    <a:bodyPr/>
                    <a:lstStyle/>
                    <a:p>
                      <a:pPr algn="ctr" fontAlgn="b"/>
                      <a:endParaRPr lang="en-US" sz="1800" b="1" i="0" u="none" strike="noStrike" dirty="0">
                        <a:solidFill>
                          <a:srgbClr val="000000"/>
                        </a:solidFill>
                        <a:effectLst/>
                        <a:latin typeface="Futura Book"/>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l" fontAlgn="b"/>
                      <a:r>
                        <a:rPr lang="en-US" sz="1800" b="1" i="0" u="none" strike="noStrike" dirty="0">
                          <a:solidFill>
                            <a:srgbClr val="000000"/>
                          </a:solidFill>
                          <a:effectLst/>
                          <a:latin typeface="Futura Book"/>
                        </a:rPr>
                        <a:t>           $131.0M</a:t>
                      </a:r>
                    </a:p>
                  </a:txBody>
                  <a:tcPr marL="9525" marR="9525" marT="9525" marB="0" anchor="ctr">
                    <a:lnL w="12700" cmpd="sng">
                      <a:noFill/>
                    </a:lnL>
                    <a:lnR w="12700" cmpd="sng">
                      <a:noFill/>
                    </a:lnR>
                    <a:solidFill>
                      <a:schemeClr val="accent3">
                        <a:lumMod val="20000"/>
                        <a:lumOff val="80000"/>
                      </a:schemeClr>
                    </a:solidFill>
                  </a:tcPr>
                </a:tc>
                <a:tc>
                  <a:txBody>
                    <a:bodyPr/>
                    <a:lstStyle/>
                    <a:p>
                      <a:pPr algn="ctr" fontAlgn="b"/>
                      <a:endParaRPr lang="en-US" sz="1800" b="1" i="0" u="none" strike="noStrike" dirty="0">
                        <a:solidFill>
                          <a:srgbClr val="000000"/>
                        </a:solidFill>
                        <a:effectLst/>
                        <a:latin typeface="Futura Book"/>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fontAlgn="b"/>
                      <a:r>
                        <a:rPr lang="en-US" sz="1800" b="1" i="0" u="none" strike="noStrike" dirty="0">
                          <a:solidFill>
                            <a:srgbClr val="00B0F0"/>
                          </a:solidFill>
                          <a:effectLst/>
                          <a:latin typeface="Futura Book"/>
                        </a:rPr>
                        <a:t>$244</a:t>
                      </a:r>
                    </a:p>
                  </a:txBody>
                  <a:tcPr marL="9525" marR="9525" marT="9525" marB="0" anchor="ctr">
                    <a:lnL w="12700" cmpd="sng">
                      <a:noFill/>
                    </a:lnL>
                    <a:solidFill>
                      <a:schemeClr val="accent3">
                        <a:lumMod val="20000"/>
                        <a:lumOff val="80000"/>
                      </a:schemeClr>
                    </a:solidFill>
                  </a:tcPr>
                </a:tc>
                <a:extLst>
                  <a:ext uri="{0D108BD9-81ED-4DB2-BD59-A6C34878D82A}">
                    <a16:rowId xmlns:a16="http://schemas.microsoft.com/office/drawing/2014/main" val="1067287796"/>
                  </a:ext>
                </a:extLst>
              </a:tr>
              <a:tr h="201503">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endParaRPr lang="en-US" sz="1600" b="0" i="0" u="none" strike="noStrike" kern="1200" dirty="0">
                        <a:solidFill>
                          <a:srgbClr val="000000"/>
                        </a:solidFill>
                        <a:effectLst/>
                        <a:latin typeface="Futura Book"/>
                        <a:ea typeface="+mn-ea"/>
                        <a:cs typeface="+mn-cs"/>
                      </a:endParaRPr>
                    </a:p>
                  </a:txBody>
                  <a:tcPr marL="9525" marR="9525" marT="9525" marB="0" anchor="ctr">
                    <a:lnR w="12700" cmpd="sng">
                      <a:noFill/>
                    </a:lnR>
                    <a:solidFill>
                      <a:schemeClr val="accent3">
                        <a:lumMod val="20000"/>
                        <a:lumOff val="80000"/>
                      </a:schemeClr>
                    </a:solidFill>
                  </a:tcPr>
                </a:tc>
                <a:tc>
                  <a:txBody>
                    <a:bodyPr/>
                    <a:lstStyle/>
                    <a:p>
                      <a:pPr algn="ctr" fontAlgn="b"/>
                      <a:endParaRPr lang="en-US" sz="900" b="0" i="0" u="none" strike="noStrike" dirty="0">
                        <a:solidFill>
                          <a:srgbClr val="000000"/>
                        </a:solidFill>
                        <a:effectLst/>
                        <a:latin typeface="Futura Book"/>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l" fontAlgn="b"/>
                      <a:endParaRPr lang="en-US" sz="1800" b="0" i="0" u="none" strike="noStrike" dirty="0">
                        <a:solidFill>
                          <a:srgbClr val="000000"/>
                        </a:solidFill>
                        <a:effectLst/>
                        <a:latin typeface="Futura Book"/>
                      </a:endParaRPr>
                    </a:p>
                  </a:txBody>
                  <a:tcPr marL="9525" marR="9525" marT="9525" marB="0" anchor="ctr">
                    <a:lnL w="12700" cmpd="sng">
                      <a:noFill/>
                    </a:lnL>
                    <a:lnR w="12700" cmpd="sng">
                      <a:noFill/>
                    </a:lnR>
                    <a:solidFill>
                      <a:schemeClr val="accent3">
                        <a:lumMod val="20000"/>
                        <a:lumOff val="80000"/>
                      </a:schemeClr>
                    </a:solidFill>
                  </a:tcPr>
                </a:tc>
                <a:tc>
                  <a:txBody>
                    <a:bodyPr/>
                    <a:lstStyle/>
                    <a:p>
                      <a:pPr algn="ctr" fontAlgn="b"/>
                      <a:endParaRPr lang="en-US" sz="1800" b="0" i="0" u="none" strike="noStrike" dirty="0">
                        <a:solidFill>
                          <a:srgbClr val="000000"/>
                        </a:solidFill>
                        <a:effectLst/>
                        <a:latin typeface="Futura Book"/>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fontAlgn="b"/>
                      <a:endParaRPr lang="en-US" sz="1800" b="1" i="0" u="none" strike="noStrike" dirty="0">
                        <a:solidFill>
                          <a:srgbClr val="000000"/>
                        </a:solidFill>
                        <a:effectLst/>
                        <a:latin typeface="Futura Book"/>
                      </a:endParaRPr>
                    </a:p>
                  </a:txBody>
                  <a:tcPr marL="9525" marR="9525" marT="9525" marB="0" anchor="ctr">
                    <a:lnL w="12700" cmpd="sng">
                      <a:noFill/>
                    </a:lnL>
                    <a:solidFill>
                      <a:schemeClr val="accent3">
                        <a:lumMod val="20000"/>
                        <a:lumOff val="80000"/>
                      </a:schemeClr>
                    </a:solidFill>
                  </a:tcPr>
                </a:tc>
                <a:extLst>
                  <a:ext uri="{0D108BD9-81ED-4DB2-BD59-A6C34878D82A}">
                    <a16:rowId xmlns:a16="http://schemas.microsoft.com/office/drawing/2014/main" val="3525112122"/>
                  </a:ext>
                </a:extLst>
              </a:tr>
            </a:tbl>
          </a:graphicData>
        </a:graphic>
      </p:graphicFrame>
      <p:sp>
        <p:nvSpPr>
          <p:cNvPr id="6" name="Rectangle 5">
            <a:extLst>
              <a:ext uri="{FF2B5EF4-FFF2-40B4-BE49-F238E27FC236}">
                <a16:creationId xmlns:a16="http://schemas.microsoft.com/office/drawing/2014/main" id="{1E3C08B4-39B4-499B-8222-E69BF730AC89}"/>
              </a:ext>
            </a:extLst>
          </p:cNvPr>
          <p:cNvSpPr/>
          <p:nvPr/>
        </p:nvSpPr>
        <p:spPr>
          <a:xfrm>
            <a:off x="6324600" y="6248400"/>
            <a:ext cx="2590799" cy="738664"/>
          </a:xfrm>
          <a:prstGeom prst="rect">
            <a:avLst/>
          </a:prstGeom>
        </p:spPr>
        <p:txBody>
          <a:bodyPr wrap="square">
            <a:spAutoFit/>
          </a:bodyPr>
          <a:lstStyle/>
          <a:p>
            <a:r>
              <a:rPr lang="en-US" sz="1000" dirty="0">
                <a:solidFill>
                  <a:schemeClr val="tx1">
                    <a:lumMod val="50000"/>
                    <a:lumOff val="50000"/>
                  </a:schemeClr>
                </a:solidFill>
                <a:latin typeface="Myriad Pro"/>
                <a:cs typeface="Myriad Pro"/>
              </a:rPr>
              <a:t>PROJECT </a:t>
            </a:r>
            <a:r>
              <a:rPr lang="en-US" sz="1000" spc="-5" dirty="0">
                <a:solidFill>
                  <a:schemeClr val="tx1">
                    <a:lumMod val="50000"/>
                    <a:lumOff val="50000"/>
                  </a:schemeClr>
                </a:solidFill>
                <a:latin typeface="Myriad Pro"/>
                <a:cs typeface="Myriad Pro"/>
              </a:rPr>
              <a:t>MANAGEMENT  </a:t>
            </a:r>
            <a:r>
              <a:rPr lang="en-US" sz="1000" spc="150" dirty="0">
                <a:solidFill>
                  <a:schemeClr val="tx1">
                    <a:lumMod val="50000"/>
                    <a:lumOff val="50000"/>
                  </a:schemeClr>
                </a:solidFill>
                <a:latin typeface="Myriad Pro"/>
                <a:cs typeface="Myriad Pro"/>
              </a:rPr>
              <a:t> </a:t>
            </a:r>
            <a:r>
              <a:rPr lang="en-US" sz="2400" spc="150" dirty="0">
                <a:solidFill>
                  <a:srgbClr val="00B0F0"/>
                </a:solidFill>
                <a:latin typeface="Myriad Pro"/>
                <a:cs typeface="Myriad Pro"/>
              </a:rPr>
              <a:t>|</a:t>
            </a:r>
            <a:r>
              <a:rPr lang="en-US" sz="1000" spc="150" dirty="0">
                <a:solidFill>
                  <a:schemeClr val="tx1">
                    <a:lumMod val="50000"/>
                    <a:lumOff val="50000"/>
                  </a:schemeClr>
                </a:solidFill>
                <a:latin typeface="Myriad Pro"/>
                <a:cs typeface="Myriad Pro"/>
              </a:rPr>
              <a:t> </a:t>
            </a:r>
            <a:r>
              <a:rPr lang="en-US" sz="2400" spc="-10" dirty="0">
                <a:solidFill>
                  <a:srgbClr val="FFFFFF"/>
                </a:solidFill>
                <a:latin typeface="Myriad Pro"/>
                <a:cs typeface="Myriad Pro"/>
              </a:rPr>
              <a:t>SMMA</a:t>
            </a:r>
            <a:endParaRPr lang="en-US" sz="2400" dirty="0">
              <a:latin typeface="Myriad Pro"/>
              <a:cs typeface="Myriad Pro"/>
            </a:endParaRPr>
          </a:p>
          <a:p>
            <a:endParaRPr lang="en-US" dirty="0"/>
          </a:p>
        </p:txBody>
      </p:sp>
      <p:pic>
        <p:nvPicPr>
          <p:cNvPr id="7" name="Picture 6">
            <a:extLst>
              <a:ext uri="{FF2B5EF4-FFF2-40B4-BE49-F238E27FC236}">
                <a16:creationId xmlns:a16="http://schemas.microsoft.com/office/drawing/2014/main" id="{F9E91029-97BD-4201-AA00-C69746AA288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6400800"/>
            <a:ext cx="2582282" cy="272797"/>
          </a:xfrm>
          <a:prstGeom prst="rect">
            <a:avLst/>
          </a:prstGeom>
        </p:spPr>
      </p:pic>
      <p:sp>
        <p:nvSpPr>
          <p:cNvPr id="9" name="TextBox 8">
            <a:extLst>
              <a:ext uri="{FF2B5EF4-FFF2-40B4-BE49-F238E27FC236}">
                <a16:creationId xmlns:a16="http://schemas.microsoft.com/office/drawing/2014/main" id="{0D58B0A2-39C6-4137-B70C-CD83A1593E8B}"/>
              </a:ext>
            </a:extLst>
          </p:cNvPr>
          <p:cNvSpPr txBox="1"/>
          <p:nvPr/>
        </p:nvSpPr>
        <p:spPr>
          <a:xfrm>
            <a:off x="152400" y="5450863"/>
            <a:ext cx="8839200" cy="954107"/>
          </a:xfrm>
          <a:prstGeom prst="rect">
            <a:avLst/>
          </a:prstGeom>
          <a:noFill/>
        </p:spPr>
        <p:txBody>
          <a:bodyPr wrap="square" rtlCol="0">
            <a:spAutoFit/>
          </a:bodyPr>
          <a:lstStyle/>
          <a:p>
            <a:r>
              <a:rPr lang="en-US" sz="1400" b="1" dirty="0">
                <a:solidFill>
                  <a:schemeClr val="bg1"/>
                </a:solidFill>
                <a:latin typeface="Futura Book"/>
              </a:rPr>
              <a:t>* - Based on 4% escalation, current borrowing rate, 20 year term, using $11M of Capital Stabilization Fund, MSBA Grant not guaranteed.</a:t>
            </a:r>
          </a:p>
          <a:p>
            <a:r>
              <a:rPr lang="en-US" sz="1400" b="1" dirty="0">
                <a:solidFill>
                  <a:schemeClr val="bg1"/>
                </a:solidFill>
                <a:latin typeface="Futura Book"/>
              </a:rPr>
              <a:t>** - Assumes no major system failures in next 10 years.</a:t>
            </a:r>
          </a:p>
          <a:p>
            <a:endParaRPr lang="en-US" sz="1400" b="1" dirty="0">
              <a:solidFill>
                <a:schemeClr val="bg1"/>
              </a:solidFill>
              <a:latin typeface="Futura Book"/>
            </a:endParaRPr>
          </a:p>
        </p:txBody>
      </p:sp>
      <p:sp>
        <p:nvSpPr>
          <p:cNvPr id="10" name="TextBox 9">
            <a:extLst>
              <a:ext uri="{FF2B5EF4-FFF2-40B4-BE49-F238E27FC236}">
                <a16:creationId xmlns:a16="http://schemas.microsoft.com/office/drawing/2014/main" id="{70A8B950-FEA0-4A68-AE4A-4A99C3E13BCA}"/>
              </a:ext>
            </a:extLst>
          </p:cNvPr>
          <p:cNvSpPr txBox="1"/>
          <p:nvPr/>
        </p:nvSpPr>
        <p:spPr>
          <a:xfrm>
            <a:off x="76200" y="516960"/>
            <a:ext cx="8458200" cy="615553"/>
          </a:xfrm>
          <a:prstGeom prst="rect">
            <a:avLst/>
          </a:prstGeom>
          <a:noFill/>
        </p:spPr>
        <p:txBody>
          <a:bodyPr wrap="square" rtlCol="0">
            <a:spAutoFit/>
          </a:bodyPr>
          <a:lstStyle/>
          <a:p>
            <a:r>
              <a:rPr lang="en-US" sz="2000" b="1" dirty="0">
                <a:solidFill>
                  <a:schemeClr val="bg1"/>
                </a:solidFill>
                <a:latin typeface="Futura Book"/>
              </a:rPr>
              <a:t>Possible Scenarios</a:t>
            </a:r>
          </a:p>
          <a:p>
            <a:endParaRPr lang="en-US" sz="1400" b="1" dirty="0">
              <a:solidFill>
                <a:schemeClr val="bg1"/>
              </a:solidFill>
              <a:latin typeface="Futura Book"/>
            </a:endParaRPr>
          </a:p>
        </p:txBody>
      </p:sp>
    </p:spTree>
    <p:extLst>
      <p:ext uri="{BB962C8B-B14F-4D97-AF65-F5344CB8AC3E}">
        <p14:creationId xmlns:p14="http://schemas.microsoft.com/office/powerpoint/2010/main" val="316175316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74BEE50-A98E-4310-98B7-3BEC40149B94}"/>
              </a:ext>
            </a:extLst>
          </p:cNvPr>
          <p:cNvSpPr/>
          <p:nvPr/>
        </p:nvSpPr>
        <p:spPr>
          <a:xfrm>
            <a:off x="6324600" y="6248400"/>
            <a:ext cx="2590799" cy="738664"/>
          </a:xfrm>
          <a:prstGeom prst="rect">
            <a:avLst/>
          </a:prstGeom>
        </p:spPr>
        <p:txBody>
          <a:bodyPr wrap="square">
            <a:spAutoFit/>
          </a:bodyPr>
          <a:lstStyle/>
          <a:p>
            <a:r>
              <a:rPr lang="en-US" sz="1000" dirty="0">
                <a:solidFill>
                  <a:schemeClr val="tx1">
                    <a:lumMod val="50000"/>
                    <a:lumOff val="50000"/>
                  </a:schemeClr>
                </a:solidFill>
                <a:latin typeface="Myriad Pro"/>
                <a:cs typeface="Myriad Pro"/>
              </a:rPr>
              <a:t>PROJECT </a:t>
            </a:r>
            <a:r>
              <a:rPr lang="en-US" sz="1000" spc="-5" dirty="0">
                <a:solidFill>
                  <a:schemeClr val="tx1">
                    <a:lumMod val="50000"/>
                    <a:lumOff val="50000"/>
                  </a:schemeClr>
                </a:solidFill>
                <a:latin typeface="Myriad Pro"/>
                <a:cs typeface="Myriad Pro"/>
              </a:rPr>
              <a:t>MANAGEMENT  </a:t>
            </a:r>
            <a:r>
              <a:rPr lang="en-US" sz="1000" spc="150" dirty="0">
                <a:solidFill>
                  <a:schemeClr val="tx1">
                    <a:lumMod val="50000"/>
                    <a:lumOff val="50000"/>
                  </a:schemeClr>
                </a:solidFill>
                <a:latin typeface="Myriad Pro"/>
                <a:cs typeface="Myriad Pro"/>
              </a:rPr>
              <a:t> </a:t>
            </a:r>
            <a:r>
              <a:rPr lang="en-US" sz="2400" spc="150" dirty="0">
                <a:solidFill>
                  <a:srgbClr val="00B0F0"/>
                </a:solidFill>
                <a:latin typeface="Myriad Pro"/>
                <a:cs typeface="Myriad Pro"/>
              </a:rPr>
              <a:t>|</a:t>
            </a:r>
            <a:r>
              <a:rPr lang="en-US" sz="1000" spc="150" dirty="0">
                <a:solidFill>
                  <a:schemeClr val="tx1">
                    <a:lumMod val="50000"/>
                    <a:lumOff val="50000"/>
                  </a:schemeClr>
                </a:solidFill>
                <a:latin typeface="Myriad Pro"/>
                <a:cs typeface="Myriad Pro"/>
              </a:rPr>
              <a:t> </a:t>
            </a:r>
            <a:r>
              <a:rPr lang="en-US" sz="2400" spc="-10" dirty="0">
                <a:solidFill>
                  <a:srgbClr val="FFFFFF"/>
                </a:solidFill>
                <a:latin typeface="Myriad Pro"/>
                <a:cs typeface="Myriad Pro"/>
              </a:rPr>
              <a:t>SMMA</a:t>
            </a:r>
            <a:endParaRPr lang="en-US" sz="2400" dirty="0">
              <a:latin typeface="Myriad Pro"/>
              <a:cs typeface="Myriad Pro"/>
            </a:endParaRPr>
          </a:p>
          <a:p>
            <a:endParaRPr lang="en-US" dirty="0"/>
          </a:p>
        </p:txBody>
      </p:sp>
      <p:cxnSp>
        <p:nvCxnSpPr>
          <p:cNvPr id="11" name="Straight Connector 10">
            <a:extLst>
              <a:ext uri="{FF2B5EF4-FFF2-40B4-BE49-F238E27FC236}">
                <a16:creationId xmlns:a16="http://schemas.microsoft.com/office/drawing/2014/main" id="{B4AA882C-586F-4A6C-A2FA-62B1C2A42F25}"/>
              </a:ext>
            </a:extLst>
          </p:cNvPr>
          <p:cNvCxnSpPr/>
          <p:nvPr/>
        </p:nvCxnSpPr>
        <p:spPr>
          <a:xfrm>
            <a:off x="3124200" y="1219200"/>
            <a:ext cx="0" cy="5105400"/>
          </a:xfrm>
          <a:prstGeom prst="line">
            <a:avLst/>
          </a:prstGeom>
          <a:ln w="92075">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65266E25-2BAD-47F6-9479-F916BD1DA102}"/>
              </a:ext>
            </a:extLst>
          </p:cNvPr>
          <p:cNvSpPr txBox="1"/>
          <p:nvPr/>
        </p:nvSpPr>
        <p:spPr>
          <a:xfrm>
            <a:off x="609600" y="762000"/>
            <a:ext cx="8153400" cy="5529719"/>
          </a:xfrm>
          <a:prstGeom prst="rect">
            <a:avLst/>
          </a:prstGeom>
          <a:noFill/>
        </p:spPr>
        <p:txBody>
          <a:bodyPr wrap="square" rtlCol="0">
            <a:spAutoFit/>
          </a:bodyPr>
          <a:lstStyle/>
          <a:p>
            <a:pPr marL="285750" indent="-285750">
              <a:spcBef>
                <a:spcPts val="400"/>
              </a:spcBef>
              <a:spcAft>
                <a:spcPts val="1200"/>
              </a:spcAft>
              <a:buFont typeface="Arial" panose="020B0604020202020204" pitchFamily="34" charset="0"/>
              <a:buChar char="•"/>
            </a:pPr>
            <a:r>
              <a:rPr lang="en-US" sz="2400" dirty="0">
                <a:solidFill>
                  <a:schemeClr val="bg1"/>
                </a:solidFill>
                <a:latin typeface="HelveticaNeue LT 55 Roman" panose="020B0604020202020204" pitchFamily="34" charset="0"/>
              </a:rPr>
              <a:t>A “NO” vote means educational offerings continue to not meet the needs of students and educators due to facility needs</a:t>
            </a:r>
          </a:p>
          <a:p>
            <a:pPr marL="285750" indent="-285750">
              <a:spcBef>
                <a:spcPts val="400"/>
              </a:spcBef>
              <a:spcAft>
                <a:spcPts val="1200"/>
              </a:spcAft>
              <a:buFont typeface="Arial" panose="020B0604020202020204" pitchFamily="34" charset="0"/>
              <a:buChar char="•"/>
            </a:pPr>
            <a:r>
              <a:rPr lang="en-US" sz="2400" dirty="0">
                <a:solidFill>
                  <a:schemeClr val="bg1"/>
                </a:solidFill>
                <a:latin typeface="HelveticaNeue LT 55 Roman" panose="020B0604020202020204" pitchFamily="34" charset="0"/>
              </a:rPr>
              <a:t>A “NO” vote does not avoid future expenses. In fact, the opposite is true:</a:t>
            </a:r>
          </a:p>
          <a:p>
            <a:pPr marL="800100" lvl="1" indent="-342900">
              <a:spcBef>
                <a:spcPts val="1200"/>
              </a:spcBef>
              <a:spcAft>
                <a:spcPts val="400"/>
              </a:spcAft>
              <a:buFont typeface="Courier New" panose="02070309020205020404" pitchFamily="49" charset="0"/>
              <a:buChar char="o"/>
            </a:pPr>
            <a:r>
              <a:rPr lang="en-US" sz="2000" dirty="0">
                <a:solidFill>
                  <a:schemeClr val="bg1"/>
                </a:solidFill>
                <a:latin typeface="HelveticaNeue LT 55 Roman" panose="020B0604020202020204" pitchFamily="34" charset="0"/>
              </a:rPr>
              <a:t>State aid ($39.5M) will go to another district and the City is unlikely to get another opportunity.</a:t>
            </a:r>
          </a:p>
          <a:p>
            <a:pPr marL="800100" lvl="1" indent="-342900">
              <a:spcBef>
                <a:spcPts val="1200"/>
              </a:spcBef>
              <a:spcAft>
                <a:spcPts val="400"/>
              </a:spcAft>
              <a:buFont typeface="Courier New" panose="02070309020205020404" pitchFamily="49" charset="0"/>
              <a:buChar char="o"/>
            </a:pPr>
            <a:r>
              <a:rPr lang="en-US" sz="2000" dirty="0">
                <a:solidFill>
                  <a:schemeClr val="bg1"/>
                </a:solidFill>
                <a:latin typeface="HelveticaNeue LT 55 Roman" panose="020B0604020202020204" pitchFamily="34" charset="0"/>
              </a:rPr>
              <a:t>No benefit to show for the Feasibility Study funds expended by the City.</a:t>
            </a:r>
          </a:p>
          <a:p>
            <a:pPr marL="800100" lvl="1" indent="-342900">
              <a:spcBef>
                <a:spcPts val="1200"/>
              </a:spcBef>
              <a:spcAft>
                <a:spcPts val="400"/>
              </a:spcAft>
              <a:buFont typeface="Courier New" panose="02070309020205020404" pitchFamily="49" charset="0"/>
              <a:buChar char="o"/>
            </a:pPr>
            <a:r>
              <a:rPr lang="en-US" sz="2000" dirty="0">
                <a:solidFill>
                  <a:schemeClr val="bg1"/>
                </a:solidFill>
                <a:latin typeface="HelveticaNeue LT 55 Roman" panose="020B0604020202020204" pitchFamily="34" charset="0"/>
              </a:rPr>
              <a:t>Current and future generations inherit an inadequate building with big costs ahead ($131M).</a:t>
            </a:r>
          </a:p>
          <a:p>
            <a:pPr marL="800100" lvl="1" indent="-342900">
              <a:spcBef>
                <a:spcPts val="1200"/>
              </a:spcBef>
              <a:spcAft>
                <a:spcPts val="400"/>
              </a:spcAft>
              <a:buFont typeface="Courier New" panose="02070309020205020404" pitchFamily="49" charset="0"/>
              <a:buChar char="o"/>
            </a:pPr>
            <a:r>
              <a:rPr lang="en-US" sz="2000" dirty="0">
                <a:solidFill>
                  <a:schemeClr val="bg1"/>
                </a:solidFill>
                <a:latin typeface="HelveticaNeue LT 55 Roman" panose="020B0604020202020204" pitchFamily="34" charset="0"/>
              </a:rPr>
              <a:t>The cost of future repairs and construction will only go up, including their impact on taxes. </a:t>
            </a:r>
          </a:p>
        </p:txBody>
      </p:sp>
      <p:sp>
        <p:nvSpPr>
          <p:cNvPr id="6" name="TextBox 5">
            <a:extLst>
              <a:ext uri="{FF2B5EF4-FFF2-40B4-BE49-F238E27FC236}">
                <a16:creationId xmlns:a16="http://schemas.microsoft.com/office/drawing/2014/main" id="{B76D3336-084C-4130-8057-1212A84A8D8D}"/>
              </a:ext>
            </a:extLst>
          </p:cNvPr>
          <p:cNvSpPr txBox="1"/>
          <p:nvPr/>
        </p:nvSpPr>
        <p:spPr>
          <a:xfrm>
            <a:off x="152400" y="152400"/>
            <a:ext cx="8915400" cy="461665"/>
          </a:xfrm>
          <a:prstGeom prst="rect">
            <a:avLst/>
          </a:prstGeom>
          <a:noFill/>
        </p:spPr>
        <p:txBody>
          <a:bodyPr wrap="square" rtlCol="0">
            <a:spAutoFit/>
          </a:bodyPr>
          <a:lstStyle/>
          <a:p>
            <a:r>
              <a:rPr lang="en-US" sz="2400" b="1" dirty="0">
                <a:solidFill>
                  <a:schemeClr val="bg1"/>
                </a:solidFill>
                <a:latin typeface="Futura Book"/>
              </a:rPr>
              <a:t>THE COST OF VOTING “NO”?</a:t>
            </a:r>
            <a:endParaRPr lang="en-US" sz="1600" b="1" dirty="0">
              <a:solidFill>
                <a:schemeClr val="bg1"/>
              </a:solidFill>
              <a:latin typeface="Futura Book"/>
            </a:endParaRPr>
          </a:p>
        </p:txBody>
      </p:sp>
      <p:pic>
        <p:nvPicPr>
          <p:cNvPr id="7" name="Picture 6">
            <a:extLst>
              <a:ext uri="{FF2B5EF4-FFF2-40B4-BE49-F238E27FC236}">
                <a16:creationId xmlns:a16="http://schemas.microsoft.com/office/drawing/2014/main" id="{CB91FC24-E731-4FD6-AF7C-137C2A37E47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6400800"/>
            <a:ext cx="2582282" cy="272797"/>
          </a:xfrm>
          <a:prstGeom prst="rect">
            <a:avLst/>
          </a:prstGeom>
        </p:spPr>
      </p:pic>
    </p:spTree>
    <p:extLst>
      <p:ext uri="{BB962C8B-B14F-4D97-AF65-F5344CB8AC3E}">
        <p14:creationId xmlns:p14="http://schemas.microsoft.com/office/powerpoint/2010/main" val="329781615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460">
            <a:extLst>
              <a:ext uri="{FF2B5EF4-FFF2-40B4-BE49-F238E27FC236}">
                <a16:creationId xmlns:a16="http://schemas.microsoft.com/office/drawing/2014/main" id="{028083B0-3694-4290-A97C-E177A6A82346}"/>
              </a:ext>
            </a:extLst>
          </p:cNvPr>
          <p:cNvSpPr txBox="1">
            <a:spLocks/>
          </p:cNvSpPr>
          <p:nvPr/>
        </p:nvSpPr>
        <p:spPr>
          <a:xfrm>
            <a:off x="176995" y="76200"/>
            <a:ext cx="7315200" cy="369332"/>
          </a:xfrm>
          <a:prstGeom prst="rect">
            <a:avLst/>
          </a:prstGeom>
          <a:noFill/>
        </p:spPr>
        <p:txBody>
          <a:bodyPr vert="horz" wrap="square" lIns="0" tIns="0" rIns="0" bIns="0" rtlCol="0">
            <a:spAutoFit/>
          </a:bodyPr>
          <a:lstStyle>
            <a:defPPr>
              <a:defRPr lang="en-US"/>
            </a:defPPr>
            <a:lvl1pPr marL="0" algn="l" defTabSz="914400" rtl="0" eaLnBrk="1" latinLnBrk="0" hangingPunct="1">
              <a:defRPr sz="1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schemeClr val="bg1"/>
                </a:solidFill>
                <a:latin typeface="Futura Book"/>
              </a:rPr>
              <a:t>IMPORTANT DATES </a:t>
            </a:r>
          </a:p>
        </p:txBody>
      </p:sp>
      <p:sp>
        <p:nvSpPr>
          <p:cNvPr id="3" name="Rectangle 2">
            <a:extLst>
              <a:ext uri="{FF2B5EF4-FFF2-40B4-BE49-F238E27FC236}">
                <a16:creationId xmlns:a16="http://schemas.microsoft.com/office/drawing/2014/main" id="{AE43DC7F-3AE0-4664-9682-152427AEEBE0}"/>
              </a:ext>
            </a:extLst>
          </p:cNvPr>
          <p:cNvSpPr/>
          <p:nvPr/>
        </p:nvSpPr>
        <p:spPr>
          <a:xfrm>
            <a:off x="419100" y="1143000"/>
            <a:ext cx="8305800" cy="4837222"/>
          </a:xfrm>
          <a:prstGeom prst="rect">
            <a:avLst/>
          </a:prstGeom>
        </p:spPr>
        <p:txBody>
          <a:bodyPr wrap="square">
            <a:spAutoFit/>
          </a:bodyPr>
          <a:lstStyle/>
          <a:p>
            <a:pPr marL="461963" indent="-461963">
              <a:spcBef>
                <a:spcPts val="1400"/>
              </a:spcBef>
              <a:spcAft>
                <a:spcPts val="1800"/>
              </a:spcAft>
              <a:buFont typeface="Arial" panose="020B0604020202020204" pitchFamily="34" charset="0"/>
              <a:buChar char="•"/>
            </a:pPr>
            <a:r>
              <a:rPr lang="en-US" sz="2000" b="1" spc="-5" dirty="0">
                <a:solidFill>
                  <a:schemeClr val="bg1"/>
                </a:solidFill>
                <a:latin typeface="Futura Book"/>
                <a:cs typeface="Myriad Pro"/>
              </a:rPr>
              <a:t>October 16, 2018 – City Council Public Hearing</a:t>
            </a:r>
          </a:p>
          <a:p>
            <a:pPr marL="461963" indent="-461963">
              <a:spcBef>
                <a:spcPts val="1400"/>
              </a:spcBef>
              <a:spcAft>
                <a:spcPts val="1800"/>
              </a:spcAft>
              <a:buFont typeface="Arial" panose="020B0604020202020204" pitchFamily="34" charset="0"/>
              <a:buChar char="•"/>
            </a:pPr>
            <a:r>
              <a:rPr lang="en-US" sz="2000" b="1" spc="-5" dirty="0">
                <a:solidFill>
                  <a:schemeClr val="bg1"/>
                </a:solidFill>
                <a:latin typeface="Futura Book"/>
                <a:cs typeface="Myriad Pro"/>
              </a:rPr>
              <a:t>October 30, 2018 – City Council Meeting to approve funding</a:t>
            </a:r>
          </a:p>
          <a:p>
            <a:pPr marL="461963" indent="-461963">
              <a:spcBef>
                <a:spcPts val="1400"/>
              </a:spcBef>
              <a:spcAft>
                <a:spcPts val="1800"/>
              </a:spcAft>
              <a:buFont typeface="Arial" panose="020B0604020202020204" pitchFamily="34" charset="0"/>
              <a:buChar char="•"/>
            </a:pPr>
            <a:r>
              <a:rPr lang="en-US" sz="2000" b="1" spc="-5" dirty="0">
                <a:solidFill>
                  <a:schemeClr val="bg1"/>
                </a:solidFill>
                <a:latin typeface="Futura Book"/>
                <a:cs typeface="Myriad Pro"/>
              </a:rPr>
              <a:t>October 31, 2018 – MSBA Board Meeting to approve project </a:t>
            </a:r>
          </a:p>
          <a:p>
            <a:pPr marL="461963" indent="-461963">
              <a:spcBef>
                <a:spcPts val="1400"/>
              </a:spcBef>
              <a:spcAft>
                <a:spcPts val="1800"/>
              </a:spcAft>
              <a:buFont typeface="Arial" panose="020B0604020202020204" pitchFamily="34" charset="0"/>
              <a:buChar char="•"/>
            </a:pPr>
            <a:r>
              <a:rPr lang="en-US" sz="2000" b="1" spc="-5" dirty="0">
                <a:solidFill>
                  <a:schemeClr val="bg1"/>
                </a:solidFill>
                <a:latin typeface="Futura Book"/>
                <a:cs typeface="Myriad Pro"/>
              </a:rPr>
              <a:t>November 1, 2018 – Community Forum No. 9</a:t>
            </a:r>
          </a:p>
          <a:p>
            <a:pPr marL="461963" indent="-461963">
              <a:spcBef>
                <a:spcPts val="1400"/>
              </a:spcBef>
              <a:spcAft>
                <a:spcPts val="1800"/>
              </a:spcAft>
              <a:buFont typeface="Arial" panose="020B0604020202020204" pitchFamily="34" charset="0"/>
              <a:buChar char="•"/>
            </a:pPr>
            <a:r>
              <a:rPr lang="en-US" sz="2000" b="1" spc="-5" dirty="0">
                <a:solidFill>
                  <a:schemeClr val="bg1"/>
                </a:solidFill>
                <a:latin typeface="Futura Book"/>
                <a:cs typeface="Myriad Pro"/>
              </a:rPr>
              <a:t>November 28, 2018 – Community Forum No. 10</a:t>
            </a:r>
          </a:p>
          <a:p>
            <a:pPr marL="461963" indent="-461963">
              <a:spcBef>
                <a:spcPts val="1400"/>
              </a:spcBef>
              <a:spcAft>
                <a:spcPts val="1800"/>
              </a:spcAft>
              <a:buFont typeface="Arial" panose="020B0604020202020204" pitchFamily="34" charset="0"/>
              <a:buChar char="•"/>
            </a:pPr>
            <a:r>
              <a:rPr lang="en-US" sz="2000" b="1" spc="-5" dirty="0">
                <a:solidFill>
                  <a:schemeClr val="bg1"/>
                </a:solidFill>
                <a:latin typeface="Futura Book"/>
                <a:cs typeface="Myriad Pro"/>
              </a:rPr>
              <a:t>December 11, 2018 – Anticipated Debt Exclusion Ballot Vote</a:t>
            </a:r>
          </a:p>
          <a:p>
            <a:endParaRPr lang="en-US" sz="2000" spc="-5" dirty="0">
              <a:solidFill>
                <a:schemeClr val="bg1"/>
              </a:solidFill>
              <a:latin typeface="Myriad Pro"/>
              <a:cs typeface="Myriad Pro"/>
            </a:endParaRPr>
          </a:p>
          <a:p>
            <a:endParaRPr lang="en-US" sz="2000" spc="-5" dirty="0">
              <a:solidFill>
                <a:schemeClr val="bg1"/>
              </a:solidFill>
              <a:latin typeface="Myriad Pro"/>
              <a:cs typeface="Myriad Pro"/>
            </a:endParaRPr>
          </a:p>
        </p:txBody>
      </p:sp>
      <p:sp>
        <p:nvSpPr>
          <p:cNvPr id="7" name="Rectangle 6">
            <a:extLst>
              <a:ext uri="{FF2B5EF4-FFF2-40B4-BE49-F238E27FC236}">
                <a16:creationId xmlns:a16="http://schemas.microsoft.com/office/drawing/2014/main" id="{E2626801-58B5-4578-AE76-8C8BC5A9C293}"/>
              </a:ext>
            </a:extLst>
          </p:cNvPr>
          <p:cNvSpPr/>
          <p:nvPr/>
        </p:nvSpPr>
        <p:spPr>
          <a:xfrm>
            <a:off x="6324600" y="6248400"/>
            <a:ext cx="2590799" cy="738664"/>
          </a:xfrm>
          <a:prstGeom prst="rect">
            <a:avLst/>
          </a:prstGeom>
        </p:spPr>
        <p:txBody>
          <a:bodyPr wrap="square">
            <a:spAutoFit/>
          </a:bodyPr>
          <a:lstStyle/>
          <a:p>
            <a:r>
              <a:rPr lang="en-US" sz="1000" dirty="0">
                <a:solidFill>
                  <a:schemeClr val="tx1">
                    <a:lumMod val="50000"/>
                    <a:lumOff val="50000"/>
                  </a:schemeClr>
                </a:solidFill>
                <a:latin typeface="Myriad Pro"/>
                <a:cs typeface="Myriad Pro"/>
              </a:rPr>
              <a:t>PROJECT </a:t>
            </a:r>
            <a:r>
              <a:rPr lang="en-US" sz="1000" spc="-5" dirty="0">
                <a:solidFill>
                  <a:schemeClr val="tx1">
                    <a:lumMod val="50000"/>
                    <a:lumOff val="50000"/>
                  </a:schemeClr>
                </a:solidFill>
                <a:latin typeface="Myriad Pro"/>
                <a:cs typeface="Myriad Pro"/>
              </a:rPr>
              <a:t>MANAGEMENT  </a:t>
            </a:r>
            <a:r>
              <a:rPr lang="en-US" sz="1000" spc="150" dirty="0">
                <a:solidFill>
                  <a:schemeClr val="tx1">
                    <a:lumMod val="50000"/>
                    <a:lumOff val="50000"/>
                  </a:schemeClr>
                </a:solidFill>
                <a:latin typeface="Myriad Pro"/>
                <a:cs typeface="Myriad Pro"/>
              </a:rPr>
              <a:t> </a:t>
            </a:r>
            <a:r>
              <a:rPr lang="en-US" sz="2400" spc="150" dirty="0">
                <a:solidFill>
                  <a:srgbClr val="00B0F0"/>
                </a:solidFill>
                <a:latin typeface="Myriad Pro"/>
                <a:cs typeface="Myriad Pro"/>
              </a:rPr>
              <a:t>|</a:t>
            </a:r>
            <a:r>
              <a:rPr lang="en-US" sz="1000" spc="150" dirty="0">
                <a:solidFill>
                  <a:schemeClr val="tx1">
                    <a:lumMod val="50000"/>
                    <a:lumOff val="50000"/>
                  </a:schemeClr>
                </a:solidFill>
                <a:latin typeface="Myriad Pro"/>
                <a:cs typeface="Myriad Pro"/>
              </a:rPr>
              <a:t> </a:t>
            </a:r>
            <a:r>
              <a:rPr lang="en-US" sz="2400" spc="-10" dirty="0">
                <a:solidFill>
                  <a:srgbClr val="FFFFFF"/>
                </a:solidFill>
                <a:latin typeface="Myriad Pro"/>
                <a:cs typeface="Myriad Pro"/>
              </a:rPr>
              <a:t>SMMA</a:t>
            </a:r>
            <a:endParaRPr lang="en-US" sz="2400" dirty="0">
              <a:latin typeface="Myriad Pro"/>
              <a:cs typeface="Myriad Pro"/>
            </a:endParaRPr>
          </a:p>
          <a:p>
            <a:endParaRPr lang="en-US" dirty="0"/>
          </a:p>
        </p:txBody>
      </p:sp>
      <p:pic>
        <p:nvPicPr>
          <p:cNvPr id="8" name="Picture 7">
            <a:extLst>
              <a:ext uri="{FF2B5EF4-FFF2-40B4-BE49-F238E27FC236}">
                <a16:creationId xmlns:a16="http://schemas.microsoft.com/office/drawing/2014/main" id="{ADD85B3C-7605-458E-80F0-57DB9CD1CE1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6400800"/>
            <a:ext cx="2582282" cy="272797"/>
          </a:xfrm>
          <a:prstGeom prst="rect">
            <a:avLst/>
          </a:prstGeom>
        </p:spPr>
      </p:pic>
    </p:spTree>
    <p:extLst>
      <p:ext uri="{BB962C8B-B14F-4D97-AF65-F5344CB8AC3E}">
        <p14:creationId xmlns:p14="http://schemas.microsoft.com/office/powerpoint/2010/main" val="8934521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AE1BE06-3C09-4200-B6E9-87009A057710}"/>
              </a:ext>
            </a:extLst>
          </p:cNvPr>
          <p:cNvSpPr/>
          <p:nvPr/>
        </p:nvSpPr>
        <p:spPr>
          <a:xfrm>
            <a:off x="0" y="533400"/>
            <a:ext cx="9144000" cy="5410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AE43DC7F-3AE0-4664-9682-152427AEEBE0}"/>
              </a:ext>
            </a:extLst>
          </p:cNvPr>
          <p:cNvSpPr/>
          <p:nvPr/>
        </p:nvSpPr>
        <p:spPr>
          <a:xfrm>
            <a:off x="457200" y="846921"/>
            <a:ext cx="8305800" cy="707886"/>
          </a:xfrm>
          <a:prstGeom prst="rect">
            <a:avLst/>
          </a:prstGeom>
        </p:spPr>
        <p:txBody>
          <a:bodyPr wrap="square">
            <a:spAutoFit/>
          </a:bodyPr>
          <a:lstStyle/>
          <a:p>
            <a:endParaRPr lang="en-US" sz="2000" spc="-5" dirty="0">
              <a:solidFill>
                <a:schemeClr val="bg1"/>
              </a:solidFill>
              <a:latin typeface="Myriad Pro"/>
              <a:cs typeface="Myriad Pro"/>
            </a:endParaRPr>
          </a:p>
          <a:p>
            <a:endParaRPr lang="en-US" sz="2000" spc="-5" dirty="0">
              <a:solidFill>
                <a:schemeClr val="bg1"/>
              </a:solidFill>
              <a:latin typeface="Myriad Pro"/>
              <a:cs typeface="Myriad Pro"/>
            </a:endParaRPr>
          </a:p>
        </p:txBody>
      </p:sp>
      <p:sp>
        <p:nvSpPr>
          <p:cNvPr id="7" name="Rectangle 6">
            <a:extLst>
              <a:ext uri="{FF2B5EF4-FFF2-40B4-BE49-F238E27FC236}">
                <a16:creationId xmlns:a16="http://schemas.microsoft.com/office/drawing/2014/main" id="{E2626801-58B5-4578-AE76-8C8BC5A9C293}"/>
              </a:ext>
            </a:extLst>
          </p:cNvPr>
          <p:cNvSpPr/>
          <p:nvPr/>
        </p:nvSpPr>
        <p:spPr>
          <a:xfrm>
            <a:off x="6324600" y="6248400"/>
            <a:ext cx="2590799" cy="738664"/>
          </a:xfrm>
          <a:prstGeom prst="rect">
            <a:avLst/>
          </a:prstGeom>
        </p:spPr>
        <p:txBody>
          <a:bodyPr wrap="square">
            <a:spAutoFit/>
          </a:bodyPr>
          <a:lstStyle/>
          <a:p>
            <a:r>
              <a:rPr lang="en-US" sz="1000" dirty="0">
                <a:solidFill>
                  <a:schemeClr val="tx1">
                    <a:lumMod val="50000"/>
                    <a:lumOff val="50000"/>
                  </a:schemeClr>
                </a:solidFill>
                <a:latin typeface="Myriad Pro"/>
                <a:cs typeface="Myriad Pro"/>
              </a:rPr>
              <a:t>PROJECT </a:t>
            </a:r>
            <a:r>
              <a:rPr lang="en-US" sz="1000" spc="-5" dirty="0">
                <a:solidFill>
                  <a:schemeClr val="tx1">
                    <a:lumMod val="50000"/>
                    <a:lumOff val="50000"/>
                  </a:schemeClr>
                </a:solidFill>
                <a:latin typeface="Myriad Pro"/>
                <a:cs typeface="Myriad Pro"/>
              </a:rPr>
              <a:t>MANAGEMENT  </a:t>
            </a:r>
            <a:r>
              <a:rPr lang="en-US" sz="1000" spc="150" dirty="0">
                <a:solidFill>
                  <a:schemeClr val="tx1">
                    <a:lumMod val="50000"/>
                    <a:lumOff val="50000"/>
                  </a:schemeClr>
                </a:solidFill>
                <a:latin typeface="Myriad Pro"/>
                <a:cs typeface="Myriad Pro"/>
              </a:rPr>
              <a:t> </a:t>
            </a:r>
            <a:r>
              <a:rPr lang="en-US" sz="2400" spc="150" dirty="0">
                <a:solidFill>
                  <a:srgbClr val="00B0F0"/>
                </a:solidFill>
                <a:latin typeface="Myriad Pro"/>
                <a:cs typeface="Myriad Pro"/>
              </a:rPr>
              <a:t>|</a:t>
            </a:r>
            <a:r>
              <a:rPr lang="en-US" sz="1000" spc="150" dirty="0">
                <a:solidFill>
                  <a:schemeClr val="tx1">
                    <a:lumMod val="50000"/>
                    <a:lumOff val="50000"/>
                  </a:schemeClr>
                </a:solidFill>
                <a:latin typeface="Myriad Pro"/>
                <a:cs typeface="Myriad Pro"/>
              </a:rPr>
              <a:t> </a:t>
            </a:r>
            <a:r>
              <a:rPr lang="en-US" sz="2400" spc="-10" dirty="0">
                <a:solidFill>
                  <a:srgbClr val="FFFFFF"/>
                </a:solidFill>
                <a:latin typeface="Myriad Pro"/>
                <a:cs typeface="Myriad Pro"/>
              </a:rPr>
              <a:t>SMMA</a:t>
            </a:r>
            <a:endParaRPr lang="en-US" sz="2400" dirty="0">
              <a:latin typeface="Myriad Pro"/>
              <a:cs typeface="Myriad Pro"/>
            </a:endParaRPr>
          </a:p>
          <a:p>
            <a:endParaRPr lang="en-US" dirty="0"/>
          </a:p>
        </p:txBody>
      </p:sp>
      <p:pic>
        <p:nvPicPr>
          <p:cNvPr id="8" name="Picture 7">
            <a:extLst>
              <a:ext uri="{FF2B5EF4-FFF2-40B4-BE49-F238E27FC236}">
                <a16:creationId xmlns:a16="http://schemas.microsoft.com/office/drawing/2014/main" id="{ADD85B3C-7605-458E-80F0-57DB9CD1CE1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6400800"/>
            <a:ext cx="2582282" cy="272797"/>
          </a:xfrm>
          <a:prstGeom prst="rect">
            <a:avLst/>
          </a:prstGeom>
        </p:spPr>
      </p:pic>
      <p:pic>
        <p:nvPicPr>
          <p:cNvPr id="6" name="Picture 5" descr="Axo-08">
            <a:extLst>
              <a:ext uri="{FF2B5EF4-FFF2-40B4-BE49-F238E27FC236}">
                <a16:creationId xmlns:a16="http://schemas.microsoft.com/office/drawing/2014/main" id="{AA46A87F-8CE4-4C21-A02A-21ABDC1591A4}"/>
              </a:ext>
            </a:extLst>
          </p:cNvPr>
          <p:cNvPicPr>
            <a:picLocks noGrp="1" noChangeAspect="1"/>
          </p:cNvPicPr>
          <p:nvPr isPhoto="1"/>
        </p:nvPicPr>
        <p:blipFill rotWithShape="1">
          <a:blip r:embed="rId4" cstate="print">
            <a:lum/>
            <a:alphaModFix amt="40000"/>
            <a:extLst>
              <a:ext uri="{28A0092B-C50C-407E-A947-70E740481C1C}">
                <a14:useLocalDpi xmlns:a14="http://schemas.microsoft.com/office/drawing/2010/main" val="0"/>
              </a:ext>
            </a:extLst>
          </a:blip>
          <a:srcRect t="7809" b="12515"/>
          <a:stretch/>
        </p:blipFill>
        <p:spPr>
          <a:xfrm>
            <a:off x="8001" y="540689"/>
            <a:ext cx="9127998" cy="5454594"/>
          </a:xfrm>
          <a:prstGeom prst="rect">
            <a:avLst/>
          </a:prstGeom>
        </p:spPr>
      </p:pic>
      <p:sp>
        <p:nvSpPr>
          <p:cNvPr id="2" name="TextBox 1">
            <a:extLst>
              <a:ext uri="{FF2B5EF4-FFF2-40B4-BE49-F238E27FC236}">
                <a16:creationId xmlns:a16="http://schemas.microsoft.com/office/drawing/2014/main" id="{722663C3-00AD-4207-8FFA-BE0E37A8839E}"/>
              </a:ext>
            </a:extLst>
          </p:cNvPr>
          <p:cNvSpPr txBox="1"/>
          <p:nvPr/>
        </p:nvSpPr>
        <p:spPr>
          <a:xfrm>
            <a:off x="408281" y="1067383"/>
            <a:ext cx="8229600" cy="4401205"/>
          </a:xfrm>
          <a:prstGeom prst="rect">
            <a:avLst/>
          </a:prstGeom>
          <a:noFill/>
        </p:spPr>
        <p:txBody>
          <a:bodyPr wrap="square" rtlCol="0">
            <a:spAutoFit/>
          </a:bodyPr>
          <a:lstStyle/>
          <a:p>
            <a:pPr marL="285750" indent="-285750">
              <a:buFont typeface="Arial" panose="020B0604020202020204" pitchFamily="34" charset="0"/>
              <a:buChar char="•"/>
            </a:pPr>
            <a:endParaRPr lang="en-US" sz="3200" b="1" dirty="0">
              <a:latin typeface="Futura Book"/>
            </a:endParaRPr>
          </a:p>
          <a:p>
            <a:pPr marL="285750" indent="-285750">
              <a:spcBef>
                <a:spcPts val="1200"/>
              </a:spcBef>
              <a:buFont typeface="Arial" panose="020B0604020202020204" pitchFamily="34" charset="0"/>
              <a:buChar char="•"/>
            </a:pPr>
            <a:r>
              <a:rPr lang="en-US" sz="3200" b="1" dirty="0">
                <a:latin typeface="Futura Book"/>
              </a:rPr>
              <a:t>Physical and Educational Deficiencies</a:t>
            </a:r>
          </a:p>
          <a:p>
            <a:pPr marL="285750" indent="-285750">
              <a:spcBef>
                <a:spcPts val="1200"/>
              </a:spcBef>
              <a:buFont typeface="Arial" panose="020B0604020202020204" pitchFamily="34" charset="0"/>
              <a:buChar char="•"/>
            </a:pPr>
            <a:r>
              <a:rPr lang="en-US" sz="3200" b="1" dirty="0">
                <a:latin typeface="Futura Book"/>
              </a:rPr>
              <a:t>STEAM based Educational Vision </a:t>
            </a:r>
          </a:p>
          <a:p>
            <a:pPr marL="285750" indent="-285750">
              <a:spcBef>
                <a:spcPts val="1200"/>
              </a:spcBef>
              <a:buFont typeface="Arial" panose="020B0604020202020204" pitchFamily="34" charset="0"/>
              <a:buChar char="•"/>
            </a:pPr>
            <a:r>
              <a:rPr lang="en-US" sz="3200" b="1" dirty="0">
                <a:latin typeface="Futura Book"/>
              </a:rPr>
              <a:t>6 Years of Study</a:t>
            </a:r>
          </a:p>
          <a:p>
            <a:pPr marL="285750" indent="-285750">
              <a:spcBef>
                <a:spcPts val="1200"/>
              </a:spcBef>
              <a:buFont typeface="Arial" panose="020B0604020202020204" pitchFamily="34" charset="0"/>
              <a:buChar char="•"/>
            </a:pPr>
            <a:r>
              <a:rPr lang="en-US" sz="3200" b="1" dirty="0">
                <a:latin typeface="Futura Book"/>
              </a:rPr>
              <a:t>MSBA Partnership </a:t>
            </a:r>
          </a:p>
          <a:p>
            <a:pPr marL="285750" indent="-285750">
              <a:buFont typeface="Arial" panose="020B0604020202020204" pitchFamily="34" charset="0"/>
              <a:buChar char="•"/>
            </a:pPr>
            <a:endParaRPr lang="en-US" sz="4000" b="1" dirty="0">
              <a:latin typeface="Futura Book"/>
            </a:endParaRPr>
          </a:p>
          <a:p>
            <a:endParaRPr lang="en-US" sz="4000" b="1" dirty="0">
              <a:latin typeface="Futura Book"/>
            </a:endParaRPr>
          </a:p>
        </p:txBody>
      </p:sp>
      <p:sp>
        <p:nvSpPr>
          <p:cNvPr id="9" name="object 460">
            <a:extLst>
              <a:ext uri="{FF2B5EF4-FFF2-40B4-BE49-F238E27FC236}">
                <a16:creationId xmlns:a16="http://schemas.microsoft.com/office/drawing/2014/main" id="{EB8ACB05-A6E9-4EFF-A719-795B60D58B3B}"/>
              </a:ext>
            </a:extLst>
          </p:cNvPr>
          <p:cNvSpPr txBox="1">
            <a:spLocks/>
          </p:cNvSpPr>
          <p:nvPr/>
        </p:nvSpPr>
        <p:spPr>
          <a:xfrm>
            <a:off x="176995" y="76200"/>
            <a:ext cx="7315200" cy="369332"/>
          </a:xfrm>
          <a:prstGeom prst="rect">
            <a:avLst/>
          </a:prstGeom>
          <a:noFill/>
        </p:spPr>
        <p:txBody>
          <a:bodyPr vert="horz" wrap="square" lIns="0" tIns="0" rIns="0" bIns="0" rtlCol="0">
            <a:spAutoFit/>
          </a:bodyPr>
          <a:lstStyle>
            <a:defPPr>
              <a:defRPr lang="en-US"/>
            </a:defPPr>
            <a:lvl1pPr marL="0" algn="l" defTabSz="914400" rtl="0" eaLnBrk="1" latinLnBrk="0" hangingPunct="1">
              <a:defRPr sz="1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schemeClr val="bg1"/>
                </a:solidFill>
                <a:latin typeface="Futura Book"/>
              </a:rPr>
              <a:t>WHY A NEW FULLER? </a:t>
            </a:r>
          </a:p>
        </p:txBody>
      </p:sp>
    </p:spTree>
    <p:extLst>
      <p:ext uri="{BB962C8B-B14F-4D97-AF65-F5344CB8AC3E}">
        <p14:creationId xmlns:p14="http://schemas.microsoft.com/office/powerpoint/2010/main" val="605797425"/>
      </p:ext>
    </p:extLst>
  </p:cSld>
  <p:clrMapOvr>
    <a:masterClrMapping/>
  </p:clrMapOvr>
</p:sld>
</file>

<file path=ppt/theme/theme1.xml><?xml version="1.0" encoding="utf-8"?>
<a:theme xmlns:a="http://schemas.openxmlformats.org/drawingml/2006/main" name="JLA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2831</TotalTime>
  <Words>2104</Words>
  <Application>Microsoft Office PowerPoint</Application>
  <PresentationFormat>On-screen Show (4:3)</PresentationFormat>
  <Paragraphs>587</Paragraphs>
  <Slides>57</Slides>
  <Notes>57</Notes>
  <HiddenSlides>0</HiddenSlides>
  <MMClips>1</MMClips>
  <ScaleCrop>false</ScaleCrop>
  <HeadingPairs>
    <vt:vector size="4" baseType="variant">
      <vt:variant>
        <vt:lpstr>Theme</vt:lpstr>
      </vt:variant>
      <vt:variant>
        <vt:i4>1</vt:i4>
      </vt:variant>
      <vt:variant>
        <vt:lpstr>Slide Titles</vt:lpstr>
      </vt:variant>
      <vt:variant>
        <vt:i4>57</vt:i4>
      </vt:variant>
    </vt:vector>
  </HeadingPairs>
  <TitlesOfParts>
    <vt:vector size="58" baseType="lpstr">
      <vt:lpstr>JLA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Sunkyu Koh</dc:creator>
  <cp:lastModifiedBy>Seeley, Joel</cp:lastModifiedBy>
  <cp:revision>196</cp:revision>
  <cp:lastPrinted>2018-10-10T18:15:23Z</cp:lastPrinted>
  <dcterms:created xsi:type="dcterms:W3CDTF">2006-08-16T00:00:00Z</dcterms:created>
  <dcterms:modified xsi:type="dcterms:W3CDTF">2018-10-11T17:32:15Z</dcterms:modified>
</cp:coreProperties>
</file>