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8" r:id="rId11"/>
    <p:sldId id="265" r:id="rId12"/>
    <p:sldId id="266"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4" autoAdjust="0"/>
    <p:restoredTop sz="94660"/>
  </p:normalViewPr>
  <p:slideViewPr>
    <p:cSldViewPr snapToGrid="0">
      <p:cViewPr varScale="1">
        <p:scale>
          <a:sx n="80" d="100"/>
          <a:sy n="80" d="100"/>
        </p:scale>
        <p:origin x="120" y="7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752EE6B-DEDC-48C5-89CA-1AF9ED1E3A62}" type="datetimeFigureOut">
              <a:rPr lang="en-US" smtClean="0"/>
              <a:pPr/>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2EEB23-AB9C-477C-82F6-4AD9F5692A79}" type="slidenum">
              <a:rPr lang="en-US" smtClean="0"/>
              <a:pPr/>
              <a:t>‹#›</a:t>
            </a:fld>
            <a:endParaRPr lang="en-US"/>
          </a:p>
        </p:txBody>
      </p:sp>
    </p:spTree>
    <p:extLst>
      <p:ext uri="{BB962C8B-B14F-4D97-AF65-F5344CB8AC3E}">
        <p14:creationId xmlns:p14="http://schemas.microsoft.com/office/powerpoint/2010/main" val="153622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752EE6B-DEDC-48C5-89CA-1AF9ED1E3A62}" type="datetimeFigureOut">
              <a:rPr lang="en-US" smtClean="0"/>
              <a:pPr/>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2EEB23-AB9C-477C-82F6-4AD9F5692A79}" type="slidenum">
              <a:rPr lang="en-US" smtClean="0"/>
              <a:pPr/>
              <a:t>‹#›</a:t>
            </a:fld>
            <a:endParaRPr lang="en-US"/>
          </a:p>
        </p:txBody>
      </p:sp>
    </p:spTree>
    <p:extLst>
      <p:ext uri="{BB962C8B-B14F-4D97-AF65-F5344CB8AC3E}">
        <p14:creationId xmlns:p14="http://schemas.microsoft.com/office/powerpoint/2010/main" val="199207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52EE6B-DEDC-48C5-89CA-1AF9ED1E3A62}" type="datetimeFigureOut">
              <a:rPr lang="en-US" smtClean="0"/>
              <a:pPr/>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2EEB23-AB9C-477C-82F6-4AD9F5692A79}" type="slidenum">
              <a:rPr lang="en-US" smtClean="0"/>
              <a:pPr/>
              <a:t>‹#›</a:t>
            </a:fld>
            <a:endParaRPr lang="en-US"/>
          </a:p>
        </p:txBody>
      </p:sp>
    </p:spTree>
    <p:extLst>
      <p:ext uri="{BB962C8B-B14F-4D97-AF65-F5344CB8AC3E}">
        <p14:creationId xmlns:p14="http://schemas.microsoft.com/office/powerpoint/2010/main" val="2945864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752EE6B-DEDC-48C5-89CA-1AF9ED1E3A62}" type="datetimeFigureOut">
              <a:rPr lang="en-US" smtClean="0"/>
              <a:pPr/>
              <a:t>10/1/2018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2EEB23-AB9C-477C-82F6-4AD9F5692A79}" type="slidenum">
              <a:rPr lang="en-US" smtClean="0"/>
              <a:pPr/>
              <a:t>‹#›</a:t>
            </a:fld>
            <a:endParaRPr lang="en-US"/>
          </a:p>
        </p:txBody>
      </p:sp>
    </p:spTree>
    <p:extLst>
      <p:ext uri="{BB962C8B-B14F-4D97-AF65-F5344CB8AC3E}">
        <p14:creationId xmlns:p14="http://schemas.microsoft.com/office/powerpoint/2010/main" val="1883512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752EE6B-DEDC-48C5-89CA-1AF9ED1E3A62}" type="datetimeFigureOut">
              <a:rPr lang="en-US" smtClean="0"/>
              <a:pPr/>
              <a:t>10/1/2018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2EEB23-AB9C-477C-82F6-4AD9F5692A79}" type="slidenum">
              <a:rPr lang="en-US" smtClean="0"/>
              <a:pPr/>
              <a:t>‹#›</a:t>
            </a:fld>
            <a:endParaRPr lang="en-US"/>
          </a:p>
        </p:txBody>
      </p:sp>
    </p:spTree>
    <p:extLst>
      <p:ext uri="{BB962C8B-B14F-4D97-AF65-F5344CB8AC3E}">
        <p14:creationId xmlns:p14="http://schemas.microsoft.com/office/powerpoint/2010/main" val="3559130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752EE6B-DEDC-48C5-89CA-1AF9ED1E3A62}" type="datetimeFigureOut">
              <a:rPr lang="en-US" smtClean="0"/>
              <a:pPr/>
              <a:t>10/1/2018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902EEB23-AB9C-477C-82F6-4AD9F5692A79}" type="slidenum">
              <a:rPr lang="en-US" smtClean="0"/>
              <a:pPr/>
              <a:t>‹#›</a:t>
            </a:fld>
            <a:endParaRPr lang="en-US"/>
          </a:p>
        </p:txBody>
      </p:sp>
    </p:spTree>
    <p:extLst>
      <p:ext uri="{BB962C8B-B14F-4D97-AF65-F5344CB8AC3E}">
        <p14:creationId xmlns:p14="http://schemas.microsoft.com/office/powerpoint/2010/main" val="2692011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752EE6B-DEDC-48C5-89CA-1AF9ED1E3A62}" type="datetimeFigureOut">
              <a:rPr lang="en-US" smtClean="0"/>
              <a:pPr/>
              <a:t>10/1/2018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902EEB23-AB9C-477C-82F6-4AD9F5692A79}" type="slidenum">
              <a:rPr lang="en-US" smtClean="0"/>
              <a:pPr/>
              <a:t>‹#›</a:t>
            </a:fld>
            <a:endParaRPr lang="en-US"/>
          </a:p>
        </p:txBody>
      </p:sp>
    </p:spTree>
    <p:extLst>
      <p:ext uri="{BB962C8B-B14F-4D97-AF65-F5344CB8AC3E}">
        <p14:creationId xmlns:p14="http://schemas.microsoft.com/office/powerpoint/2010/main" val="1413817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752EE6B-DEDC-48C5-89CA-1AF9ED1E3A62}" type="datetimeFigureOut">
              <a:rPr lang="en-US" smtClean="0"/>
              <a:pPr/>
              <a:t>10/1/2018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902EEB23-AB9C-477C-82F6-4AD9F5692A79}" type="slidenum">
              <a:rPr lang="en-US" smtClean="0"/>
              <a:pPr/>
              <a:t>‹#›</a:t>
            </a:fld>
            <a:endParaRPr lang="en-US"/>
          </a:p>
        </p:txBody>
      </p:sp>
    </p:spTree>
    <p:extLst>
      <p:ext uri="{BB962C8B-B14F-4D97-AF65-F5344CB8AC3E}">
        <p14:creationId xmlns:p14="http://schemas.microsoft.com/office/powerpoint/2010/main" val="271587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52EE6B-DEDC-48C5-89CA-1AF9ED1E3A62}" type="datetimeFigureOut">
              <a:rPr lang="en-US" smtClean="0"/>
              <a:pPr/>
              <a:t>10/1/2018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2EEB23-AB9C-477C-82F6-4AD9F5692A79}" type="slidenum">
              <a:rPr lang="en-US" smtClean="0"/>
              <a:pPr/>
              <a:t>‹#›</a:t>
            </a:fld>
            <a:endParaRPr lang="en-US"/>
          </a:p>
        </p:txBody>
      </p:sp>
    </p:spTree>
    <p:extLst>
      <p:ext uri="{BB962C8B-B14F-4D97-AF65-F5344CB8AC3E}">
        <p14:creationId xmlns:p14="http://schemas.microsoft.com/office/powerpoint/2010/main" val="814535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52EE6B-DEDC-48C5-89CA-1AF9ED1E3A62}" type="datetimeFigureOut">
              <a:rPr lang="en-US" smtClean="0"/>
              <a:pPr/>
              <a:t>10/1/2018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2EEB23-AB9C-477C-82F6-4AD9F5692A79}" type="slidenum">
              <a:rPr lang="en-US" smtClean="0"/>
              <a:pPr/>
              <a:t>‹#›</a:t>
            </a:fld>
            <a:endParaRPr lang="en-US"/>
          </a:p>
        </p:txBody>
      </p:sp>
    </p:spTree>
    <p:extLst>
      <p:ext uri="{BB962C8B-B14F-4D97-AF65-F5344CB8AC3E}">
        <p14:creationId xmlns:p14="http://schemas.microsoft.com/office/powerpoint/2010/main" val="3974023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52EE6B-DEDC-48C5-89CA-1AF9ED1E3A62}" type="datetimeFigureOut">
              <a:rPr lang="en-US" smtClean="0"/>
              <a:pPr/>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2EEB23-AB9C-477C-82F6-4AD9F5692A79}" type="slidenum">
              <a:rPr lang="en-US" smtClean="0"/>
              <a:pPr/>
              <a:t>‹#›</a:t>
            </a:fld>
            <a:endParaRPr lang="en-US"/>
          </a:p>
        </p:txBody>
      </p:sp>
    </p:spTree>
    <p:extLst>
      <p:ext uri="{BB962C8B-B14F-4D97-AF65-F5344CB8AC3E}">
        <p14:creationId xmlns:p14="http://schemas.microsoft.com/office/powerpoint/2010/main" val="30903506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52EE6B-DEDC-48C5-89CA-1AF9ED1E3A62}" type="datetimeFigureOut">
              <a:rPr lang="en-US" smtClean="0"/>
              <a:pPr/>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2EEB23-AB9C-477C-82F6-4AD9F5692A79}"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022697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52EE6B-DEDC-48C5-89CA-1AF9ED1E3A62}" type="datetimeFigureOut">
              <a:rPr lang="en-US" smtClean="0"/>
              <a:pPr/>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2EEB23-AB9C-477C-82F6-4AD9F5692A79}" type="slidenum">
              <a:rPr lang="en-US" smtClean="0"/>
              <a:pPr/>
              <a:t>‹#›</a:t>
            </a:fld>
            <a:endParaRPr lang="en-US"/>
          </a:p>
        </p:txBody>
      </p:sp>
    </p:spTree>
    <p:extLst>
      <p:ext uri="{BB962C8B-B14F-4D97-AF65-F5344CB8AC3E}">
        <p14:creationId xmlns:p14="http://schemas.microsoft.com/office/powerpoint/2010/main" val="13752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752EE6B-DEDC-48C5-89CA-1AF9ED1E3A62}" type="datetimeFigureOut">
              <a:rPr lang="en-US" smtClean="0"/>
              <a:pPr/>
              <a:t>10/1/2018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2EEB23-AB9C-477C-82F6-4AD9F5692A79}" type="slidenum">
              <a:rPr lang="en-US" smtClean="0"/>
              <a:pPr/>
              <a:t>‹#›</a:t>
            </a:fld>
            <a:endParaRPr lang="en-US"/>
          </a:p>
        </p:txBody>
      </p:sp>
    </p:spTree>
    <p:extLst>
      <p:ext uri="{BB962C8B-B14F-4D97-AF65-F5344CB8AC3E}">
        <p14:creationId xmlns:p14="http://schemas.microsoft.com/office/powerpoint/2010/main" val="15338891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752EE6B-DEDC-48C5-89CA-1AF9ED1E3A62}" type="datetimeFigureOut">
              <a:rPr lang="en-US" smtClean="0"/>
              <a:pPr/>
              <a:t>10/1/2018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2EEB23-AB9C-477C-82F6-4AD9F5692A79}" type="slidenum">
              <a:rPr lang="en-US" smtClean="0"/>
              <a:pPr/>
              <a:t>‹#›</a:t>
            </a:fld>
            <a:endParaRPr lang="en-US"/>
          </a:p>
        </p:txBody>
      </p:sp>
    </p:spTree>
    <p:extLst>
      <p:ext uri="{BB962C8B-B14F-4D97-AF65-F5344CB8AC3E}">
        <p14:creationId xmlns:p14="http://schemas.microsoft.com/office/powerpoint/2010/main" val="35921182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52EE6B-DEDC-48C5-89CA-1AF9ED1E3A62}" type="datetimeFigureOut">
              <a:rPr lang="en-US" smtClean="0"/>
              <a:pPr/>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2EEB23-AB9C-477C-82F6-4AD9F5692A79}" type="slidenum">
              <a:rPr lang="en-US" smtClean="0"/>
              <a:pPr/>
              <a:t>‹#›</a:t>
            </a:fld>
            <a:endParaRPr lang="en-US"/>
          </a:p>
        </p:txBody>
      </p:sp>
    </p:spTree>
    <p:extLst>
      <p:ext uri="{BB962C8B-B14F-4D97-AF65-F5344CB8AC3E}">
        <p14:creationId xmlns:p14="http://schemas.microsoft.com/office/powerpoint/2010/main" val="12233911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52EE6B-DEDC-48C5-89CA-1AF9ED1E3A62}" type="datetimeFigureOut">
              <a:rPr lang="en-US" smtClean="0"/>
              <a:pPr/>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2EEB23-AB9C-477C-82F6-4AD9F5692A79}" type="slidenum">
              <a:rPr lang="en-US" smtClean="0"/>
              <a:pPr/>
              <a:t>‹#›</a:t>
            </a:fld>
            <a:endParaRPr lang="en-US"/>
          </a:p>
        </p:txBody>
      </p:sp>
    </p:spTree>
    <p:extLst>
      <p:ext uri="{BB962C8B-B14F-4D97-AF65-F5344CB8AC3E}">
        <p14:creationId xmlns:p14="http://schemas.microsoft.com/office/powerpoint/2010/main" val="1712869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print">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cstate="print">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print">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cstate="print">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752EE6B-DEDC-48C5-89CA-1AF9ED1E3A62}" type="datetimeFigureOut">
              <a:rPr lang="en-US" smtClean="0"/>
              <a:pPr/>
              <a:t>10/1/2018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02EEB23-AB9C-477C-82F6-4AD9F5692A79}" type="slidenum">
              <a:rPr lang="en-US" smtClean="0"/>
              <a:pPr/>
              <a:t>‹#›</a:t>
            </a:fld>
            <a:endParaRPr lang="en-US"/>
          </a:p>
        </p:txBody>
      </p:sp>
    </p:spTree>
    <p:extLst>
      <p:ext uri="{BB962C8B-B14F-4D97-AF65-F5344CB8AC3E}">
        <p14:creationId xmlns:p14="http://schemas.microsoft.com/office/powerpoint/2010/main" val="99884879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gif"/><Relationship Id="rId7"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video" Target="https://www.youtube.com/embed/ahY5VcB81rc" TargetMode="Externa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slideLayout" Target="../slideLayouts/slideLayout2.xml"/><Relationship Id="rId1" Type="http://schemas.openxmlformats.org/officeDocument/2006/relationships/video" Target="https://www.youtube.com/embed/hG4IC9syoWg" TargetMode="External"/><Relationship Id="rId5" Type="http://schemas.openxmlformats.org/officeDocument/2006/relationships/image" Target="../media/image15.jpe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slideLayout" Target="../slideLayouts/slideLayout2.xml"/><Relationship Id="rId1" Type="http://schemas.openxmlformats.org/officeDocument/2006/relationships/video" Target="https://www.youtube.com/embed/Bq9p3kmm9O4" TargetMode="External"/><Relationship Id="rId5" Type="http://schemas.openxmlformats.org/officeDocument/2006/relationships/image" Target="../media/image18.jpe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2.xml"/><Relationship Id="rId1" Type="http://schemas.openxmlformats.org/officeDocument/2006/relationships/video" Target="https://www.youtube.com/embed/e_48iSf5WlU" TargetMode="External"/><Relationship Id="rId5" Type="http://schemas.openxmlformats.org/officeDocument/2006/relationships/image" Target="../media/image23.jpeg"/><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2.xml"/><Relationship Id="rId1" Type="http://schemas.openxmlformats.org/officeDocument/2006/relationships/video" Target="https://www.youtube.com/embed/BZcc_g0ThUc" TargetMode="External"/><Relationship Id="rId5" Type="http://schemas.openxmlformats.org/officeDocument/2006/relationships/image" Target="../media/image26.jpeg"/><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2.xml"/><Relationship Id="rId1" Type="http://schemas.openxmlformats.org/officeDocument/2006/relationships/video" Target="https://www.youtube.com/embed/pdYXfrkmZHQ" TargetMode="External"/><Relationship Id="rId5" Type="http://schemas.openxmlformats.org/officeDocument/2006/relationships/image" Target="../media/image29.jpe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2.xml"/><Relationship Id="rId1" Type="http://schemas.openxmlformats.org/officeDocument/2006/relationships/video" Target="https://www.youtube.com/embed/CMrcCso9LMk" TargetMode="External"/><Relationship Id="rId5" Type="http://schemas.openxmlformats.org/officeDocument/2006/relationships/image" Target="../media/image32.jpeg"/><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2.xml"/><Relationship Id="rId1" Type="http://schemas.openxmlformats.org/officeDocument/2006/relationships/video" Target="https://www.youtube.com/embed/EJ_QGff9ev4" TargetMode="External"/><Relationship Id="rId5" Type="http://schemas.openxmlformats.org/officeDocument/2006/relationships/image" Target="../media/image36.jpeg"/><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2.xml"/><Relationship Id="rId1" Type="http://schemas.openxmlformats.org/officeDocument/2006/relationships/video" Target="https://www.youtube.com/embed/CElbgv6E-LQ" TargetMode="External"/><Relationship Id="rId5" Type="http://schemas.openxmlformats.org/officeDocument/2006/relationships/image" Target="../media/image39.jpeg"/><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2.xml"/><Relationship Id="rId1" Type="http://schemas.openxmlformats.org/officeDocument/2006/relationships/video" Target="https://www.youtube.com/embed/-1M6oI7oPfg" TargetMode="External"/><Relationship Id="rId5" Type="http://schemas.openxmlformats.org/officeDocument/2006/relationships/image" Target="../media/image42.jpeg"/><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5623" y="299403"/>
            <a:ext cx="9144000" cy="2387600"/>
          </a:xfrm>
        </p:spPr>
        <p:txBody>
          <a:bodyPr/>
          <a:lstStyle/>
          <a:p>
            <a:r>
              <a:rPr lang="en-US" dirty="0" smtClean="0">
                <a:latin typeface="Arial Rounded MT Bold" panose="020F0704030504030204" pitchFamily="34" charset="0"/>
              </a:rPr>
              <a:t>Sasquatch Award</a:t>
            </a:r>
            <a:br>
              <a:rPr lang="en-US" dirty="0" smtClean="0">
                <a:latin typeface="Arial Rounded MT Bold" panose="020F0704030504030204" pitchFamily="34" charset="0"/>
              </a:rPr>
            </a:br>
            <a:r>
              <a:rPr lang="en-US" dirty="0" smtClean="0">
                <a:latin typeface="Arial Rounded MT Bold" panose="020F0704030504030204" pitchFamily="34" charset="0"/>
              </a:rPr>
              <a:t>2018 - 2019</a:t>
            </a:r>
            <a:endParaRPr lang="en-US" dirty="0">
              <a:latin typeface="Arial Rounded MT Bold" panose="020F0704030504030204" pitchFamily="34" charset="0"/>
            </a:endParaRPr>
          </a:p>
        </p:txBody>
      </p:sp>
      <p:sp>
        <p:nvSpPr>
          <p:cNvPr id="3" name="Subtitle 2"/>
          <p:cNvSpPr>
            <a:spLocks noGrp="1"/>
          </p:cNvSpPr>
          <p:nvPr>
            <p:ph type="subTitle" idx="1"/>
          </p:nvPr>
        </p:nvSpPr>
        <p:spPr>
          <a:xfrm>
            <a:off x="10188302" y="7932738"/>
            <a:ext cx="5741437" cy="684397"/>
          </a:xfrm>
        </p:spPr>
        <p:txBody>
          <a:bodyPr/>
          <a:lstStyle/>
          <a:p>
            <a:endParaRPr lang="en-US" dirty="0"/>
          </a:p>
        </p:txBody>
      </p:sp>
      <p:sp>
        <p:nvSpPr>
          <p:cNvPr id="4" name="TextBox 3"/>
          <p:cNvSpPr txBox="1"/>
          <p:nvPr/>
        </p:nvSpPr>
        <p:spPr>
          <a:xfrm>
            <a:off x="2553076" y="3440316"/>
            <a:ext cx="3340730" cy="830997"/>
          </a:xfrm>
          <a:prstGeom prst="rect">
            <a:avLst/>
          </a:prstGeom>
          <a:noFill/>
        </p:spPr>
        <p:txBody>
          <a:bodyPr wrap="square" rtlCol="0">
            <a:spAutoFit/>
          </a:bodyPr>
          <a:lstStyle/>
          <a:p>
            <a:pPr algn="ctr"/>
            <a:r>
              <a:rPr lang="en-US" sz="2400" dirty="0" smtClean="0">
                <a:latin typeface="Bookman Old Style" panose="02050604050505020204" pitchFamily="18" charset="0"/>
              </a:rPr>
              <a:t>Take the Challenge!</a:t>
            </a:r>
          </a:p>
          <a:p>
            <a:pPr algn="ctr"/>
            <a:r>
              <a:rPr lang="en-US" sz="2400" dirty="0" smtClean="0">
                <a:latin typeface="Bookman Old Style" panose="02050604050505020204" pitchFamily="18" charset="0"/>
              </a:rPr>
              <a:t>Read the Books!</a:t>
            </a:r>
            <a:endParaRPr lang="en-US" sz="2400" dirty="0">
              <a:latin typeface="Bookman Old Style" panose="02050604050505020204" pitchFamily="18" charset="0"/>
            </a:endParaRPr>
          </a:p>
        </p:txBody>
      </p:sp>
      <p:pic>
        <p:nvPicPr>
          <p:cNvPr id="1028" name="Picture 4" descr="Image result for sasquatch books 2017-18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3019" y="1867669"/>
            <a:ext cx="3681970" cy="4062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23042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9622" y="333914"/>
            <a:ext cx="5649661" cy="1388781"/>
          </a:xfrm>
        </p:spPr>
        <p:txBody>
          <a:bodyPr/>
          <a:lstStyle/>
          <a:p>
            <a:pPr algn="ctr"/>
            <a:r>
              <a:rPr lang="en-US" b="1" u="sng" dirty="0" smtClean="0">
                <a:latin typeface="Arial Rounded MT Bold" panose="020F0704030504030204" pitchFamily="34" charset="0"/>
              </a:rPr>
              <a:t>Ghost</a:t>
            </a:r>
            <a:r>
              <a:rPr lang="en-US" b="1" dirty="0" smtClean="0">
                <a:latin typeface="Arial Rounded MT Bold" panose="020F0704030504030204" pitchFamily="34" charset="0"/>
              </a:rPr>
              <a:t/>
            </a:r>
            <a:br>
              <a:rPr lang="en-US" b="1" dirty="0" smtClean="0">
                <a:latin typeface="Arial Rounded MT Bold" panose="020F0704030504030204" pitchFamily="34" charset="0"/>
              </a:rPr>
            </a:br>
            <a:r>
              <a:rPr lang="en-US" b="1" dirty="0" smtClean="0">
                <a:latin typeface="Arial Rounded MT Bold" panose="020F0704030504030204" pitchFamily="34" charset="0"/>
              </a:rPr>
              <a:t>by </a:t>
            </a:r>
            <a:r>
              <a:rPr lang="en-US" b="1" dirty="0" smtClean="0">
                <a:latin typeface="Arial Rounded MT Bold" panose="020F0704030504030204" pitchFamily="34" charset="0"/>
              </a:rPr>
              <a:t>Jason Reynolds</a:t>
            </a:r>
            <a:endParaRPr lang="en-US" b="1" dirty="0">
              <a:latin typeface="Arial Rounded MT Bold" panose="020F0704030504030204" pitchFamily="34" charset="0"/>
            </a:endParaRPr>
          </a:p>
        </p:txBody>
      </p:sp>
      <p:sp>
        <p:nvSpPr>
          <p:cNvPr id="7" name="TextBox 6"/>
          <p:cNvSpPr txBox="1"/>
          <p:nvPr/>
        </p:nvSpPr>
        <p:spPr>
          <a:xfrm>
            <a:off x="862047" y="4873376"/>
            <a:ext cx="2545144" cy="1169551"/>
          </a:xfrm>
          <a:prstGeom prst="rect">
            <a:avLst/>
          </a:prstGeom>
          <a:noFill/>
        </p:spPr>
        <p:txBody>
          <a:bodyPr wrap="square" rtlCol="0">
            <a:spAutoFit/>
          </a:bodyPr>
          <a:lstStyle/>
          <a:p>
            <a:pPr algn="ctr"/>
            <a:r>
              <a:rPr lang="en-US" sz="1400" dirty="0" smtClean="0"/>
              <a:t>Jason Reynold lives in Brooklyn, New York and is a 34 year old writer.  He likes to play ball and does not like boring books.</a:t>
            </a:r>
            <a:endParaRPr lang="en-US" sz="1400" dirty="0"/>
          </a:p>
        </p:txBody>
      </p:sp>
      <p:pic>
        <p:nvPicPr>
          <p:cNvPr id="1026" name="Picture 2" descr="Click for more information on this ti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0870" y="1841499"/>
            <a:ext cx="2645678" cy="38093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180314_FastCompany_JasonReynolds-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3178" y="1891797"/>
            <a:ext cx="2162112" cy="2799214"/>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030" name="Picture 6" descr="sunny-9781481450218_h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72129" y="1806812"/>
            <a:ext cx="1080554" cy="16878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atina-9781481450188_h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40700" y="1806812"/>
            <a:ext cx="1103154" cy="168782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lu-9781481450249_hr.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27630" y="1806812"/>
            <a:ext cx="1129736" cy="168782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209643" y="3578755"/>
            <a:ext cx="3847723" cy="523220"/>
          </a:xfrm>
          <a:prstGeom prst="rect">
            <a:avLst/>
          </a:prstGeom>
        </p:spPr>
        <p:txBody>
          <a:bodyPr wrap="square">
            <a:spAutoFit/>
          </a:bodyPr>
          <a:lstStyle/>
          <a:p>
            <a:pPr algn="ctr"/>
            <a:r>
              <a:rPr lang="en-US" sz="1400" dirty="0" smtClean="0"/>
              <a:t>Ghost is #1 in the Defenders Track Team </a:t>
            </a:r>
          </a:p>
          <a:p>
            <a:pPr algn="ctr"/>
            <a:r>
              <a:rPr lang="en-US" sz="1400" dirty="0" smtClean="0"/>
              <a:t>Series.  Here are the others. </a:t>
            </a:r>
            <a:endParaRPr lang="en-US" sz="1400" dirty="0"/>
          </a:p>
        </p:txBody>
      </p:sp>
      <p:pic>
        <p:nvPicPr>
          <p:cNvPr id="6" name="ahY5VcB81rc"/>
          <p:cNvPicPr>
            <a:picLocks noRot="1" noChangeAspect="1"/>
          </p:cNvPicPr>
          <p:nvPr>
            <a:videoFile r:link="rId1"/>
          </p:nvPr>
        </p:nvPicPr>
        <p:blipFill>
          <a:blip r:embed="rId8"/>
          <a:stretch>
            <a:fillRect/>
          </a:stretch>
        </p:blipFill>
        <p:spPr>
          <a:xfrm>
            <a:off x="7454179" y="4418475"/>
            <a:ext cx="3603187" cy="2026793"/>
          </a:xfrm>
          <a:prstGeom prst="rect">
            <a:avLst/>
          </a:prstGeom>
        </p:spPr>
      </p:pic>
    </p:spTree>
    <p:extLst>
      <p:ext uri="{BB962C8B-B14F-4D97-AF65-F5344CB8AC3E}">
        <p14:creationId xmlns:p14="http://schemas.microsoft.com/office/powerpoint/2010/main" val="35693103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smtClean="0">
                <a:latin typeface="Arial Rounded MT Bold" panose="020F0704030504030204" pitchFamily="34" charset="0"/>
              </a:rPr>
              <a:t>The Skeleton Tree</a:t>
            </a:r>
            <a:r>
              <a:rPr lang="en-US" dirty="0" smtClean="0">
                <a:latin typeface="Arial Rounded MT Bold" panose="020F0704030504030204" pitchFamily="34" charset="0"/>
              </a:rPr>
              <a:t/>
            </a:r>
            <a:br>
              <a:rPr lang="en-US" dirty="0" smtClean="0">
                <a:latin typeface="Arial Rounded MT Bold" panose="020F0704030504030204" pitchFamily="34" charset="0"/>
              </a:rPr>
            </a:br>
            <a:r>
              <a:rPr lang="en-US" dirty="0" smtClean="0">
                <a:latin typeface="Arial Rounded MT Bold" panose="020F0704030504030204" pitchFamily="34" charset="0"/>
              </a:rPr>
              <a:t>by </a:t>
            </a:r>
            <a:r>
              <a:rPr lang="en-US" dirty="0" smtClean="0">
                <a:latin typeface="Arial Rounded MT Bold" panose="020F0704030504030204" pitchFamily="34" charset="0"/>
              </a:rPr>
              <a:t>Iain Lawrence</a:t>
            </a:r>
            <a:endParaRPr lang="en-US" dirty="0">
              <a:latin typeface="Arial Rounded MT Bold" panose="020F0704030504030204" pitchFamily="34" charset="0"/>
            </a:endParaRPr>
          </a:p>
        </p:txBody>
      </p:sp>
      <p:sp>
        <p:nvSpPr>
          <p:cNvPr id="4" name="Rectangle 3"/>
          <p:cNvSpPr/>
          <p:nvPr/>
        </p:nvSpPr>
        <p:spPr>
          <a:xfrm>
            <a:off x="7170038" y="1919573"/>
            <a:ext cx="3321499" cy="1015663"/>
          </a:xfrm>
          <a:prstGeom prst="rect">
            <a:avLst/>
          </a:prstGeom>
        </p:spPr>
        <p:txBody>
          <a:bodyPr wrap="square">
            <a:spAutoFit/>
          </a:bodyPr>
          <a:lstStyle/>
          <a:p>
            <a:r>
              <a:rPr lang="en-US" sz="2000" dirty="0"/>
              <a:t>“</a:t>
            </a:r>
            <a:r>
              <a:rPr lang="en-US" sz="2000" dirty="0" smtClean="0"/>
              <a:t>Fans of</a:t>
            </a:r>
            <a:r>
              <a:rPr lang="en-US" sz="2000" dirty="0"/>
              <a:t> </a:t>
            </a:r>
            <a:r>
              <a:rPr lang="en-US" sz="2000" i="1" dirty="0"/>
              <a:t>Hatchet  </a:t>
            </a:r>
            <a:r>
              <a:rPr lang="en-US" sz="2000" dirty="0"/>
              <a:t>will be drawn to this harrowing survival </a:t>
            </a:r>
            <a:r>
              <a:rPr lang="en-US" sz="2000" dirty="0" smtClean="0"/>
              <a:t>story!</a:t>
            </a:r>
            <a:endParaRPr lang="en-US" sz="2000" dirty="0"/>
          </a:p>
        </p:txBody>
      </p:sp>
      <p:sp>
        <p:nvSpPr>
          <p:cNvPr id="3" name="Rectangle 2"/>
          <p:cNvSpPr/>
          <p:nvPr/>
        </p:nvSpPr>
        <p:spPr>
          <a:xfrm>
            <a:off x="692150" y="4318475"/>
            <a:ext cx="2660256" cy="1815882"/>
          </a:xfrm>
          <a:prstGeom prst="rect">
            <a:avLst/>
          </a:prstGeom>
        </p:spPr>
        <p:txBody>
          <a:bodyPr wrap="square">
            <a:spAutoFit/>
          </a:bodyPr>
          <a:lstStyle/>
          <a:p>
            <a:pPr algn="ctr"/>
            <a:r>
              <a:rPr lang="en-US" sz="1600" dirty="0" smtClean="0">
                <a:ln w="0"/>
                <a:effectLst>
                  <a:outerShdw blurRad="38100" dist="19050" dir="2700000" algn="tl" rotWithShape="0">
                    <a:schemeClr val="dk1">
                      <a:alpha val="40000"/>
                    </a:schemeClr>
                  </a:outerShdw>
                </a:effectLst>
                <a:latin typeface="Open Sans"/>
              </a:rPr>
              <a:t>Iain has worked at many different jobs including logging, salmon fishing and fighting forest fires.  He lives on Gabriola Island, Canada and has written 15 books for young readers.</a:t>
            </a:r>
            <a:endParaRPr lang="en-US" sz="1600" dirty="0">
              <a:ln w="0"/>
              <a:effectLst>
                <a:outerShdw blurRad="38100" dist="19050" dir="2700000" algn="tl" rotWithShape="0">
                  <a:schemeClr val="dk1">
                    <a:alpha val="40000"/>
                  </a:schemeClr>
                </a:outerShdw>
              </a:effectLst>
            </a:endParaRPr>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22809" y="1919573"/>
            <a:ext cx="2745538" cy="40359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6" name="Picture 2" descr="misty and 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130" y="1853248"/>
            <a:ext cx="2172296" cy="224807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8" name="hG4IC9syoWg"/>
          <p:cNvPicPr>
            <a:picLocks noRot="1" noChangeAspect="1"/>
          </p:cNvPicPr>
          <p:nvPr>
            <a:videoFile r:link="rId1"/>
          </p:nvPr>
        </p:nvPicPr>
        <p:blipFill>
          <a:blip r:embed="rId5"/>
          <a:stretch>
            <a:fillRect/>
          </a:stretch>
        </p:blipFill>
        <p:spPr>
          <a:xfrm>
            <a:off x="7255042" y="3682922"/>
            <a:ext cx="3847867" cy="2164425"/>
          </a:xfrm>
          <a:prstGeom prst="rect">
            <a:avLst/>
          </a:prstGeom>
        </p:spPr>
      </p:pic>
    </p:spTree>
    <p:extLst>
      <p:ext uri="{BB962C8B-B14F-4D97-AF65-F5344CB8AC3E}">
        <p14:creationId xmlns:p14="http://schemas.microsoft.com/office/powerpoint/2010/main" val="4838194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latin typeface="Arial Rounded MT Bold" panose="020F0704030504030204" pitchFamily="34" charset="0"/>
              </a:rPr>
              <a:t>Sputnik’s Guide to Life on Earth</a:t>
            </a:r>
            <a:r>
              <a:rPr lang="en-US" dirty="0" smtClean="0"/>
              <a:t/>
            </a:r>
            <a:br>
              <a:rPr lang="en-US" dirty="0" smtClean="0"/>
            </a:br>
            <a:r>
              <a:rPr lang="en-US" sz="3600" dirty="0" smtClean="0"/>
              <a:t>by </a:t>
            </a:r>
            <a:r>
              <a:rPr lang="en-US" sz="3600" dirty="0" smtClean="0"/>
              <a:t>Frank Cottrell Boyce</a:t>
            </a:r>
            <a:endParaRPr lang="en-US" sz="3600" dirty="0"/>
          </a:p>
        </p:txBody>
      </p:sp>
      <p:sp>
        <p:nvSpPr>
          <p:cNvPr id="4" name="Rectangle 3"/>
          <p:cNvSpPr/>
          <p:nvPr/>
        </p:nvSpPr>
        <p:spPr>
          <a:xfrm>
            <a:off x="452525" y="4087787"/>
            <a:ext cx="2704848" cy="1815882"/>
          </a:xfrm>
          <a:prstGeom prst="rect">
            <a:avLst/>
          </a:prstGeom>
        </p:spPr>
        <p:txBody>
          <a:bodyPr wrap="square">
            <a:spAutoFit/>
          </a:bodyPr>
          <a:lstStyle/>
          <a:p>
            <a:pPr algn="ctr"/>
            <a:r>
              <a:rPr lang="en-US" sz="1600" dirty="0" smtClean="0">
                <a:latin typeface="Open Sans"/>
              </a:rPr>
              <a:t>Frank has written books for young readers and adults as well and screen plays and scripts.  He has won many awards and lives in Liverpool, England with his family.</a:t>
            </a:r>
            <a:endParaRPr lang="en-US" sz="16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1393" y="1679836"/>
            <a:ext cx="2565012" cy="38859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0" name="Picture 2" descr="Image result for frank cottrell boyce auth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6964" y="1522758"/>
            <a:ext cx="1833779" cy="244503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8" name="Bq9p3kmm9O4"/>
          <p:cNvPicPr>
            <a:picLocks noGrp="1" noRot="1" noChangeAspect="1"/>
          </p:cNvPicPr>
          <p:nvPr>
            <p:ph idx="1"/>
            <a:videoFile r:link="rId1"/>
          </p:nvPr>
        </p:nvPicPr>
        <p:blipFill>
          <a:blip r:embed="rId5"/>
          <a:stretch>
            <a:fillRect/>
          </a:stretch>
        </p:blipFill>
        <p:spPr>
          <a:xfrm>
            <a:off x="7128962" y="4247482"/>
            <a:ext cx="3783680" cy="2128320"/>
          </a:xfrm>
          <a:prstGeom prst="rect">
            <a:avLst/>
          </a:prstGeom>
        </p:spPr>
      </p:pic>
      <p:sp>
        <p:nvSpPr>
          <p:cNvPr id="10" name="Rectangle 9"/>
          <p:cNvSpPr/>
          <p:nvPr/>
        </p:nvSpPr>
        <p:spPr>
          <a:xfrm>
            <a:off x="7086317" y="1794417"/>
            <a:ext cx="3749842" cy="2031325"/>
          </a:xfrm>
          <a:prstGeom prst="rect">
            <a:avLst/>
          </a:prstGeom>
        </p:spPr>
        <p:txBody>
          <a:bodyPr wrap="square">
            <a:spAutoFit/>
          </a:bodyPr>
          <a:lstStyle/>
          <a:p>
            <a:r>
              <a:rPr lang="en-US" dirty="0"/>
              <a:t>★ </a:t>
            </a:r>
            <a:r>
              <a:rPr lang="en-US" dirty="0" smtClean="0"/>
              <a:t>“This book invites </a:t>
            </a:r>
            <a:r>
              <a:rPr lang="en-US" dirty="0"/>
              <a:t>readers to suspend belief while going on a physics-defying, mind-bending adventure that’s sure to appeal to a wide audience. </a:t>
            </a:r>
            <a:r>
              <a:rPr lang="en-US" dirty="0" smtClean="0"/>
              <a:t>Full of </a:t>
            </a:r>
            <a:r>
              <a:rPr lang="en-US" dirty="0"/>
              <a:t>escapades, humor, and spunk, this is a stand-alone gem.”</a:t>
            </a:r>
          </a:p>
        </p:txBody>
      </p:sp>
    </p:spTree>
    <p:extLst>
      <p:ext uri="{BB962C8B-B14F-4D97-AF65-F5344CB8AC3E}">
        <p14:creationId xmlns:p14="http://schemas.microsoft.com/office/powerpoint/2010/main" val="22132516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1879" y="418953"/>
            <a:ext cx="7151689" cy="1400530"/>
          </a:xfrm>
        </p:spPr>
        <p:txBody>
          <a:bodyPr/>
          <a:lstStyle/>
          <a:p>
            <a:pPr algn="ctr"/>
            <a:r>
              <a:rPr lang="en-US" u="sng" dirty="0" smtClean="0">
                <a:latin typeface="Arial Rounded MT Bold" panose="020F0704030504030204" pitchFamily="34" charset="0"/>
              </a:rPr>
              <a:t>It </a:t>
            </a:r>
            <a:r>
              <a:rPr lang="en-US" u="sng" dirty="0" err="1" smtClean="0">
                <a:latin typeface="Arial Rounded MT Bold" panose="020F0704030504030204" pitchFamily="34" charset="0"/>
              </a:rPr>
              <a:t>Ain’t</a:t>
            </a:r>
            <a:r>
              <a:rPr lang="en-US" u="sng" dirty="0" smtClean="0">
                <a:latin typeface="Arial Rounded MT Bold" panose="020F0704030504030204" pitchFamily="34" charset="0"/>
              </a:rPr>
              <a:t> So Awful Falafel</a:t>
            </a:r>
            <a:r>
              <a:rPr lang="en-US" dirty="0" smtClean="0"/>
              <a:t/>
            </a:r>
            <a:br>
              <a:rPr lang="en-US" dirty="0" smtClean="0"/>
            </a:br>
            <a:r>
              <a:rPr lang="en-US" sz="4000" dirty="0" smtClean="0"/>
              <a:t>by </a:t>
            </a:r>
            <a:r>
              <a:rPr lang="en-US" sz="4000" dirty="0" err="1" smtClean="0"/>
              <a:t>Firoozeh</a:t>
            </a:r>
            <a:r>
              <a:rPr lang="en-US" sz="4000" dirty="0" smtClean="0"/>
              <a:t> Dumas</a:t>
            </a:r>
            <a:endParaRPr lang="en-US" sz="40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360231" y="1936960"/>
            <a:ext cx="2569958" cy="38420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602656" y="3483819"/>
            <a:ext cx="3245444" cy="2031325"/>
          </a:xfrm>
          <a:prstGeom prst="rect">
            <a:avLst/>
          </a:prstGeom>
        </p:spPr>
        <p:txBody>
          <a:bodyPr wrap="square">
            <a:spAutoFit/>
          </a:bodyPr>
          <a:lstStyle/>
          <a:p>
            <a:pPr algn="ctr"/>
            <a:r>
              <a:rPr lang="en-US" dirty="0" err="1" smtClean="0">
                <a:latin typeface="Book Antiqua" panose="02040602050305030304" pitchFamily="18" charset="0"/>
              </a:rPr>
              <a:t>Firoozeh</a:t>
            </a:r>
            <a:r>
              <a:rPr lang="en-US" dirty="0" smtClean="0">
                <a:latin typeface="Book Antiqua" panose="02040602050305030304" pitchFamily="18" charset="0"/>
              </a:rPr>
              <a:t> was born in Iran and moved to California when she was seven.  Her family would go back and forth during her childhood.  She writes for young readers and also for newspapers and magazines.</a:t>
            </a:r>
            <a:endParaRPr lang="en-US" dirty="0">
              <a:latin typeface="Book Antiqua" panose="02040602050305030304" pitchFamily="18" charset="0"/>
            </a:endParaRPr>
          </a:p>
        </p:txBody>
      </p:sp>
      <p:pic>
        <p:nvPicPr>
          <p:cNvPr id="3074" name="Picture 2" descr="Image result for firoozeh dumas auth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208" y="559807"/>
            <a:ext cx="1964814" cy="2689058"/>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7307140" y="1956203"/>
            <a:ext cx="4231146" cy="2585323"/>
          </a:xfrm>
          <a:prstGeom prst="rect">
            <a:avLst/>
          </a:prstGeom>
        </p:spPr>
        <p:txBody>
          <a:bodyPr wrap="square">
            <a:spAutoFit/>
          </a:bodyPr>
          <a:lstStyle/>
          <a:p>
            <a:r>
              <a:rPr lang="en-US" dirty="0"/>
              <a:t>* "Dumas’ semi-autobiographical novel is both funny and affecting...Readers will be thoroughly invested in Cindy’s story, whether holding their breath or laughing out loud, and always hoping that the </a:t>
            </a:r>
            <a:r>
              <a:rPr lang="en-US" dirty="0" err="1"/>
              <a:t>Yousefzadehs</a:t>
            </a:r>
            <a:r>
              <a:rPr lang="en-US" dirty="0"/>
              <a:t> will come out on top."</a:t>
            </a:r>
          </a:p>
          <a:p>
            <a:r>
              <a:rPr lang="en-US" dirty="0"/>
              <a:t>—Booklist, STARRED review</a:t>
            </a:r>
          </a:p>
        </p:txBody>
      </p:sp>
    </p:spTree>
    <p:extLst>
      <p:ext uri="{BB962C8B-B14F-4D97-AF65-F5344CB8AC3E}">
        <p14:creationId xmlns:p14="http://schemas.microsoft.com/office/powerpoint/2010/main" val="7108839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smtClean="0">
                <a:latin typeface="Arial Rounded MT Bold" panose="020F0704030504030204" pitchFamily="34" charset="0"/>
              </a:rPr>
              <a:t>A Night Divided</a:t>
            </a:r>
            <a:r>
              <a:rPr lang="en-US" dirty="0" smtClean="0"/>
              <a:t/>
            </a:r>
            <a:br>
              <a:rPr lang="en-US" dirty="0" smtClean="0"/>
            </a:br>
            <a:r>
              <a:rPr lang="en-US" sz="3600" dirty="0" smtClean="0"/>
              <a:t>by </a:t>
            </a:r>
            <a:r>
              <a:rPr lang="en-US" sz="3600" dirty="0" smtClean="0"/>
              <a:t>Jennifer Nielsen</a:t>
            </a:r>
            <a:endParaRPr lang="en-US" sz="3600" dirty="0"/>
          </a:p>
        </p:txBody>
      </p:sp>
      <p:sp>
        <p:nvSpPr>
          <p:cNvPr id="6" name="Rectangle 5"/>
          <p:cNvSpPr/>
          <p:nvPr/>
        </p:nvSpPr>
        <p:spPr>
          <a:xfrm>
            <a:off x="8057680" y="1821835"/>
            <a:ext cx="2557834" cy="1754326"/>
          </a:xfrm>
          <a:prstGeom prst="rect">
            <a:avLst/>
          </a:prstGeom>
        </p:spPr>
        <p:txBody>
          <a:bodyPr wrap="square">
            <a:spAutoFit/>
          </a:bodyPr>
          <a:lstStyle/>
          <a:p>
            <a:r>
              <a:rPr lang="en-US"/>
              <a:t>"Absorbing and deeply suspenseful, with plenty of ticking-clock tension... an eye-opening glimpse of history."</a:t>
            </a:r>
            <a:endParaRPr lang="en-US" dirty="0"/>
          </a:p>
        </p:txBody>
      </p:sp>
      <p:pic>
        <p:nvPicPr>
          <p:cNvPr id="4" name="e_48iSf5WlU"/>
          <p:cNvPicPr>
            <a:picLocks noRot="1" noChangeAspect="1"/>
          </p:cNvPicPr>
          <p:nvPr>
            <a:videoFile r:link="rId1"/>
          </p:nvPr>
        </p:nvPicPr>
        <p:blipFill>
          <a:blip r:embed="rId3"/>
          <a:stretch>
            <a:fillRect/>
          </a:stretch>
        </p:blipFill>
        <p:spPr>
          <a:xfrm>
            <a:off x="7539790" y="4043749"/>
            <a:ext cx="3408947" cy="1917533"/>
          </a:xfrm>
          <a:prstGeom prst="rect">
            <a:avLst/>
          </a:prstGeom>
        </p:spPr>
      </p:pic>
      <p:pic>
        <p:nvPicPr>
          <p:cNvPr id="4098" name="Picture 2" descr="https://images-na.ssl-images-amazon.com/images/I/51WzcT6xH6L._SX339_BO1,204,203,200_.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0584" y="1792147"/>
            <a:ext cx="2856332" cy="41797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00" name="Picture 4" descr="JenNielsen_color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118" y="903605"/>
            <a:ext cx="2665625" cy="1777084"/>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212503" y="3062752"/>
            <a:ext cx="4002137" cy="2850984"/>
          </a:xfrm>
          <a:prstGeom prst="rect">
            <a:avLst/>
          </a:prstGeom>
        </p:spPr>
        <p:txBody>
          <a:bodyPr wrap="square">
            <a:spAutoFit/>
          </a:bodyPr>
          <a:lstStyle/>
          <a:p>
            <a:r>
              <a:rPr lang="en-US" dirty="0" smtClean="0"/>
              <a:t>Jennifer </a:t>
            </a:r>
            <a:r>
              <a:rPr lang="en-US" dirty="0"/>
              <a:t>Nielsen, was born and raised in northern Utah, where she still lives today with her husband, three children, and a dog that won’t play fetch. She is the author of The Ascendance </a:t>
            </a:r>
            <a:r>
              <a:rPr lang="en-US" dirty="0" smtClean="0"/>
              <a:t>trilogy, the </a:t>
            </a:r>
            <a:r>
              <a:rPr lang="en-US" dirty="0"/>
              <a:t>MARK OF THE THIEF series, and </a:t>
            </a:r>
            <a:r>
              <a:rPr lang="en-US" dirty="0" smtClean="0"/>
              <a:t>A </a:t>
            </a:r>
            <a:r>
              <a:rPr lang="en-US" dirty="0"/>
              <a:t>NIGHT DIVIDED. She loves chocolate, old books, and lazy days in the mountains.</a:t>
            </a:r>
          </a:p>
        </p:txBody>
      </p:sp>
      <p:sp>
        <p:nvSpPr>
          <p:cNvPr id="8" name="Content Placeholder 7"/>
          <p:cNvSpPr>
            <a:spLocks noGrp="1"/>
          </p:cNvSpPr>
          <p:nvPr>
            <p:ph idx="1"/>
          </p:nvPr>
        </p:nvSpPr>
        <p:spPr/>
        <p:txBody>
          <a:bodyPr/>
          <a:lstStyle/>
          <a:p>
            <a:endParaRPr lang="en-US"/>
          </a:p>
        </p:txBody>
      </p:sp>
    </p:spTree>
    <p:extLst>
      <p:ext uri="{BB962C8B-B14F-4D97-AF65-F5344CB8AC3E}">
        <p14:creationId xmlns:p14="http://schemas.microsoft.com/office/powerpoint/2010/main" val="37711352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020" y="271046"/>
            <a:ext cx="9404723" cy="1400530"/>
          </a:xfrm>
        </p:spPr>
        <p:txBody>
          <a:bodyPr/>
          <a:lstStyle/>
          <a:p>
            <a:pPr algn="ctr"/>
            <a:r>
              <a:rPr lang="en-US" b="1" u="sng" dirty="0" smtClean="0">
                <a:latin typeface="Arial Rounded MT Bold" panose="020F0704030504030204" pitchFamily="34" charset="0"/>
              </a:rPr>
              <a:t>Wish</a:t>
            </a:r>
            <a:r>
              <a:rPr lang="en-US" dirty="0" smtClean="0"/>
              <a:t/>
            </a:r>
            <a:br>
              <a:rPr lang="en-US" dirty="0" smtClean="0"/>
            </a:br>
            <a:r>
              <a:rPr lang="en-US" dirty="0" smtClean="0"/>
              <a:t>by </a:t>
            </a:r>
            <a:r>
              <a:rPr lang="en-US" dirty="0" smtClean="0"/>
              <a:t>Barbara O’Connor</a:t>
            </a:r>
            <a:endParaRPr lang="en-US" dirty="0"/>
          </a:p>
        </p:txBody>
      </p:sp>
      <p:sp>
        <p:nvSpPr>
          <p:cNvPr id="4" name="Rectangle 3"/>
          <p:cNvSpPr/>
          <p:nvPr/>
        </p:nvSpPr>
        <p:spPr>
          <a:xfrm>
            <a:off x="482504" y="3455328"/>
            <a:ext cx="3200865" cy="2308324"/>
          </a:xfrm>
          <a:prstGeom prst="rect">
            <a:avLst/>
          </a:prstGeom>
        </p:spPr>
        <p:txBody>
          <a:bodyPr wrap="square">
            <a:spAutoFit/>
          </a:bodyPr>
          <a:lstStyle/>
          <a:p>
            <a:pPr algn="ctr"/>
            <a:r>
              <a:rPr lang="en-US" dirty="0">
                <a:latin typeface="Book Antiqua" panose="02040602050305030304" pitchFamily="18" charset="0"/>
              </a:rPr>
              <a:t> </a:t>
            </a:r>
            <a:r>
              <a:rPr lang="en-US" dirty="0" smtClean="0">
                <a:latin typeface="Book Antiqua" panose="02040602050305030304" pitchFamily="18" charset="0"/>
              </a:rPr>
              <a:t>This is Barbara in first grade! </a:t>
            </a:r>
            <a:r>
              <a:rPr lang="en-US" dirty="0" smtClean="0">
                <a:latin typeface="Book Antiqua" panose="02040602050305030304" pitchFamily="18" charset="0"/>
              </a:rPr>
              <a:t>As a child she loved dogs, tap dancing and school.  She now lives in North Carolina with her husband, 2 dogs and she has a grown up son. She has written many award winning books.</a:t>
            </a:r>
            <a:endParaRPr lang="en-US" dirty="0">
              <a:latin typeface="Book Antiqua" panose="02040602050305030304" pitchFamily="18" charset="0"/>
            </a:endParaRPr>
          </a:p>
        </p:txBody>
      </p:sp>
      <p:pic>
        <p:nvPicPr>
          <p:cNvPr id="7" name="BZcc_g0ThUc"/>
          <p:cNvPicPr>
            <a:picLocks noGrp="1" noRot="1" noChangeAspect="1"/>
          </p:cNvPicPr>
          <p:nvPr>
            <p:ph idx="1"/>
            <a:videoFile r:link="rId1"/>
          </p:nvPr>
        </p:nvPicPr>
        <p:blipFill>
          <a:blip r:embed="rId3"/>
          <a:stretch>
            <a:fillRect/>
          </a:stretch>
        </p:blipFill>
        <p:spPr>
          <a:xfrm>
            <a:off x="7287395" y="3862663"/>
            <a:ext cx="3446796" cy="1938823"/>
          </a:xfrm>
          <a:prstGeom prst="rect">
            <a:avLst/>
          </a:prstGeom>
        </p:spPr>
      </p:pic>
      <p:pic>
        <p:nvPicPr>
          <p:cNvPr id="5122" name="Picture 2" descr="https://images-na.ssl-images-amazon.com/images/I/51zmVyHQiDL._SX338_BO1,204,203,200_.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4580" y="1823503"/>
            <a:ext cx="2778815" cy="40783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a:off x="7144606" y="1843789"/>
            <a:ext cx="2498559" cy="923330"/>
          </a:xfrm>
          <a:prstGeom prst="rect">
            <a:avLst/>
          </a:prstGeom>
        </p:spPr>
        <p:txBody>
          <a:bodyPr wrap="square">
            <a:spAutoFit/>
          </a:bodyPr>
          <a:lstStyle/>
          <a:p>
            <a:r>
              <a:rPr lang="en-US" dirty="0"/>
              <a:t>“This heartwarming story is not </a:t>
            </a:r>
            <a:r>
              <a:rPr lang="en-US" dirty="0" smtClean="0"/>
              <a:t>to be </a:t>
            </a:r>
            <a:r>
              <a:rPr lang="en-US" dirty="0"/>
              <a:t>missed.” ―</a:t>
            </a:r>
            <a:r>
              <a:rPr lang="en-US" dirty="0" err="1"/>
              <a:t>Kidsreads</a:t>
            </a:r>
            <a:endParaRPr lang="en-US" dirty="0"/>
          </a:p>
        </p:txBody>
      </p:sp>
      <p:pic>
        <p:nvPicPr>
          <p:cNvPr id="5128" name="Picture 8" descr="https://www.barbaraoconnor.com/images/photos/ph_chil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185" y="692351"/>
            <a:ext cx="1751049" cy="2568207"/>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77972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9698" y="507910"/>
            <a:ext cx="7832734" cy="1400530"/>
          </a:xfrm>
        </p:spPr>
        <p:txBody>
          <a:bodyPr/>
          <a:lstStyle/>
          <a:p>
            <a:pPr algn="ctr"/>
            <a:r>
              <a:rPr lang="en-US" b="1" u="sng" dirty="0" smtClean="0">
                <a:latin typeface="Arial Rounded MT Bold" panose="020F0704030504030204" pitchFamily="34" charset="0"/>
              </a:rPr>
              <a:t>The Tapper Twins Go To War</a:t>
            </a:r>
            <a:r>
              <a:rPr lang="en-US" dirty="0" smtClean="0"/>
              <a:t/>
            </a:r>
            <a:br>
              <a:rPr lang="en-US" dirty="0" smtClean="0"/>
            </a:br>
            <a:r>
              <a:rPr lang="en-US" dirty="0" smtClean="0"/>
              <a:t>by </a:t>
            </a:r>
            <a:r>
              <a:rPr lang="en-US" dirty="0" smtClean="0"/>
              <a:t>Geoff </a:t>
            </a:r>
            <a:r>
              <a:rPr lang="en-US" dirty="0" err="1" smtClean="0"/>
              <a:t>Rodkey</a:t>
            </a:r>
            <a:endParaRPr lang="en-US" dirty="0"/>
          </a:p>
        </p:txBody>
      </p:sp>
      <p:sp>
        <p:nvSpPr>
          <p:cNvPr id="6" name="Rectangle 5"/>
          <p:cNvSpPr/>
          <p:nvPr/>
        </p:nvSpPr>
        <p:spPr>
          <a:xfrm>
            <a:off x="8907580" y="1656178"/>
            <a:ext cx="2527300" cy="369332"/>
          </a:xfrm>
          <a:prstGeom prst="rect">
            <a:avLst/>
          </a:prstGeom>
        </p:spPr>
        <p:txBody>
          <a:bodyPr wrap="square">
            <a:spAutoFit/>
          </a:bodyPr>
          <a:lstStyle/>
          <a:p>
            <a:r>
              <a:rPr lang="en-US" dirty="0" smtClean="0">
                <a:latin typeface="Amazon Ember"/>
              </a:rPr>
              <a:t>"</a:t>
            </a:r>
            <a:endParaRPr lang="en-US" dirty="0"/>
          </a:p>
        </p:txBody>
      </p:sp>
      <p:pic>
        <p:nvPicPr>
          <p:cNvPr id="5" name="pdYXfrkmZHQ"/>
          <p:cNvPicPr>
            <a:picLocks noRot="1" noChangeAspect="1"/>
          </p:cNvPicPr>
          <p:nvPr>
            <a:videoFile r:link="rId1"/>
          </p:nvPr>
        </p:nvPicPr>
        <p:blipFill>
          <a:blip r:embed="rId3"/>
          <a:stretch>
            <a:fillRect/>
          </a:stretch>
        </p:blipFill>
        <p:spPr>
          <a:xfrm>
            <a:off x="7640053" y="4126803"/>
            <a:ext cx="3609473" cy="2030329"/>
          </a:xfrm>
          <a:prstGeom prst="rect">
            <a:avLst/>
          </a:prstGeom>
        </p:spPr>
      </p:pic>
      <p:pic>
        <p:nvPicPr>
          <p:cNvPr id="6146" name="Picture 2" descr="https://images-na.ssl-images-amazon.com/images/I/61ZmETXrjoL._SX339_BO1,204,203,200_.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305017" y="1866621"/>
            <a:ext cx="2867244" cy="41957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7535779" y="2041045"/>
            <a:ext cx="3545305" cy="1754326"/>
          </a:xfrm>
          <a:prstGeom prst="rect">
            <a:avLst/>
          </a:prstGeom>
        </p:spPr>
        <p:txBody>
          <a:bodyPr wrap="square">
            <a:spAutoFit/>
          </a:bodyPr>
          <a:lstStyle/>
          <a:p>
            <a:r>
              <a:rPr lang="en-US" dirty="0"/>
              <a:t>*"This uproarious series opener... is packed with both laugh-out-loud moments and heart."</a:t>
            </a:r>
          </a:p>
          <a:p>
            <a:r>
              <a:rPr lang="en-US" dirty="0" smtClean="0"/>
              <a:t>~Publishers </a:t>
            </a:r>
            <a:r>
              <a:rPr lang="en-US" dirty="0"/>
              <a:t>Weekly, starred review</a:t>
            </a:r>
          </a:p>
        </p:txBody>
      </p:sp>
      <p:pic>
        <p:nvPicPr>
          <p:cNvPr id="6148" name="Picture 4" descr="author photo cropp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0714" y="1297820"/>
            <a:ext cx="2497551" cy="249755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10" name="Rectangle 9"/>
          <p:cNvSpPr/>
          <p:nvPr/>
        </p:nvSpPr>
        <p:spPr>
          <a:xfrm>
            <a:off x="402097" y="3994454"/>
            <a:ext cx="3712703" cy="2308324"/>
          </a:xfrm>
          <a:prstGeom prst="rect">
            <a:avLst/>
          </a:prstGeom>
        </p:spPr>
        <p:txBody>
          <a:bodyPr wrap="square">
            <a:spAutoFit/>
          </a:bodyPr>
          <a:lstStyle/>
          <a:p>
            <a:r>
              <a:rPr lang="en-US" dirty="0"/>
              <a:t>Hi! I’m Geoff </a:t>
            </a:r>
            <a:r>
              <a:rPr lang="en-US" dirty="0" err="1"/>
              <a:t>Rodkey</a:t>
            </a:r>
            <a:r>
              <a:rPr lang="en-US" dirty="0"/>
              <a:t>. </a:t>
            </a:r>
            <a:r>
              <a:rPr lang="en-US" dirty="0" smtClean="0"/>
              <a:t>I </a:t>
            </a:r>
            <a:r>
              <a:rPr lang="en-US" dirty="0"/>
              <a:t>write things for a living: mostly books, movies, and TV shows…but I’ve also written for magazines, newspapers, video games, web sites, standup comedians, and even two United States Senators. </a:t>
            </a:r>
          </a:p>
        </p:txBody>
      </p:sp>
    </p:spTree>
    <p:extLst>
      <p:ext uri="{BB962C8B-B14F-4D97-AF65-F5344CB8AC3E}">
        <p14:creationId xmlns:p14="http://schemas.microsoft.com/office/powerpoint/2010/main" val="11267440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latin typeface="Arial Rounded MT Bold" panose="020F0704030504030204" pitchFamily="34" charset="0"/>
              </a:rPr>
              <a:t>Evil Wizard </a:t>
            </a:r>
            <a:r>
              <a:rPr lang="en-US" u="sng" dirty="0" err="1" smtClean="0">
                <a:latin typeface="Arial Rounded MT Bold" panose="020F0704030504030204" pitchFamily="34" charset="0"/>
              </a:rPr>
              <a:t>Smallbone</a:t>
            </a:r>
            <a:r>
              <a:rPr lang="en-US" dirty="0" smtClean="0"/>
              <a:t/>
            </a:r>
            <a:br>
              <a:rPr lang="en-US" dirty="0" smtClean="0"/>
            </a:br>
            <a:r>
              <a:rPr lang="en-US" dirty="0" smtClean="0"/>
              <a:t>by </a:t>
            </a:r>
            <a:r>
              <a:rPr lang="en-US" dirty="0" smtClean="0"/>
              <a:t>Delia Sherman</a:t>
            </a:r>
            <a:endParaRPr lang="en-US" dirty="0"/>
          </a:p>
        </p:txBody>
      </p:sp>
      <p:sp>
        <p:nvSpPr>
          <p:cNvPr id="4" name="Rectangle 3"/>
          <p:cNvSpPr/>
          <p:nvPr/>
        </p:nvSpPr>
        <p:spPr>
          <a:xfrm>
            <a:off x="516049" y="3196529"/>
            <a:ext cx="2263366" cy="1754326"/>
          </a:xfrm>
          <a:prstGeom prst="rect">
            <a:avLst/>
          </a:prstGeom>
        </p:spPr>
        <p:txBody>
          <a:bodyPr wrap="square">
            <a:spAutoFit/>
          </a:bodyPr>
          <a:lstStyle/>
          <a:p>
            <a:pPr algn="ctr"/>
            <a:r>
              <a:rPr lang="en-US" dirty="0" smtClean="0">
                <a:latin typeface="Book Antiqua" panose="02040602050305030304" pitchFamily="18" charset="0"/>
              </a:rPr>
              <a:t>Delia was born in Japan but grew up and  lives in New York.  She loves to travel.  Thi</a:t>
            </a:r>
            <a:r>
              <a:rPr lang="en-US" dirty="0" smtClean="0">
                <a:latin typeface="Book Antiqua" panose="02040602050305030304" pitchFamily="18" charset="0"/>
              </a:rPr>
              <a:t>s is her 5</a:t>
            </a:r>
            <a:r>
              <a:rPr lang="en-US" baseline="30000" dirty="0" smtClean="0">
                <a:latin typeface="Book Antiqua" panose="02040602050305030304" pitchFamily="18" charset="0"/>
              </a:rPr>
              <a:t>th</a:t>
            </a:r>
            <a:r>
              <a:rPr lang="en-US" dirty="0" smtClean="0">
                <a:latin typeface="Book Antiqua" panose="02040602050305030304" pitchFamily="18" charset="0"/>
              </a:rPr>
              <a:t> book.</a:t>
            </a:r>
            <a:endParaRPr lang="en-US" dirty="0">
              <a:latin typeface="Book Antiqua" panose="02040602050305030304" pitchFamily="18" charset="0"/>
            </a:endParaRPr>
          </a:p>
        </p:txBody>
      </p:sp>
      <p:pic>
        <p:nvPicPr>
          <p:cNvPr id="7170" name="Picture 2" descr="https://images-na.ssl-images-amazon.com/images/I/51Mq8OV3hmL._SX353_BO1,204,203,200_.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187979" y="1951748"/>
            <a:ext cx="3148616" cy="44258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8" name="AutoShape 6" descr="https://static.wixstatic.com/media/31253c_2395a052f0fb497b8831d94a64c86ba0~mv2_d_7360_4912_s_4_2.jpeg/v1/fill/w_469,h_311,al_c,q_80,usm_0.66_1.00_0.01/31253c_2395a052f0fb497b8831d94a64c86ba0~mv2_d_7360_4912_s_4_2.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8" name="Picture 10" descr="Image result for images delia sherman auth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396" y="555666"/>
            <a:ext cx="1913399" cy="239236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0" name="CMrcCso9LMk"/>
          <p:cNvPicPr>
            <a:picLocks noRot="1" noChangeAspect="1"/>
          </p:cNvPicPr>
          <p:nvPr>
            <a:videoFile r:link="rId1"/>
          </p:nvPr>
        </p:nvPicPr>
        <p:blipFill>
          <a:blip r:embed="rId5"/>
          <a:stretch>
            <a:fillRect/>
          </a:stretch>
        </p:blipFill>
        <p:spPr>
          <a:xfrm>
            <a:off x="6910215" y="3959893"/>
            <a:ext cx="3911600" cy="2200275"/>
          </a:xfrm>
          <a:prstGeom prst="rect">
            <a:avLst/>
          </a:prstGeom>
        </p:spPr>
      </p:pic>
      <p:sp>
        <p:nvSpPr>
          <p:cNvPr id="12" name="Rectangle 11"/>
          <p:cNvSpPr/>
          <p:nvPr/>
        </p:nvSpPr>
        <p:spPr>
          <a:xfrm>
            <a:off x="6922586" y="1853248"/>
            <a:ext cx="4086726" cy="1754326"/>
          </a:xfrm>
          <a:prstGeom prst="rect">
            <a:avLst/>
          </a:prstGeom>
        </p:spPr>
        <p:txBody>
          <a:bodyPr wrap="square">
            <a:spAutoFit/>
          </a:bodyPr>
          <a:lstStyle/>
          <a:p>
            <a:r>
              <a:rPr lang="en-US" dirty="0"/>
              <a:t>Readers will be hooked early on with the numerous spells, enchanted animals, dueling wizards, and constant action in this fantasy tale. A couple plot twists add to the action.</a:t>
            </a:r>
          </a:p>
        </p:txBody>
      </p:sp>
    </p:spTree>
    <p:extLst>
      <p:ext uri="{BB962C8B-B14F-4D97-AF65-F5344CB8AC3E}">
        <p14:creationId xmlns:p14="http://schemas.microsoft.com/office/powerpoint/2010/main" val="8430602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6017" y="356367"/>
            <a:ext cx="8147845" cy="1400530"/>
          </a:xfrm>
        </p:spPr>
        <p:txBody>
          <a:bodyPr/>
          <a:lstStyle/>
          <a:p>
            <a:pPr algn="ctr"/>
            <a:r>
              <a:rPr lang="en-US" dirty="0" smtClean="0">
                <a:latin typeface="Arial Rounded MT Bold" panose="020F0704030504030204" pitchFamily="34" charset="0"/>
              </a:rPr>
              <a:t>Save Me a Seat</a:t>
            </a:r>
            <a:r>
              <a:rPr lang="en-US" dirty="0" smtClean="0"/>
              <a:t/>
            </a:r>
            <a:br>
              <a:rPr lang="en-US" dirty="0" smtClean="0"/>
            </a:br>
            <a:r>
              <a:rPr lang="en-US" dirty="0" smtClean="0"/>
              <a:t>by </a:t>
            </a:r>
            <a:r>
              <a:rPr lang="en-US" sz="3200" dirty="0" smtClean="0"/>
              <a:t>Sarah Weeks and Gita </a:t>
            </a:r>
            <a:r>
              <a:rPr lang="en-US" sz="3200" dirty="0" err="1" smtClean="0"/>
              <a:t>Varadajaran</a:t>
            </a:r>
            <a:endParaRPr lang="en-US" sz="3200" dirty="0"/>
          </a:p>
        </p:txBody>
      </p:sp>
      <p:sp>
        <p:nvSpPr>
          <p:cNvPr id="4" name="Rectangle 3"/>
          <p:cNvSpPr/>
          <p:nvPr/>
        </p:nvSpPr>
        <p:spPr>
          <a:xfrm>
            <a:off x="9623304" y="1908249"/>
            <a:ext cx="1650286" cy="2031325"/>
          </a:xfrm>
          <a:prstGeom prst="rect">
            <a:avLst/>
          </a:prstGeom>
        </p:spPr>
        <p:txBody>
          <a:bodyPr wrap="square">
            <a:spAutoFit/>
          </a:bodyPr>
          <a:lstStyle/>
          <a:p>
            <a:r>
              <a:rPr lang="en-US" dirty="0" smtClean="0">
                <a:latin typeface="Amazon Ember"/>
              </a:rPr>
              <a:t>Gita was born and raised in India.  Now she lives in New Jersey and teaches second grade</a:t>
            </a:r>
            <a:endParaRPr lang="en-US" dirty="0"/>
          </a:p>
        </p:txBody>
      </p:sp>
      <p:pic>
        <p:nvPicPr>
          <p:cNvPr id="8196" name="Picture 4" descr="Image result for sarah weeks and gita varadaraja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95996" y="1908249"/>
            <a:ext cx="7003901" cy="350195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17936" y="2129589"/>
            <a:ext cx="1493706" cy="3139321"/>
          </a:xfrm>
          <a:prstGeom prst="rect">
            <a:avLst/>
          </a:prstGeom>
          <a:noFill/>
        </p:spPr>
        <p:txBody>
          <a:bodyPr wrap="square" rtlCol="0">
            <a:spAutoFit/>
          </a:bodyPr>
          <a:lstStyle/>
          <a:p>
            <a:r>
              <a:rPr lang="en-US" dirty="0" smtClean="0"/>
              <a:t>Sarah lives in New York with her husband.  She has 3 grown children. She has a dog named </a:t>
            </a:r>
            <a:r>
              <a:rPr lang="en-US" dirty="0" err="1" smtClean="0"/>
              <a:t>Meems</a:t>
            </a:r>
            <a:r>
              <a:rPr lang="en-US" dirty="0" smtClean="0"/>
              <a:t>.</a:t>
            </a:r>
            <a:endParaRPr lang="en-US" dirty="0"/>
          </a:p>
        </p:txBody>
      </p:sp>
      <p:sp>
        <p:nvSpPr>
          <p:cNvPr id="8" name="TextBox 7"/>
          <p:cNvSpPr txBox="1"/>
          <p:nvPr/>
        </p:nvSpPr>
        <p:spPr>
          <a:xfrm>
            <a:off x="2030868" y="5678905"/>
            <a:ext cx="7498141" cy="649706"/>
          </a:xfrm>
          <a:prstGeom prst="rect">
            <a:avLst/>
          </a:prstGeom>
          <a:noFill/>
        </p:spPr>
        <p:txBody>
          <a:bodyPr wrap="square" rtlCol="0">
            <a:spAutoFit/>
          </a:bodyPr>
          <a:lstStyle/>
          <a:p>
            <a:r>
              <a:rPr lang="en-US" dirty="0"/>
              <a:t>* "A novel treatment of a familiar situation delivered with </a:t>
            </a:r>
            <a:r>
              <a:rPr lang="en-US" dirty="0" smtClean="0"/>
              <a:t>fizz." </a:t>
            </a:r>
            <a:r>
              <a:rPr lang="en-US" dirty="0"/>
              <a:t>-- </a:t>
            </a:r>
            <a:r>
              <a:rPr lang="en-US" dirty="0" err="1"/>
              <a:t>Kirkus</a:t>
            </a:r>
            <a:r>
              <a:rPr lang="en-US" dirty="0"/>
              <a:t> Reviews, starred review</a:t>
            </a:r>
          </a:p>
        </p:txBody>
      </p:sp>
    </p:spTree>
    <p:extLst>
      <p:ext uri="{BB962C8B-B14F-4D97-AF65-F5344CB8AC3E}">
        <p14:creationId xmlns:p14="http://schemas.microsoft.com/office/powerpoint/2010/main" val="31930727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2465" y="346492"/>
            <a:ext cx="7028234" cy="1400530"/>
          </a:xfrm>
        </p:spPr>
        <p:txBody>
          <a:bodyPr/>
          <a:lstStyle/>
          <a:p>
            <a:pPr algn="ctr"/>
            <a:r>
              <a:rPr lang="en-US" u="sng" dirty="0" smtClean="0">
                <a:latin typeface="Arial Rounded MT Bold" panose="020F0704030504030204" pitchFamily="34" charset="0"/>
              </a:rPr>
              <a:t>Wolf Hollow</a:t>
            </a:r>
            <a:r>
              <a:rPr lang="en-US" dirty="0" smtClean="0"/>
              <a:t/>
            </a:r>
            <a:br>
              <a:rPr lang="en-US" dirty="0" smtClean="0"/>
            </a:br>
            <a:r>
              <a:rPr lang="en-US" dirty="0" smtClean="0"/>
              <a:t>by Lauren </a:t>
            </a:r>
            <a:r>
              <a:rPr lang="en-US" dirty="0" err="1" smtClean="0"/>
              <a:t>Wolk</a:t>
            </a:r>
            <a:endParaRPr lang="en-US" dirty="0"/>
          </a:p>
        </p:txBody>
      </p:sp>
      <p:sp>
        <p:nvSpPr>
          <p:cNvPr id="4" name="Rectangle 3"/>
          <p:cNvSpPr/>
          <p:nvPr/>
        </p:nvSpPr>
        <p:spPr>
          <a:xfrm>
            <a:off x="560048" y="3586724"/>
            <a:ext cx="2899644" cy="1077218"/>
          </a:xfrm>
          <a:prstGeom prst="rect">
            <a:avLst/>
          </a:prstGeom>
        </p:spPr>
        <p:txBody>
          <a:bodyPr wrap="square">
            <a:spAutoFit/>
          </a:bodyPr>
          <a:lstStyle/>
          <a:p>
            <a:pPr algn="ctr"/>
            <a:r>
              <a:rPr lang="en-US" sz="1600" dirty="0" smtClean="0">
                <a:latin typeface="Book Antiqua" panose="02040602050305030304" pitchFamily="18" charset="0"/>
              </a:rPr>
              <a:t>Lauren </a:t>
            </a:r>
            <a:r>
              <a:rPr lang="en-US" sz="1600" dirty="0" err="1">
                <a:latin typeface="Book Antiqua" panose="02040602050305030304" pitchFamily="18" charset="0"/>
              </a:rPr>
              <a:t>Wolk</a:t>
            </a:r>
            <a:r>
              <a:rPr lang="en-US" sz="1600" dirty="0">
                <a:latin typeface="Book Antiqua" panose="02040602050305030304" pitchFamily="18" charset="0"/>
              </a:rPr>
              <a:t> is a novelist, poet, visual artist, and Associate Director at the Cultural Center of Cape Cod.</a:t>
            </a:r>
            <a:endParaRPr lang="en-US" sz="1600" dirty="0">
              <a:latin typeface="Book Antiqua" panose="02040602050305030304" pitchFamily="18" charset="0"/>
            </a:endParaRPr>
          </a:p>
        </p:txBody>
      </p:sp>
      <p:pic>
        <p:nvPicPr>
          <p:cNvPr id="9218" name="Picture 2" descr="https://images-na.ssl-images-amazon.com/images/I/614sS3y%2BIxL._SX325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5778" y="1779950"/>
            <a:ext cx="2637680" cy="40250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7039729" y="1734385"/>
            <a:ext cx="2876856" cy="2308324"/>
          </a:xfrm>
          <a:prstGeom prst="rect">
            <a:avLst/>
          </a:prstGeom>
        </p:spPr>
        <p:txBody>
          <a:bodyPr wrap="square">
            <a:spAutoFit/>
          </a:bodyPr>
          <a:lstStyle/>
          <a:p>
            <a:r>
              <a:rPr lang="en-US" dirty="0"/>
              <a:t>“Superb…beautifully written…A compelling story [that] will have readers—young and old alike— thinking about it a long time after the final page has been turned.”</a:t>
            </a:r>
          </a:p>
        </p:txBody>
      </p:sp>
      <p:pic>
        <p:nvPicPr>
          <p:cNvPr id="9220" name="Picture 4" descr="Image result for lauren wolk auth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945" y="592042"/>
            <a:ext cx="2079296" cy="264878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8" name="EJ_QGff9ev4"/>
          <p:cNvPicPr>
            <a:picLocks noRot="1" noChangeAspect="1"/>
          </p:cNvPicPr>
          <p:nvPr>
            <a:videoFile r:link="rId1"/>
          </p:nvPr>
        </p:nvPicPr>
        <p:blipFill>
          <a:blip r:embed="rId5"/>
          <a:stretch>
            <a:fillRect/>
          </a:stretch>
        </p:blipFill>
        <p:spPr>
          <a:xfrm>
            <a:off x="7595995" y="4321882"/>
            <a:ext cx="3579954" cy="2013724"/>
          </a:xfrm>
          <a:prstGeom prst="rect">
            <a:avLst/>
          </a:prstGeom>
        </p:spPr>
      </p:pic>
    </p:spTree>
    <p:extLst>
      <p:ext uri="{BB962C8B-B14F-4D97-AF65-F5344CB8AC3E}">
        <p14:creationId xmlns:p14="http://schemas.microsoft.com/office/powerpoint/2010/main" val="25439496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356000"/>
            <a:ext cx="10262936" cy="1400530"/>
          </a:xfrm>
        </p:spPr>
        <p:txBody>
          <a:bodyPr/>
          <a:lstStyle/>
          <a:p>
            <a:pPr algn="ctr"/>
            <a:r>
              <a:rPr lang="en-US" u="sng" smtClean="0">
                <a:latin typeface="Arial Rounded MT Bold" panose="020F0704030504030204" pitchFamily="34" charset="0"/>
              </a:rPr>
              <a:t>The Midnight War of Mateo Marinez</a:t>
            </a:r>
            <a:r>
              <a:rPr lang="en-US" smtClean="0"/>
              <a:t/>
            </a:r>
            <a:br>
              <a:rPr lang="en-US" smtClean="0"/>
            </a:br>
            <a:r>
              <a:rPr lang="en-US" smtClean="0"/>
              <a:t>by  Robin Yardi</a:t>
            </a:r>
            <a:endParaRPr lang="en-US" dirty="0"/>
          </a:p>
        </p:txBody>
      </p:sp>
      <p:pic>
        <p:nvPicPr>
          <p:cNvPr id="10242" name="Picture 2" descr="https://images-na.ssl-images-amazon.com/images/I/514KxNGL1xL._SX318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4983" y="1787341"/>
            <a:ext cx="2666572" cy="4158187"/>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Robin Yard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3819" y="1348551"/>
            <a:ext cx="1776168" cy="267093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348323" y="4019481"/>
            <a:ext cx="3785937" cy="2031325"/>
          </a:xfrm>
          <a:prstGeom prst="rect">
            <a:avLst/>
          </a:prstGeom>
        </p:spPr>
        <p:txBody>
          <a:bodyPr wrap="square">
            <a:spAutoFit/>
          </a:bodyPr>
          <a:lstStyle/>
          <a:p>
            <a:r>
              <a:rPr lang="en-US" dirty="0"/>
              <a:t>Robin </a:t>
            </a:r>
            <a:r>
              <a:rPr lang="en-US" dirty="0" err="1"/>
              <a:t>Yardi</a:t>
            </a:r>
            <a:r>
              <a:rPr lang="en-US" dirty="0"/>
              <a:t> lives in the California foothills, where–every once in a while, in the dark of night–a skunk or two will sneak by. She loves good stories, animals of all sorts, homemade cakes, and kids.</a:t>
            </a:r>
          </a:p>
        </p:txBody>
      </p:sp>
      <p:sp>
        <p:nvSpPr>
          <p:cNvPr id="8" name="TextBox 7"/>
          <p:cNvSpPr txBox="1"/>
          <p:nvPr/>
        </p:nvSpPr>
        <p:spPr>
          <a:xfrm>
            <a:off x="7262278" y="1973178"/>
            <a:ext cx="3260558" cy="1200329"/>
          </a:xfrm>
          <a:prstGeom prst="rect">
            <a:avLst/>
          </a:prstGeom>
          <a:noFill/>
        </p:spPr>
        <p:txBody>
          <a:bodyPr wrap="square" rtlCol="0">
            <a:spAutoFit/>
          </a:bodyPr>
          <a:lstStyle/>
          <a:p>
            <a:r>
              <a:rPr lang="en-US" dirty="0" smtClean="0"/>
              <a:t>“A </a:t>
            </a:r>
            <a:r>
              <a:rPr lang="en-US" dirty="0"/>
              <a:t>magnificent novel that defines what it is to be an older brother, a friend, and, yes, even a knight.”</a:t>
            </a:r>
          </a:p>
        </p:txBody>
      </p:sp>
      <p:pic>
        <p:nvPicPr>
          <p:cNvPr id="9" name="CElbgv6E-LQ"/>
          <p:cNvPicPr>
            <a:picLocks noRot="1" noChangeAspect="1"/>
          </p:cNvPicPr>
          <p:nvPr>
            <a:videoFile r:link="rId1"/>
          </p:nvPr>
        </p:nvPicPr>
        <p:blipFill>
          <a:blip r:embed="rId5"/>
          <a:stretch>
            <a:fillRect/>
          </a:stretch>
        </p:blipFill>
        <p:spPr>
          <a:xfrm>
            <a:off x="7424705" y="3866434"/>
            <a:ext cx="4065454" cy="2286818"/>
          </a:xfrm>
          <a:prstGeom prst="rect">
            <a:avLst/>
          </a:prstGeom>
        </p:spPr>
      </p:pic>
    </p:spTree>
    <p:extLst>
      <p:ext uri="{BB962C8B-B14F-4D97-AF65-F5344CB8AC3E}">
        <p14:creationId xmlns:p14="http://schemas.microsoft.com/office/powerpoint/2010/main" val="21343416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9043" y="301672"/>
            <a:ext cx="8803357" cy="1400530"/>
          </a:xfrm>
        </p:spPr>
        <p:txBody>
          <a:bodyPr/>
          <a:lstStyle/>
          <a:p>
            <a:pPr algn="ctr"/>
            <a:r>
              <a:rPr lang="en-US" sz="4000" u="sng" dirty="0" smtClean="0">
                <a:latin typeface="Arial Rounded MT Bold" panose="020F0704030504030204" pitchFamily="34" charset="0"/>
              </a:rPr>
              <a:t>Fuzzy</a:t>
            </a:r>
            <a:r>
              <a:rPr lang="en-US" dirty="0" smtClean="0"/>
              <a:t/>
            </a:r>
            <a:br>
              <a:rPr lang="en-US" dirty="0" smtClean="0"/>
            </a:br>
            <a:r>
              <a:rPr lang="en-US" sz="4000" dirty="0" smtClean="0"/>
              <a:t>by  </a:t>
            </a:r>
            <a:r>
              <a:rPr lang="en-US" sz="3200" dirty="0" smtClean="0"/>
              <a:t>Tom </a:t>
            </a:r>
            <a:r>
              <a:rPr lang="en-US" sz="3200" dirty="0" err="1" smtClean="0"/>
              <a:t>Angleberger</a:t>
            </a:r>
            <a:r>
              <a:rPr lang="en-US" sz="3200" dirty="0" smtClean="0"/>
              <a:t> and Paul Dellinger</a:t>
            </a:r>
            <a:endParaRPr lang="en-US" sz="3200" dirty="0"/>
          </a:p>
        </p:txBody>
      </p:sp>
      <p:sp>
        <p:nvSpPr>
          <p:cNvPr id="4" name="Rectangle 3"/>
          <p:cNvSpPr/>
          <p:nvPr/>
        </p:nvSpPr>
        <p:spPr>
          <a:xfrm>
            <a:off x="273729" y="3885257"/>
            <a:ext cx="3236488" cy="1754326"/>
          </a:xfrm>
          <a:prstGeom prst="rect">
            <a:avLst/>
          </a:prstGeom>
        </p:spPr>
        <p:txBody>
          <a:bodyPr wrap="square">
            <a:spAutoFit/>
          </a:bodyPr>
          <a:lstStyle/>
          <a:p>
            <a:pPr algn="ctr"/>
            <a:r>
              <a:rPr lang="en-US" dirty="0" smtClean="0">
                <a:latin typeface="Book Antiqua" panose="02040602050305030304" pitchFamily="18" charset="0"/>
              </a:rPr>
              <a:t>Tom lives in Virginia with his wife who is an illustrator.  He was a biology research assistant, juggler and newspaper columnist before he started writing books.</a:t>
            </a:r>
            <a:endParaRPr lang="en-US" dirty="0">
              <a:latin typeface="Book Antiqua" panose="02040602050305030304" pitchFamily="18" charset="0"/>
            </a:endParaRPr>
          </a:p>
        </p:txBody>
      </p:sp>
      <p:pic>
        <p:nvPicPr>
          <p:cNvPr id="11266" name="Picture 2" descr="https://images-na.ssl-images-amazon.com/images/I/51yAaWSw7WL._SX339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5680" y="1824705"/>
            <a:ext cx="2816225" cy="41211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1268" name="Picture 4" descr="Image result for tom angleberg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454" y="1702201"/>
            <a:ext cx="2703448" cy="2027587"/>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7158789" y="1824705"/>
            <a:ext cx="3958390" cy="2031325"/>
          </a:xfrm>
          <a:prstGeom prst="rect">
            <a:avLst/>
          </a:prstGeom>
        </p:spPr>
        <p:txBody>
          <a:bodyPr wrap="square">
            <a:spAutoFit/>
          </a:bodyPr>
          <a:lstStyle/>
          <a:p>
            <a:r>
              <a:rPr lang="en-US" dirty="0"/>
              <a:t>"A tech-infused wild ride, with some suspenseful moments and brilliant twists—an ideal book for reluctant readers, young science fans and really anyone who wishes their best friend were a robot."</a:t>
            </a:r>
          </a:p>
        </p:txBody>
      </p:sp>
      <p:pic>
        <p:nvPicPr>
          <p:cNvPr id="5" name="-1M6oI7oPfg"/>
          <p:cNvPicPr>
            <a:picLocks noRot="1" noChangeAspect="1"/>
          </p:cNvPicPr>
          <p:nvPr>
            <a:videoFile r:link="rId1"/>
          </p:nvPr>
        </p:nvPicPr>
        <p:blipFill>
          <a:blip r:embed="rId5"/>
          <a:stretch>
            <a:fillRect/>
          </a:stretch>
        </p:blipFill>
        <p:spPr>
          <a:xfrm>
            <a:off x="7355305" y="4080209"/>
            <a:ext cx="3565358" cy="2005514"/>
          </a:xfrm>
          <a:prstGeom prst="rect">
            <a:avLst/>
          </a:prstGeom>
        </p:spPr>
      </p:pic>
    </p:spTree>
    <p:extLst>
      <p:ext uri="{BB962C8B-B14F-4D97-AF65-F5344CB8AC3E}">
        <p14:creationId xmlns:p14="http://schemas.microsoft.com/office/powerpoint/2010/main" val="41860395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1245</TotalTime>
  <Words>751</Words>
  <Application>Microsoft Office PowerPoint</Application>
  <PresentationFormat>Widescreen</PresentationFormat>
  <Paragraphs>44</Paragraphs>
  <Slides>13</Slides>
  <Notes>0</Notes>
  <HiddenSlides>0</HiddenSlides>
  <MMClips>10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Amazon Ember</vt:lpstr>
      <vt:lpstr>Arial</vt:lpstr>
      <vt:lpstr>Arial Rounded MT Bold</vt:lpstr>
      <vt:lpstr>Book Antiqua</vt:lpstr>
      <vt:lpstr>Bookman Old Style</vt:lpstr>
      <vt:lpstr>Century Gothic</vt:lpstr>
      <vt:lpstr>Open Sans</vt:lpstr>
      <vt:lpstr>Wingdings 3</vt:lpstr>
      <vt:lpstr>Ion</vt:lpstr>
      <vt:lpstr>Sasquatch Award 2018 - 2019</vt:lpstr>
      <vt:lpstr>Ghost by Jason Reynolds</vt:lpstr>
      <vt:lpstr>The Skeleton Tree by Iain Lawrence</vt:lpstr>
      <vt:lpstr>Sputnik’s Guide to Life on Earth by Frank Cottrell Boyce</vt:lpstr>
      <vt:lpstr>It Ain’t So Awful Falafel by Firoozeh Dumas</vt:lpstr>
      <vt:lpstr>A Night Divided by Jennifer Nielsen</vt:lpstr>
      <vt:lpstr>Wish by Barbara O’Connor</vt:lpstr>
      <vt:lpstr>The Tapper Twins Go To War by Geoff Rodkey</vt:lpstr>
      <vt:lpstr>Evil Wizard Smallbone by Delia Sherman</vt:lpstr>
      <vt:lpstr>Save Me a Seat by Sarah Weeks and Gita Varadajaran</vt:lpstr>
      <vt:lpstr>Wolf Hollow by Lauren Wolk</vt:lpstr>
      <vt:lpstr>The Midnight War of Mateo Marinez by  Robin Yardi</vt:lpstr>
      <vt:lpstr>Fuzzy by  Tom Angleberger and Paul Dellinger</vt:lpstr>
    </vt:vector>
  </TitlesOfParts>
  <Company>ESD #401</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Sasquatch Award 2015 - 2016</dc:title>
  <dc:creator>Toni Phelps</dc:creator>
  <cp:lastModifiedBy>lincirc</cp:lastModifiedBy>
  <cp:revision>93</cp:revision>
  <dcterms:created xsi:type="dcterms:W3CDTF">2015-09-17T19:12:47Z</dcterms:created>
  <dcterms:modified xsi:type="dcterms:W3CDTF">2018-10-01T22:56:54Z</dcterms:modified>
</cp:coreProperties>
</file>