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54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35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0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5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3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9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70422-CB45-45E5-94FD-3D13EA37513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512E9-9C10-42FE-80D8-6C1A61610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8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5549" r="85632"/>
          <a:stretch/>
        </p:blipFill>
        <p:spPr>
          <a:xfrm rot="1725441">
            <a:off x="11438632" y="69792"/>
            <a:ext cx="981538" cy="1470892"/>
          </a:xfrm>
          <a:prstGeom prst="rtTriangle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00766" y="3602038"/>
            <a:ext cx="10380372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u="sng" dirty="0" smtClean="0">
                <a:latin typeface="Century Gothic" panose="020B0502020202020204" pitchFamily="34" charset="0"/>
              </a:rPr>
              <a:t>Standards </a:t>
            </a:r>
            <a:r>
              <a:rPr lang="en-US" sz="3600" b="1" u="sng" dirty="0">
                <a:latin typeface="Century Gothic" panose="020B0502020202020204" pitchFamily="34" charset="0"/>
              </a:rPr>
              <a:t>Based Progress and Report Card Information</a:t>
            </a:r>
          </a:p>
          <a:p>
            <a:pPr marL="0" indent="0" algn="ctr">
              <a:buNone/>
            </a:pPr>
            <a:endParaRPr lang="en-US" sz="3600" b="1" u="sng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latin typeface="Century Gothic" panose="020B0502020202020204" pitchFamily="34" charset="0"/>
              </a:rPr>
              <a:t>2020-2021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pic>
        <p:nvPicPr>
          <p:cNvPr id="10" name="Picture 9" descr="Color CCPS Logo low-r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49" y="1837428"/>
            <a:ext cx="2928729" cy="1592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416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94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1667" y="1565718"/>
            <a:ext cx="1141068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latin typeface="Century Gothic" panose="020B0502020202020204" pitchFamily="34" charset="0"/>
              </a:rPr>
              <a:t>Did you know?</a:t>
            </a:r>
          </a:p>
          <a:p>
            <a:endParaRPr lang="en-US" sz="3000" dirty="0" smtClean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entury Gothic" panose="020B0502020202020204" pitchFamily="34" charset="0"/>
              </a:rPr>
              <a:t>Standards Based Report Cards are based upon </a:t>
            </a:r>
            <a:r>
              <a:rPr lang="en-US" sz="3000" b="1" u="sng" dirty="0" smtClean="0">
                <a:latin typeface="Century Gothic" panose="020B0502020202020204" pitchFamily="34" charset="0"/>
              </a:rPr>
              <a:t>END OF YEAR EXPECTATIONS.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0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entury Gothic" panose="020B0502020202020204" pitchFamily="34" charset="0"/>
              </a:rPr>
              <a:t>Performance Indicators are used to assess students’ progress towards </a:t>
            </a:r>
            <a:r>
              <a:rPr lang="en-US" sz="3000" i="1" dirty="0" smtClean="0">
                <a:latin typeface="Century Gothic" panose="020B0502020202020204" pitchFamily="34" charset="0"/>
              </a:rPr>
              <a:t>MASTERY</a:t>
            </a:r>
            <a:r>
              <a:rPr lang="en-US" sz="3000" dirty="0" smtClean="0">
                <a:latin typeface="Century Gothic" panose="020B0502020202020204" pitchFamily="34" charset="0"/>
              </a:rPr>
              <a:t> of the standard</a:t>
            </a:r>
            <a:r>
              <a:rPr lang="en-US" sz="3600" dirty="0" smtClean="0">
                <a:latin typeface="Century Gothic" panose="020B0502020202020204" pitchFamily="34" charset="0"/>
              </a:rPr>
              <a:t>.</a:t>
            </a:r>
            <a:endParaRPr 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4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98572" y="-1207069"/>
            <a:ext cx="6831244" cy="42695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96833" y="1454170"/>
            <a:ext cx="3281669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PERFORMANCE INDICATORS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788936"/>
              </p:ext>
            </p:extLst>
          </p:nvPr>
        </p:nvGraphicFramePr>
        <p:xfrm>
          <a:off x="2387329" y="1956038"/>
          <a:ext cx="8128000" cy="4043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entury Gothic" panose="020B0502020202020204" pitchFamily="34" charset="0"/>
                        </a:rPr>
                        <a:t>4 Exceeds Standards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Century Gothic" panose="020B0502020202020204" pitchFamily="34" charset="0"/>
                        </a:rPr>
                        <a:t>Student independently</a:t>
                      </a:r>
                      <a:r>
                        <a:rPr lang="en-US" i="1" baseline="0" dirty="0" smtClean="0">
                          <a:latin typeface="Century Gothic" panose="020B0502020202020204" pitchFamily="34" charset="0"/>
                        </a:rPr>
                        <a:t> and consistently exceeds grade level concepts and skills with high quality work reflecting higher thinking skills.  </a:t>
                      </a:r>
                      <a:endParaRPr lang="en-US" i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3 Meets Standards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Century Gothic" panose="020B0502020202020204" pitchFamily="34" charset="0"/>
                        </a:rPr>
                        <a:t>Student consistently demonstrates</a:t>
                      </a:r>
                      <a:r>
                        <a:rPr lang="en-US" i="1" baseline="0" dirty="0" smtClean="0">
                          <a:latin typeface="Century Gothic" panose="020B0502020202020204" pitchFamily="34" charset="0"/>
                        </a:rPr>
                        <a:t> proficiency of grade level concepts and skills, with accuracy, quality, and independence.</a:t>
                      </a:r>
                      <a:endParaRPr lang="en-US" i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 Progressing Toward Standard</a:t>
                      </a:r>
                      <a:endParaRPr lang="en-US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Century Gothic" panose="020B0502020202020204" pitchFamily="34" charset="0"/>
                        </a:rPr>
                        <a:t>Student demonstrates</a:t>
                      </a:r>
                      <a:r>
                        <a:rPr lang="en-US" i="1" baseline="0" dirty="0" smtClean="0">
                          <a:latin typeface="Century Gothic" panose="020B0502020202020204" pitchFamily="34" charset="0"/>
                        </a:rPr>
                        <a:t> progress toward grade level concepts and skills, given support and assistance.</a:t>
                      </a:r>
                      <a:endParaRPr lang="en-US" i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1 Beginning Demonstration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of Standard</a:t>
                      </a:r>
                      <a:endParaRPr lang="en-US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Century Gothic" panose="020B0502020202020204" pitchFamily="34" charset="0"/>
                        </a:rPr>
                        <a:t>Student demonstrates</a:t>
                      </a:r>
                      <a:r>
                        <a:rPr lang="en-US" i="1" baseline="0" dirty="0" smtClean="0">
                          <a:latin typeface="Century Gothic" panose="020B0502020202020204" pitchFamily="34" charset="0"/>
                        </a:rPr>
                        <a:t> a beginning understanding of grade level concepts and skills given support and assistance.</a:t>
                      </a:r>
                      <a:endParaRPr lang="en-US" i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99715" y="6090687"/>
            <a:ext cx="710322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latin typeface="Century Gothic" panose="020B0502020202020204" pitchFamily="34" charset="0"/>
              </a:rPr>
              <a:t>Performance Indicators allow students to be graded more objectively</a:t>
            </a:r>
          </a:p>
          <a:p>
            <a:r>
              <a:rPr lang="en-US" sz="1600" b="1" i="1" dirty="0" smtClean="0">
                <a:latin typeface="Century Gothic" panose="020B0502020202020204" pitchFamily="34" charset="0"/>
              </a:rPr>
              <a:t> – subjective qualities such as EFFORT are not part of this rubric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11180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30757" y="-1207069"/>
            <a:ext cx="6831244" cy="42695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5549" r="85632"/>
          <a:stretch/>
        </p:blipFill>
        <p:spPr>
          <a:xfrm rot="1725441">
            <a:off x="11438632" y="69792"/>
            <a:ext cx="981538" cy="1470892"/>
          </a:xfrm>
          <a:prstGeom prst="rtTriangle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468192"/>
            <a:ext cx="8770513" cy="5499277"/>
          </a:xfrm>
          <a:prstGeom prst="rect">
            <a:avLst/>
          </a:prstGeom>
        </p:spPr>
      </p:pic>
      <p:sp>
        <p:nvSpPr>
          <p:cNvPr id="3" name="Curved Right Arrow 2"/>
          <p:cNvSpPr/>
          <p:nvPr/>
        </p:nvSpPr>
        <p:spPr>
          <a:xfrm>
            <a:off x="1097280" y="3001678"/>
            <a:ext cx="731520" cy="1216152"/>
          </a:xfrm>
          <a:prstGeom prst="curv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66583" y="2592415"/>
            <a:ext cx="2515432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Performance Indicators</a:t>
            </a:r>
            <a:endParaRPr 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973836" y="4713524"/>
            <a:ext cx="978408" cy="4846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5912" y="5299976"/>
            <a:ext cx="1184940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Standards</a:t>
            </a:r>
            <a:endParaRPr lang="en-US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397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302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6010496" y="-1207069"/>
            <a:ext cx="6831244" cy="42695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473" y="3114675"/>
            <a:ext cx="8448675" cy="37433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13341" y="1839449"/>
            <a:ext cx="889217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entury Gothic" panose="020B0502020202020204" pitchFamily="34" charset="0"/>
              </a:rPr>
              <a:t>These are the skills that are assessed under each standard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urved Right Arrow 2"/>
          <p:cNvSpPr/>
          <p:nvPr/>
        </p:nvSpPr>
        <p:spPr>
          <a:xfrm>
            <a:off x="1481821" y="2541501"/>
            <a:ext cx="731520" cy="12161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0166" y="2301114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Standard</a:t>
            </a:r>
            <a:endParaRPr lang="en-US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urved Right Arrow 10"/>
          <p:cNvSpPr/>
          <p:nvPr/>
        </p:nvSpPr>
        <p:spPr>
          <a:xfrm>
            <a:off x="1349864" y="4254024"/>
            <a:ext cx="731520" cy="1061577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0550" y="4460811"/>
            <a:ext cx="1309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Standard</a:t>
            </a:r>
            <a:endParaRPr lang="en-US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8042788" y="3875092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021196" y="3917353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5 skills for ONE standard</a:t>
            </a:r>
            <a:endParaRPr lang="en-US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7692912" y="5866140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671320" y="5923790"/>
            <a:ext cx="2837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entury Gothic" panose="020B0502020202020204" pitchFamily="34" charset="0"/>
              </a:rPr>
              <a:t>6</a:t>
            </a:r>
            <a:r>
              <a:rPr lang="en-US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 skills for ONE standard</a:t>
            </a:r>
            <a:endParaRPr lang="en-U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9430" y="3323984"/>
            <a:ext cx="1405732" cy="1919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64018" y="2328277"/>
            <a:ext cx="11323934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Century Gothic" panose="020B0502020202020204" pitchFamily="34" charset="0"/>
              </a:rPr>
              <a:t>Key Things to Remember:</a:t>
            </a:r>
          </a:p>
          <a:p>
            <a:pPr algn="ctr"/>
            <a:endParaRPr lang="en-US" sz="2800" b="1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The are </a:t>
            </a:r>
            <a:r>
              <a:rPr lang="en-US" sz="2200" b="1" u="sng" dirty="0" smtClean="0">
                <a:latin typeface="Century Gothic" panose="020B0502020202020204" pitchFamily="34" charset="0"/>
              </a:rPr>
              <a:t>END OF YEAR </a:t>
            </a:r>
            <a:r>
              <a:rPr lang="en-US" sz="2200" dirty="0" smtClean="0">
                <a:latin typeface="Century Gothic" panose="020B0502020202020204" pitchFamily="34" charset="0"/>
              </a:rPr>
              <a:t>expectations.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Grading is done using Performance Indicators (rubric) and is </a:t>
            </a:r>
            <a:r>
              <a:rPr lang="en-US" sz="2200" i="1" dirty="0" smtClean="0">
                <a:latin typeface="Century Gothic" panose="020B0502020202020204" pitchFamily="34" charset="0"/>
              </a:rPr>
              <a:t>not</a:t>
            </a:r>
            <a:r>
              <a:rPr lang="en-US" sz="2200" dirty="0" smtClean="0">
                <a:latin typeface="Century Gothic" panose="020B0502020202020204" pitchFamily="34" charset="0"/>
              </a:rPr>
              <a:t> subjective.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Each standard has MULTIPLE skills that are assessed.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entury Gothic" panose="020B0502020202020204" pitchFamily="34" charset="0"/>
              </a:rPr>
              <a:t>A student must show consistent mastery of the skill over time in order to </a:t>
            </a:r>
            <a:r>
              <a:rPr lang="en-US" sz="2200" b="1" dirty="0" smtClean="0">
                <a:latin typeface="Century Gothic" panose="020B0502020202020204" pitchFamily="34" charset="0"/>
              </a:rPr>
              <a:t>meet</a:t>
            </a:r>
            <a:r>
              <a:rPr lang="en-US" sz="2200" dirty="0" smtClean="0">
                <a:latin typeface="Century Gothic" panose="020B0502020202020204" pitchFamily="34" charset="0"/>
              </a:rPr>
              <a:t> or </a:t>
            </a:r>
          </a:p>
          <a:p>
            <a:r>
              <a:rPr lang="en-US" sz="2200" dirty="0" smtClean="0">
                <a:latin typeface="Century Gothic" panose="020B0502020202020204" pitchFamily="34" charset="0"/>
              </a:rPr>
              <a:t>    </a:t>
            </a:r>
            <a:r>
              <a:rPr lang="en-US" sz="2200" b="1" dirty="0" smtClean="0">
                <a:latin typeface="Century Gothic" panose="020B0502020202020204" pitchFamily="34" charset="0"/>
              </a:rPr>
              <a:t>exceed</a:t>
            </a:r>
            <a:r>
              <a:rPr lang="en-US" sz="2200" dirty="0" smtClean="0">
                <a:latin typeface="Century Gothic" panose="020B0502020202020204" pitchFamily="34" charset="0"/>
              </a:rPr>
              <a:t> standard expectations.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064" y="1740345"/>
            <a:ext cx="1626438" cy="162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30757" y="-1207069"/>
            <a:ext cx="6831244" cy="42695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5549" r="85632"/>
          <a:stretch/>
        </p:blipFill>
        <p:spPr>
          <a:xfrm rot="1725441">
            <a:off x="11438632" y="69792"/>
            <a:ext cx="981538" cy="1470892"/>
          </a:xfrm>
          <a:prstGeom prst="rtTriangle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37186" y="2124268"/>
            <a:ext cx="3204723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But what about EFFORT?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39547" y="3790122"/>
            <a:ext cx="2852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Effort Grade Key HERE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6" y="2666046"/>
            <a:ext cx="11401425" cy="335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1952" y="6323526"/>
            <a:ext cx="668644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anose="020B0502020202020204" pitchFamily="34" charset="0"/>
              </a:rPr>
              <a:t>Students will be assessed on their Learner Qualities as well.</a:t>
            </a:r>
            <a:endParaRPr 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71" y="-130946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6062012" y="-1207070"/>
            <a:ext cx="6831244" cy="42695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021196" y="391735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71320" y="592379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0247" y="5923790"/>
            <a:ext cx="10953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The </a:t>
            </a:r>
            <a:r>
              <a:rPr lang="en-US" dirty="0" err="1" smtClean="0">
                <a:latin typeface="Century Gothic" panose="020B0502020202020204" pitchFamily="34" charset="0"/>
              </a:rPr>
              <a:t>CCPS</a:t>
            </a:r>
            <a:r>
              <a:rPr lang="en-US" dirty="0" smtClean="0">
                <a:latin typeface="Century Gothic" panose="020B0502020202020204" pitchFamily="34" charset="0"/>
              </a:rPr>
              <a:t> Student Progression Plan uses </a:t>
            </a:r>
            <a:r>
              <a:rPr lang="en-US" b="1" dirty="0" smtClean="0">
                <a:latin typeface="Century Gothic" panose="020B0502020202020204" pitchFamily="34" charset="0"/>
              </a:rPr>
              <a:t>END of YEAR </a:t>
            </a:r>
            <a:r>
              <a:rPr lang="en-US" dirty="0" smtClean="0">
                <a:latin typeface="Century Gothic" panose="020B0502020202020204" pitchFamily="34" charset="0"/>
              </a:rPr>
              <a:t>expectations to help teachers make sound 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instructional decisions for each child.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11" y="1713740"/>
            <a:ext cx="103822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8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71" y="-130946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6062012" y="-1207070"/>
            <a:ext cx="6831244" cy="42695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021196" y="391735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71320" y="592379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0247" y="5923790"/>
            <a:ext cx="10953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The </a:t>
            </a:r>
            <a:r>
              <a:rPr lang="en-US" dirty="0" err="1" smtClean="0">
                <a:latin typeface="Century Gothic" panose="020B0502020202020204" pitchFamily="34" charset="0"/>
              </a:rPr>
              <a:t>CCPS</a:t>
            </a:r>
            <a:r>
              <a:rPr lang="en-US" dirty="0" smtClean="0">
                <a:latin typeface="Century Gothic" panose="020B0502020202020204" pitchFamily="34" charset="0"/>
              </a:rPr>
              <a:t> Student Progression Plan uses </a:t>
            </a:r>
            <a:r>
              <a:rPr lang="en-US" b="1" dirty="0" smtClean="0">
                <a:latin typeface="Century Gothic" panose="020B0502020202020204" pitchFamily="34" charset="0"/>
              </a:rPr>
              <a:t>END of YEAR </a:t>
            </a:r>
            <a:r>
              <a:rPr lang="en-US" dirty="0" smtClean="0">
                <a:latin typeface="Century Gothic" panose="020B0502020202020204" pitchFamily="34" charset="0"/>
              </a:rPr>
              <a:t>expectations to help teachers make sound 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instructional decisions for each child.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121" r="3480"/>
          <a:stretch/>
        </p:blipFill>
        <p:spPr>
          <a:xfrm>
            <a:off x="1703294" y="1268208"/>
            <a:ext cx="8346142" cy="465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7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-22251" y="-1207070"/>
            <a:ext cx="6831244" cy="4269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441">
            <a:off x="5947056" y="-1207070"/>
            <a:ext cx="6831244" cy="426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293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Westby, Phebe</dc:creator>
  <cp:lastModifiedBy>Westby, Phebe</cp:lastModifiedBy>
  <cp:revision>17</cp:revision>
  <dcterms:created xsi:type="dcterms:W3CDTF">2015-09-28T16:28:14Z</dcterms:created>
  <dcterms:modified xsi:type="dcterms:W3CDTF">2020-08-28T15:19:58Z</dcterms:modified>
</cp:coreProperties>
</file>