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</p:sldIdLst>
  <p:sldSz cy="9144000" cx="6858000"/>
  <p:notesSz cx="7102475" cy="9388475"/>
  <p:embeddedFontLst>
    <p:embeddedFont>
      <p:font typeface="Inder"/>
      <p:regular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9" roundtripDataSignature="AMtx7mjHh2PIWnNdJ/YfyApUEA8l1jjV+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EE37494-608E-494A-82CB-D3EADE1C5C2B}">
  <a:tblStyle styleId="{0EE37494-608E-494A-82CB-D3EADE1C5C2B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9EFF7"/>
          </a:solidFill>
        </a:fill>
      </a:tcStyle>
    </a:wholeTbl>
    <a:band1H>
      <a:tcTxStyle/>
      <a:tcStyle>
        <a:fill>
          <a:solidFill>
            <a:srgbClr val="D0DEEF"/>
          </a:solidFill>
        </a:fill>
      </a:tcStyle>
    </a:band1H>
    <a:band2H>
      <a:tcTxStyle/>
    </a:band2H>
    <a:band1V>
      <a:tcTxStyle/>
      <a:tcStyle>
        <a:fill>
          <a:solidFill>
            <a:srgbClr val="D0DEEF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Inder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78058" cy="471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850" lIns="91700" spcFirstLastPara="1" rIns="91700" wrap="square" tIns="4585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4022824" y="0"/>
            <a:ext cx="3078058" cy="471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850" lIns="91700" spcFirstLastPara="1" rIns="91700" wrap="square" tIns="4585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362200" y="1173163"/>
            <a:ext cx="2378075" cy="3168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10567" y="4517548"/>
            <a:ext cx="5681343" cy="3697767"/>
          </a:xfrm>
          <a:prstGeom prst="rect">
            <a:avLst/>
          </a:prstGeom>
          <a:noFill/>
          <a:ln>
            <a:noFill/>
          </a:ln>
        </p:spPr>
        <p:txBody>
          <a:bodyPr anchorCtr="0" anchor="t" bIns="45850" lIns="91700" spcFirstLastPara="1" rIns="91700" wrap="square" tIns="4585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917300"/>
            <a:ext cx="3078058" cy="471175"/>
          </a:xfrm>
          <a:prstGeom prst="rect">
            <a:avLst/>
          </a:prstGeom>
          <a:noFill/>
          <a:ln>
            <a:noFill/>
          </a:ln>
        </p:spPr>
        <p:txBody>
          <a:bodyPr anchorCtr="0" anchor="b" bIns="45850" lIns="91700" spcFirstLastPara="1" rIns="91700" wrap="square" tIns="4585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4022824" y="8917300"/>
            <a:ext cx="3078058" cy="471175"/>
          </a:xfrm>
          <a:prstGeom prst="rect">
            <a:avLst/>
          </a:prstGeom>
          <a:noFill/>
          <a:ln>
            <a:noFill/>
          </a:ln>
        </p:spPr>
        <p:txBody>
          <a:bodyPr anchorCtr="0" anchor="b" bIns="45850" lIns="91700" spcFirstLastPara="1" rIns="91700" wrap="square" tIns="4585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710567" y="4517548"/>
            <a:ext cx="5681343" cy="3697767"/>
          </a:xfrm>
          <a:prstGeom prst="rect">
            <a:avLst/>
          </a:prstGeom>
        </p:spPr>
        <p:txBody>
          <a:bodyPr anchorCtr="0" anchor="t" bIns="45850" lIns="91700" spcFirstLastPara="1" rIns="91700" wrap="square" tIns="45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2362200" y="1173163"/>
            <a:ext cx="2378075" cy="3168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710567" y="4517548"/>
            <a:ext cx="5681343" cy="3697767"/>
          </a:xfrm>
          <a:prstGeom prst="rect">
            <a:avLst/>
          </a:prstGeom>
        </p:spPr>
        <p:txBody>
          <a:bodyPr anchorCtr="0" anchor="t" bIns="45850" lIns="91700" spcFirstLastPara="1" rIns="91700" wrap="square" tIns="45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2362200" y="1173163"/>
            <a:ext cx="2378075" cy="3168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"/>
          <p:cNvSpPr txBox="1"/>
          <p:nvPr>
            <p:ph type="ctrTitle"/>
          </p:nvPr>
        </p:nvSpPr>
        <p:spPr>
          <a:xfrm>
            <a:off x="514350" y="1496484"/>
            <a:ext cx="5829300" cy="318346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6"/>
          <p:cNvSpPr txBox="1"/>
          <p:nvPr>
            <p:ph idx="1" type="subTitle"/>
          </p:nvPr>
        </p:nvSpPr>
        <p:spPr>
          <a:xfrm>
            <a:off x="857250" y="4802717"/>
            <a:ext cx="5143500" cy="22076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8" name="Google Shape;18;p6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6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6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7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7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8"/>
          <p:cNvSpPr txBox="1"/>
          <p:nvPr>
            <p:ph idx="1" type="body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8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8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 txBox="1"/>
          <p:nvPr>
            <p:ph type="title"/>
          </p:nvPr>
        </p:nvSpPr>
        <p:spPr>
          <a:xfrm>
            <a:off x="467916" y="2279653"/>
            <a:ext cx="5915025" cy="38036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9"/>
          <p:cNvSpPr txBox="1"/>
          <p:nvPr>
            <p:ph idx="1" type="body"/>
          </p:nvPr>
        </p:nvSpPr>
        <p:spPr>
          <a:xfrm>
            <a:off x="467916" y="6119286"/>
            <a:ext cx="5915025" cy="20002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9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9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9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0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0"/>
          <p:cNvSpPr txBox="1"/>
          <p:nvPr>
            <p:ph idx="1" type="body"/>
          </p:nvPr>
        </p:nvSpPr>
        <p:spPr>
          <a:xfrm>
            <a:off x="471488" y="2434167"/>
            <a:ext cx="2914650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0"/>
          <p:cNvSpPr txBox="1"/>
          <p:nvPr>
            <p:ph idx="2" type="body"/>
          </p:nvPr>
        </p:nvSpPr>
        <p:spPr>
          <a:xfrm>
            <a:off x="3471863" y="2434167"/>
            <a:ext cx="2914650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0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0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type="title"/>
          </p:nvPr>
        </p:nvSpPr>
        <p:spPr>
          <a:xfrm>
            <a:off x="472381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472381" y="2241551"/>
            <a:ext cx="2901255" cy="10985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7" name="Google Shape;47;p11"/>
          <p:cNvSpPr txBox="1"/>
          <p:nvPr>
            <p:ph idx="2" type="body"/>
          </p:nvPr>
        </p:nvSpPr>
        <p:spPr>
          <a:xfrm>
            <a:off x="472381" y="3340100"/>
            <a:ext cx="2901255" cy="4912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3" type="body"/>
          </p:nvPr>
        </p:nvSpPr>
        <p:spPr>
          <a:xfrm>
            <a:off x="3471863" y="2241551"/>
            <a:ext cx="2915543" cy="10985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9" name="Google Shape;49;p11"/>
          <p:cNvSpPr txBox="1"/>
          <p:nvPr>
            <p:ph idx="4" type="body"/>
          </p:nvPr>
        </p:nvSpPr>
        <p:spPr>
          <a:xfrm>
            <a:off x="3471863" y="3340100"/>
            <a:ext cx="2915543" cy="4912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1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1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2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2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title"/>
          </p:nvPr>
        </p:nvSpPr>
        <p:spPr>
          <a:xfrm>
            <a:off x="472381" y="609600"/>
            <a:ext cx="2211884" cy="21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3"/>
          <p:cNvSpPr txBox="1"/>
          <p:nvPr>
            <p:ph idx="1" type="body"/>
          </p:nvPr>
        </p:nvSpPr>
        <p:spPr>
          <a:xfrm>
            <a:off x="2915543" y="1316569"/>
            <a:ext cx="3471863" cy="64981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61" name="Google Shape;61;p13"/>
          <p:cNvSpPr txBox="1"/>
          <p:nvPr>
            <p:ph idx="2" type="body"/>
          </p:nvPr>
        </p:nvSpPr>
        <p:spPr>
          <a:xfrm>
            <a:off x="472381" y="2743200"/>
            <a:ext cx="2211884" cy="5082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62" name="Google Shape;62;p13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3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3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/>
          <p:nvPr>
            <p:ph type="title"/>
          </p:nvPr>
        </p:nvSpPr>
        <p:spPr>
          <a:xfrm>
            <a:off x="472381" y="609600"/>
            <a:ext cx="2211884" cy="21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4"/>
          <p:cNvSpPr/>
          <p:nvPr>
            <p:ph idx="2" type="pic"/>
          </p:nvPr>
        </p:nvSpPr>
        <p:spPr>
          <a:xfrm>
            <a:off x="2915543" y="1316569"/>
            <a:ext cx="3471863" cy="64981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Google Shape;68;p14"/>
          <p:cNvSpPr txBox="1"/>
          <p:nvPr>
            <p:ph idx="1" type="body"/>
          </p:nvPr>
        </p:nvSpPr>
        <p:spPr>
          <a:xfrm>
            <a:off x="472381" y="2743200"/>
            <a:ext cx="2211884" cy="5082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69" name="Google Shape;69;p14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4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4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5"/>
          <p:cNvSpPr txBox="1"/>
          <p:nvPr>
            <p:ph idx="1" type="body"/>
          </p:nvPr>
        </p:nvSpPr>
        <p:spPr>
          <a:xfrm rot="5400000">
            <a:off x="528108" y="2377546"/>
            <a:ext cx="5801784" cy="5915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5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5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5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 rot="5400000">
            <a:off x="1772576" y="3622015"/>
            <a:ext cx="7749117" cy="14787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6"/>
          <p:cNvSpPr txBox="1"/>
          <p:nvPr>
            <p:ph idx="1" type="body"/>
          </p:nvPr>
        </p:nvSpPr>
        <p:spPr>
          <a:xfrm rot="5400000">
            <a:off x="-1227799" y="2186121"/>
            <a:ext cx="7749117" cy="4350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6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6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6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5"/>
          <p:cNvSpPr txBox="1"/>
          <p:nvPr>
            <p:ph idx="1" type="body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4325" lvl="3" marL="1828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4325" lvl="4" marL="22860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4325" lvl="5" marL="27432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4325" lvl="6" marL="3200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4325" lvl="7" marL="3657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4325" lvl="8" marL="4114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5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5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5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8" name="Google Shape;88;p1"/>
          <p:cNvGraphicFramePr/>
          <p:nvPr/>
        </p:nvGraphicFramePr>
        <p:xfrm>
          <a:off x="135466" y="69574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{0EE37494-608E-494A-82CB-D3EADE1C5C2B}</a:tableStyleId>
              </a:tblPr>
              <a:tblGrid>
                <a:gridCol w="1073200"/>
                <a:gridCol w="1073200"/>
                <a:gridCol w="1925600"/>
                <a:gridCol w="135675"/>
                <a:gridCol w="135675"/>
                <a:gridCol w="135675"/>
                <a:gridCol w="1938525"/>
                <a:gridCol w="241850"/>
              </a:tblGrid>
              <a:tr h="590425">
                <a:tc gridSpan="8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600" u="none" cap="none" strike="noStrike">
                          <a:solidFill>
                            <a:schemeClr val="dk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Mrs. </a:t>
                      </a:r>
                      <a:r>
                        <a:rPr b="0" lang="en-US" sz="1600">
                          <a:solidFill>
                            <a:schemeClr val="dk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T</a:t>
                      </a:r>
                      <a:r>
                        <a:rPr b="0" lang="en-US" sz="1600" u="none" cap="none" strike="noStrike">
                          <a:solidFill>
                            <a:schemeClr val="dk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’s Kindergarten Lesson Plan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600" u="none" cap="none" strike="noStrike">
                          <a:solidFill>
                            <a:schemeClr val="dk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My Lucky Day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512750"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Monday 2/15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No School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Tuesday 2/16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</a:tr>
              <a:tr h="731925"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WIN</a:t>
                      </a: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 Reading </a:t>
                      </a:r>
                      <a:endParaRPr b="1"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Review letter  H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  <a:tc grid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Inder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L UC LO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Inder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1 List 1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Inder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7 list 2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</a:tr>
              <a:tr h="365950">
                <a:tc gridSpan="8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Standards: </a:t>
                      </a:r>
                      <a:r>
                        <a:rPr b="0" lang="en-US" sz="1000">
                          <a:latin typeface="Inder"/>
                          <a:ea typeface="Inder"/>
                          <a:cs typeface="Inder"/>
                          <a:sym typeface="Inder"/>
                        </a:rPr>
                        <a:t>LAFS.K.R.L1.3 with prompting and support,</a:t>
                      </a:r>
                      <a:r>
                        <a:rPr b="0" lang="en-US" sz="1000">
                          <a:latin typeface="Inder"/>
                          <a:ea typeface="Inder"/>
                          <a:cs typeface="Inder"/>
                          <a:sym typeface="Inder"/>
                        </a:rPr>
                        <a:t> identify characters, settings, and major events in a story</a:t>
                      </a:r>
                      <a:endParaRPr b="0" sz="100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365950">
                <a:tc gridSpan="8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I can: Say and Write my sight words: List 1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512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Skill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Heggarty 20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I say you say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Heggarty 20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I say you say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hMerge="1"/>
                <a:tc hMerge="1"/>
              </a:tr>
              <a:tr h="3659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200">
                          <a:latin typeface="Inder"/>
                          <a:ea typeface="Inder"/>
                          <a:cs typeface="Inder"/>
                          <a:sym typeface="Inder"/>
                        </a:rPr>
                        <a:t>Mini Lesson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Skill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Middle Sounds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Middle Sounds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hMerge="1"/>
                <a:tc hMerge="1"/>
              </a:tr>
              <a:tr h="365950">
                <a:tc row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>
                          <a:latin typeface="Inder"/>
                          <a:ea typeface="Inder"/>
                          <a:cs typeface="Inder"/>
                          <a:sym typeface="Inder"/>
                        </a:rPr>
                        <a:t>Read Aloud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Story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Rooster Off To See The World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What Do I See?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hMerge="1"/>
                <a:tc hMerge="1"/>
              </a:tr>
              <a:tr h="56152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Questions: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What is a lucky adventure?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hMerge="1"/>
                <a:tc hMerge="1"/>
              </a:tr>
              <a:tr h="365950">
                <a:tc rowSpan="4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Guided reading/ Work Stations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Blue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P 36-37Can it fit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hMerge="1"/>
                <a:tc hMerge="1"/>
              </a:tr>
              <a:tr h="365950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Green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P 36-37 can it fit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hMerge="1"/>
                <a:tc hMerge="1"/>
              </a:tr>
              <a:tr h="365950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Purple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are you like gabriella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hMerge="1"/>
                <a:tc hMerge="1"/>
              </a:tr>
              <a:tr h="512750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Yellow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Red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The Rainy Day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UC  LO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hMerge="1"/>
                <a:tc hMerge="1"/>
              </a:tr>
              <a:tr h="302975">
                <a:tc gridSpan="8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Science/Social Studies Standards: SS.K.C.!.! Senses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279675">
                <a:tc gridSpan="8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Activity : Read and discuss social studies weekly 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279675">
                <a:tc gridSpan="8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 Recess /LUNCH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314100">
                <a:tc gridSpan="8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 Math/Specials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340275">
                <a:tc gridSpan="8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Inder"/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Math Standard: Math Standard: </a:t>
                      </a:r>
                      <a:r>
                        <a:rPr b="0" lang="en-US" sz="1200">
                          <a:latin typeface="Inder"/>
                          <a:ea typeface="Inder"/>
                          <a:cs typeface="Inder"/>
                          <a:sym typeface="Inder"/>
                        </a:rPr>
                        <a:t>Addition and subtraction Numbers Talk</a:t>
                      </a:r>
                      <a:endParaRPr b="0"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302975">
                <a:tc rowSpan="4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Calendar/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Math Groups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Blue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Subtraction 1-10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302975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Purple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SUbtraction 1-10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379400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ORange 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Subtraction 1-5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512750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Yellow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Red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Subtraction 1-5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Number ID 1-10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365950">
                <a:tc gridSpan="8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Pack UP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" name="Google Shape;93;p2"/>
          <p:cNvGraphicFramePr/>
          <p:nvPr/>
        </p:nvGraphicFramePr>
        <p:xfrm>
          <a:off x="255696" y="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{0EE37494-608E-494A-82CB-D3EADE1C5C2B}</a:tableStyleId>
              </a:tblPr>
              <a:tblGrid>
                <a:gridCol w="762000"/>
                <a:gridCol w="389475"/>
                <a:gridCol w="1677800"/>
                <a:gridCol w="1962500"/>
                <a:gridCol w="1962500"/>
              </a:tblGrid>
              <a:tr h="510125">
                <a:tc row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solidFill>
                          <a:schemeClr val="dk1"/>
                        </a:solidFill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solidFill>
                            <a:schemeClr val="dk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Kindergarten</a:t>
                      </a:r>
                      <a:r>
                        <a:rPr lang="en-US" sz="1350">
                          <a:solidFill>
                            <a:schemeClr val="dk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 Lesson Plan</a:t>
                      </a:r>
                      <a:endParaRPr sz="1350">
                        <a:solidFill>
                          <a:schemeClr val="dk1"/>
                        </a:solidFill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87750">
                <a:tc vMerge="1"/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Wednesday 2/17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Thursday 2/18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Friday 2/19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667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WIN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200">
                          <a:latin typeface="Inder"/>
                          <a:ea typeface="Inder"/>
                          <a:cs typeface="Inder"/>
                          <a:sym typeface="Inder"/>
                        </a:rPr>
                        <a:t>Reading</a:t>
                      </a:r>
                      <a:endParaRPr b="1" sz="120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Inder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L UC LO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Inder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1 List 1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Inder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7 list 2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Inder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L UC LO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Inder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1 List 1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Inder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7 list 2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Inder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L UC LO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Inder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1 List 1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Inder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7 list 2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4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Skill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solidFill>
                            <a:schemeClr val="dk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Heggarty 20</a:t>
                      </a:r>
                      <a:endParaRPr sz="1350">
                        <a:solidFill>
                          <a:schemeClr val="dk1"/>
                        </a:solidFill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solidFill>
                            <a:schemeClr val="dk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I say you say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Heggarty 20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I say you say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Heggarty 20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I say you say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7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200">
                          <a:latin typeface="Inder"/>
                          <a:ea typeface="Inder"/>
                          <a:cs typeface="Inder"/>
                          <a:sym typeface="Inder"/>
                        </a:rPr>
                        <a:t>Story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Inder"/>
                          <a:ea typeface="Inder"/>
                          <a:cs typeface="Inder"/>
                          <a:sym typeface="Inder"/>
                        </a:rPr>
                        <a:t>A Day To Play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Inder"/>
                          <a:ea typeface="Inder"/>
                          <a:cs typeface="Inder"/>
                          <a:sym typeface="Inder"/>
                        </a:rPr>
                        <a:t>The Trip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Inder"/>
                          <a:ea typeface="Inder"/>
                          <a:cs typeface="Inder"/>
                          <a:sym typeface="Inder"/>
                        </a:rPr>
                        <a:t>Hot!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7302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latin typeface="Inder"/>
                          <a:ea typeface="Inder"/>
                          <a:cs typeface="Inder"/>
                          <a:sym typeface="Inder"/>
                        </a:rPr>
                        <a:t>?’S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Character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Setting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Events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Character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Setting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Events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Character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Setting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Events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Blue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Can it fit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Pigs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Pigs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7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Green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Can it fit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Pigs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Pigs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7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Purple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are you like gabriella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Can it fit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can it fit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7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Yellow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Red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The Rainy day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UC  LO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123 in the box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UC LO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123 in the box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UC LO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51525">
                <a:tc gridSpan="5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350"/>
                        <a:buFont typeface="Inder"/>
                        <a:buNone/>
                      </a:pPr>
                      <a:r>
                        <a:rPr lang="en-US" sz="1350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Science/Social Studies Standards: SS.K.C.!.! Senses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</a:tr>
              <a:tr h="221600">
                <a:tc gridSpan="5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Inder"/>
                        <a:buNone/>
                      </a:pPr>
                      <a:r>
                        <a:rPr lang="en-US" sz="1400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Activity : Read and discuss social studies weekly 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</a:tr>
              <a:tr h="231400">
                <a:tc gridSpan="5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Spa/LUNCH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</a:tr>
              <a:tr h="201450">
                <a:tc gridSpan="5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Math/Specials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</a:tr>
              <a:tr h="387750">
                <a:tc gridSpan="5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Math Standard: Addition and subtraction/Numbers Talk</a:t>
                      </a:r>
                      <a:endParaRPr b="0"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  <a:tc hMerge="1"/>
              </a:tr>
              <a:tr h="366900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Blue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subtraction 1-10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/>
                        <a:t>subtraction 1-10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/>
                        <a:t>subtraction 1-10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7750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purple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/>
                        <a:t>subtraction 1-10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/>
                        <a:t>subtraction 1-10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/>
                        <a:t>subtraction 1-10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7750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Orange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subtraction 1-5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subtraction 1-10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subtraction 1-10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7750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yellow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Red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Subtraction 1-5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number ID 1-10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subtraction 1-5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number ID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subtraction 1-5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Number ID 1-10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7750">
                <a:tc gridSpan="5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PACK UP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2018-07-13T20:05:02Z</dcterms:created>
  <dc:creator>STEPHANIE SULLIVAN</dc:creator>
</cp:coreProperties>
</file>