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9144000" cx="6858000"/>
  <p:notesSz cx="7102475" cy="9388475"/>
  <p:embeddedFontLst>
    <p:embeddedFont>
      <p:font typeface="Inder"/>
      <p:regular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1" roundtripDataSignature="AMtx7mi3wvyg5EF63yYvR5QAG3E5qDM1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31CE1D3-7DFF-4FC5-90F6-F16FD82E5761}">
  <a:tblStyle styleId="{B31CE1D3-7DFF-4FC5-90F6-F16FD82E576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fill>
          <a:solidFill>
            <a:srgbClr val="D0DEEF"/>
          </a:solidFill>
        </a:fill>
      </a:tcStyle>
    </a:band1H>
    <a:band2H>
      <a:tcTxStyle/>
    </a:band2H>
    <a:band1V>
      <a:tcTxStyle/>
      <a:tcStyle>
        <a:fill>
          <a:solidFill>
            <a:srgbClr val="D0DEEF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431CC2F6-58C8-4D40-AB0F-8B436F8AEB67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11" Type="http://customschemas.google.com/relationships/presentationmetadata" Target="metadata"/><Relationship Id="rId10" Type="http://schemas.openxmlformats.org/officeDocument/2006/relationships/font" Target="fonts/Inder-regular.fntdata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850" lIns="91700" spcFirstLastPara="1" rIns="91700" wrap="square" tIns="458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22824" y="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850" lIns="91700" spcFirstLastPara="1" rIns="91700" wrap="square" tIns="4585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362200" y="1173163"/>
            <a:ext cx="2378075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10567" y="4517548"/>
            <a:ext cx="5681343" cy="3697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850" lIns="91700" spcFirstLastPara="1" rIns="91700" wrap="square" tIns="4585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91730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b" bIns="45850" lIns="91700" spcFirstLastPara="1" rIns="91700" wrap="square" tIns="458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022824" y="891730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b" bIns="45850" lIns="91700" spcFirstLastPara="1" rIns="91700" wrap="square" tIns="458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710567" y="4517548"/>
            <a:ext cx="5681343" cy="3697767"/>
          </a:xfrm>
          <a:prstGeom prst="rect">
            <a:avLst/>
          </a:prstGeom>
        </p:spPr>
        <p:txBody>
          <a:bodyPr anchorCtr="0" anchor="t" bIns="45850" lIns="91700" spcFirstLastPara="1" rIns="91700" wrap="square" tIns="45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362200" y="1173163"/>
            <a:ext cx="2378075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710567" y="4517548"/>
            <a:ext cx="5681343" cy="3697767"/>
          </a:xfrm>
          <a:prstGeom prst="rect">
            <a:avLst/>
          </a:prstGeom>
        </p:spPr>
        <p:txBody>
          <a:bodyPr anchorCtr="0" anchor="t" bIns="45850" lIns="91700" spcFirstLastPara="1" rIns="91700" wrap="square" tIns="45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2362200" y="1173163"/>
            <a:ext cx="2378075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/>
          <p:nvPr>
            <p:ph idx="1" type="body"/>
          </p:nvPr>
        </p:nvSpPr>
        <p:spPr>
          <a:xfrm>
            <a:off x="710567" y="4517548"/>
            <a:ext cx="5681343" cy="3697767"/>
          </a:xfrm>
          <a:prstGeom prst="rect">
            <a:avLst/>
          </a:prstGeom>
        </p:spPr>
        <p:txBody>
          <a:bodyPr anchorCtr="0" anchor="t" bIns="45850" lIns="91700" spcFirstLastPara="1" rIns="91700" wrap="square" tIns="45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3:notes"/>
          <p:cNvSpPr/>
          <p:nvPr>
            <p:ph idx="2" type="sldImg"/>
          </p:nvPr>
        </p:nvSpPr>
        <p:spPr>
          <a:xfrm>
            <a:off x="2362200" y="1173163"/>
            <a:ext cx="2378075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/>
          <p:nvPr>
            <p:ph idx="1" type="body"/>
          </p:nvPr>
        </p:nvSpPr>
        <p:spPr>
          <a:xfrm>
            <a:off x="710567" y="4517548"/>
            <a:ext cx="5681343" cy="3697767"/>
          </a:xfrm>
          <a:prstGeom prst="rect">
            <a:avLst/>
          </a:prstGeom>
        </p:spPr>
        <p:txBody>
          <a:bodyPr anchorCtr="0" anchor="t" bIns="45850" lIns="91700" spcFirstLastPara="1" rIns="91700" wrap="square" tIns="45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4:notes"/>
          <p:cNvSpPr/>
          <p:nvPr>
            <p:ph idx="2" type="sldImg"/>
          </p:nvPr>
        </p:nvSpPr>
        <p:spPr>
          <a:xfrm>
            <a:off x="2362200" y="1173163"/>
            <a:ext cx="2378075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/>
          <p:nvPr>
            <p:ph type="ctrTitle"/>
          </p:nvPr>
        </p:nvSpPr>
        <p:spPr>
          <a:xfrm>
            <a:off x="514350" y="1496484"/>
            <a:ext cx="5829300" cy="31834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"/>
          <p:cNvSpPr txBox="1"/>
          <p:nvPr>
            <p:ph idx="1" type="subTitle"/>
          </p:nvPr>
        </p:nvSpPr>
        <p:spPr>
          <a:xfrm>
            <a:off x="857250" y="4802717"/>
            <a:ext cx="5143500" cy="22076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8" name="Google Shape;18;p6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type="title"/>
          </p:nvPr>
        </p:nvSpPr>
        <p:spPr>
          <a:xfrm>
            <a:off x="467916" y="2279653"/>
            <a:ext cx="5915025" cy="38036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1" type="body"/>
          </p:nvPr>
        </p:nvSpPr>
        <p:spPr>
          <a:xfrm>
            <a:off x="467916" y="6119286"/>
            <a:ext cx="5915025" cy="2000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9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" type="body"/>
          </p:nvPr>
        </p:nvSpPr>
        <p:spPr>
          <a:xfrm>
            <a:off x="471488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2" type="body"/>
          </p:nvPr>
        </p:nvSpPr>
        <p:spPr>
          <a:xfrm>
            <a:off x="3471863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/>
          </p:nvPr>
        </p:nvSpPr>
        <p:spPr>
          <a:xfrm>
            <a:off x="472381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472381" y="2241551"/>
            <a:ext cx="2901255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7" name="Google Shape;47;p11"/>
          <p:cNvSpPr txBox="1"/>
          <p:nvPr>
            <p:ph idx="2" type="body"/>
          </p:nvPr>
        </p:nvSpPr>
        <p:spPr>
          <a:xfrm>
            <a:off x="472381" y="3340100"/>
            <a:ext cx="2901255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3" type="body"/>
          </p:nvPr>
        </p:nvSpPr>
        <p:spPr>
          <a:xfrm>
            <a:off x="3471863" y="2241551"/>
            <a:ext cx="2915543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9" name="Google Shape;49;p11"/>
          <p:cNvSpPr txBox="1"/>
          <p:nvPr>
            <p:ph idx="4" type="body"/>
          </p:nvPr>
        </p:nvSpPr>
        <p:spPr>
          <a:xfrm>
            <a:off x="3471863" y="3340100"/>
            <a:ext cx="2915543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1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2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" type="body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61" name="Google Shape;61;p13"/>
          <p:cNvSpPr txBox="1"/>
          <p:nvPr>
            <p:ph idx="2" type="body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2" name="Google Shape;62;p13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3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/>
          <p:nvPr>
            <p:ph idx="2" type="pic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9" name="Google Shape;69;p14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 rot="5400000">
            <a:off x="528108" y="2377546"/>
            <a:ext cx="5801784" cy="591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5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 rot="5400000">
            <a:off x="1772576" y="3622015"/>
            <a:ext cx="7749117" cy="1478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 rot="5400000">
            <a:off x="-1227799" y="2186121"/>
            <a:ext cx="7749117" cy="4350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6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5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5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5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5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" name="Google Shape;88;p1"/>
          <p:cNvGraphicFramePr/>
          <p:nvPr/>
        </p:nvGraphicFramePr>
        <p:xfrm>
          <a:off x="135466" y="6957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{B31CE1D3-7DFF-4FC5-90F6-F16FD82E5761}</a:tableStyleId>
              </a:tblPr>
              <a:tblGrid>
                <a:gridCol w="1073200"/>
                <a:gridCol w="1073200"/>
                <a:gridCol w="1925600"/>
                <a:gridCol w="135675"/>
                <a:gridCol w="135675"/>
                <a:gridCol w="135675"/>
                <a:gridCol w="1938525"/>
                <a:gridCol w="241850"/>
              </a:tblGrid>
              <a:tr h="590425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Mrs. </a:t>
                      </a:r>
                      <a:r>
                        <a:rPr b="0" lang="en-US" sz="1600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T</a:t>
                      </a: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’s Kindergarten Lesson Plan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If You Could Go To Antarctia</a:t>
                      </a:r>
                      <a:endParaRPr b="0" sz="1600" u="none" cap="none" strike="noStrike">
                        <a:solidFill>
                          <a:schemeClr val="dk1"/>
                        </a:solidFill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5127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Monday 3/8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Tuesday 3/9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</a:tr>
              <a:tr h="731925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WIN</a:t>
                      </a: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 Reading </a:t>
                      </a:r>
                      <a:endParaRPr b="1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ABC book UPL  L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2 list 1-3 SW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ABC book UPL  L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2 list 1-3 SW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</a:tr>
              <a:tr h="365950">
                <a:tc gridSpan="8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Standards: </a:t>
                      </a:r>
                      <a:r>
                        <a:rPr b="0" lang="en-US" sz="1000">
                          <a:latin typeface="Inder"/>
                          <a:ea typeface="Inder"/>
                          <a:cs typeface="Inder"/>
                          <a:sym typeface="Inder"/>
                        </a:rPr>
                        <a:t>LAFS.K.R.L1.3 with prompting and support,</a:t>
                      </a:r>
                      <a:r>
                        <a:rPr b="0" lang="en-US" sz="1000">
                          <a:latin typeface="Inder"/>
                          <a:ea typeface="Inder"/>
                          <a:cs typeface="Inder"/>
                          <a:sym typeface="Inder"/>
                        </a:rPr>
                        <a:t> identify characters, settings, and major events in a story</a:t>
                      </a:r>
                      <a:endParaRPr b="0" sz="100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65950">
                <a:tc gridSpan="8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 can: Say and Write my sight words: List 1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512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Skill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Heggerty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 say you say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Heggerty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 say you say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latin typeface="Inder"/>
                          <a:ea typeface="Inder"/>
                          <a:cs typeface="Inder"/>
                          <a:sym typeface="Inder"/>
                        </a:rPr>
                        <a:t>Mini Lesson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Skill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Middle Sounds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Middle Sounds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latin typeface="Inder"/>
                          <a:ea typeface="Inder"/>
                          <a:cs typeface="Inder"/>
                          <a:sym typeface="Inder"/>
                        </a:rPr>
                        <a:t>Read Aloud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Story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If you could go to Antarctia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Antarctic Adventure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5615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Questions: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What would it be like to have an Antarctic Adventure?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 row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Guided reading/ Work Stations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Purple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Star Literacy Test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Ten red sleds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Blue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Star Literacy Test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the little turtle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Green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Star Literacy Test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the best smell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5127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Orange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Red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Star Literacy Test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Star Literacy Test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the red hen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ABC book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02975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Science/Social Studies Standards: SS.K.C.!.! Sink or Float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79675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Activity : Read and discuss social studies weekly 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79675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 Recess /LUNCH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14100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 Math/Specials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40275">
                <a:tc gridSpan="8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Inder"/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Math Standard: Math Standard: </a:t>
                      </a:r>
                      <a:r>
                        <a:rPr b="0" lang="en-US" sz="1200">
                          <a:latin typeface="Inder"/>
                          <a:ea typeface="Inder"/>
                          <a:cs typeface="Inder"/>
                          <a:sym typeface="Inder"/>
                        </a:rPr>
                        <a:t>Addition and subtraction/number talk</a:t>
                      </a:r>
                      <a:endParaRPr b="0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02975">
                <a:tc row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Calendar/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Math Groups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Purple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subtraction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subtraction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3029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Blue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subtraction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subtraction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5127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Green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subtraction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subtraction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5127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Orange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Red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subtraction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subtraction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subtraction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subtraction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365950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Pack UP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Google Shape;93;p2"/>
          <p:cNvGraphicFramePr/>
          <p:nvPr/>
        </p:nvGraphicFramePr>
        <p:xfrm>
          <a:off x="255696" y="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{B31CE1D3-7DFF-4FC5-90F6-F16FD82E5761}</a:tableStyleId>
              </a:tblPr>
              <a:tblGrid>
                <a:gridCol w="762000"/>
                <a:gridCol w="389475"/>
                <a:gridCol w="1677800"/>
                <a:gridCol w="1962500"/>
                <a:gridCol w="1962500"/>
              </a:tblGrid>
              <a:tr h="510125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solidFill>
                          <a:schemeClr val="dk1"/>
                        </a:solidFill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Kindergarten</a:t>
                      </a:r>
                      <a:r>
                        <a:rPr lang="en-US" sz="1350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 Lesson Plan</a:t>
                      </a:r>
                      <a:endParaRPr sz="1350">
                        <a:solidFill>
                          <a:schemeClr val="dk1"/>
                        </a:solidFill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87750">
                <a:tc v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Wednesday 3/10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Thursday 3/11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Friday 3/12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75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WIN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latin typeface="Inder"/>
                          <a:ea typeface="Inder"/>
                          <a:cs typeface="Inder"/>
                          <a:sym typeface="Inder"/>
                        </a:rPr>
                        <a:t>Reading</a:t>
                      </a:r>
                      <a:endParaRPr b="1" sz="120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ABC book UPL  L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2 list 1-3 SW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ABC book UPL  L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2 list 1-3 SW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ABC book UPL  L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2 list 1-3 SW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4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latin typeface="Inder"/>
                          <a:ea typeface="Inder"/>
                          <a:cs typeface="Inder"/>
                          <a:sym typeface="Inder"/>
                        </a:rPr>
                        <a:t>Skill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Heggerty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 say you say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Heggerty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 say you say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Heggerty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 say you say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latin typeface="Inder"/>
                          <a:ea typeface="Inder"/>
                          <a:cs typeface="Inder"/>
                          <a:sym typeface="Inder"/>
                        </a:rPr>
                        <a:t>Story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Inder"/>
                          <a:ea typeface="Inder"/>
                          <a:cs typeface="Inder"/>
                          <a:sym typeface="Inder"/>
                        </a:rPr>
                        <a:t>The Red Sleds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Inder"/>
                          <a:ea typeface="Inder"/>
                          <a:cs typeface="Inder"/>
                          <a:sym typeface="Inder"/>
                        </a:rPr>
                        <a:t>The Best Shell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Inder"/>
                          <a:ea typeface="Inder"/>
                          <a:cs typeface="Inder"/>
                          <a:sym typeface="Inder"/>
                        </a:rPr>
                        <a:t>My Walk In Antarctic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30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Inder"/>
                          <a:ea typeface="Inder"/>
                          <a:cs typeface="Inder"/>
                          <a:sym typeface="Inder"/>
                        </a:rPr>
                        <a:t>?’S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Character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Setting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Events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Character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Setting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Events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Character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Setting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Events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latin typeface="Inder"/>
                          <a:ea typeface="Inder"/>
                          <a:cs typeface="Inder"/>
                          <a:sym typeface="Inder"/>
                        </a:rPr>
                        <a:t>Purple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my walk in antartica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who lives here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latin typeface="Inder"/>
                          <a:ea typeface="Inder"/>
                          <a:cs typeface="Inder"/>
                          <a:sym typeface="Inder"/>
                        </a:rPr>
                        <a:t>Blue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the red sleds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the red sleds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latin typeface="Inder"/>
                          <a:ea typeface="Inder"/>
                          <a:cs typeface="Inder"/>
                          <a:sym typeface="Inder"/>
                        </a:rPr>
                        <a:t>Green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red hen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red hen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latin typeface="Inder"/>
                          <a:ea typeface="Inder"/>
                          <a:cs typeface="Inder"/>
                          <a:sym typeface="Inder"/>
                        </a:rPr>
                        <a:t>Orange</a:t>
                      </a:r>
                      <a:endParaRPr b="1" sz="140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latin typeface="Inder"/>
                          <a:ea typeface="Inder"/>
                          <a:cs typeface="Inder"/>
                          <a:sym typeface="Inder"/>
                        </a:rPr>
                        <a:t>Red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Helping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ABC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party time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Helping/ABC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 ABC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51525">
                <a:tc grid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350"/>
                        <a:buFont typeface="Inder"/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Science/Social Studies Standards: SS.K.C.!.! Sink or Float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221600">
                <a:tc grid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Inder"/>
                        <a:buNone/>
                      </a:pPr>
                      <a:r>
                        <a:rPr lang="en-US" sz="140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Activity : Read and discuss social studies weekly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231400">
                <a:tc gridSpan="5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Spa/LUNCH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201450">
                <a:tc gridSpan="5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Math/Specials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387750">
                <a:tc gridSpan="5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Math Standard: Addition and subtraction/numbers talk</a:t>
                      </a:r>
                      <a:endParaRPr b="0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</a:tr>
              <a:tr h="5002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Purple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subtraction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subtraction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subtraction/addition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Blue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subtraction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subtraction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subtraction/addition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Green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subtraction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subtraction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subtraction/addition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Orange</a:t>
                      </a:r>
                      <a:endParaRPr b="1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subtraction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subtraction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subtraction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subtraction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subtraction/addition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subtraction/addition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5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PACK UP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/>
          <p:nvPr>
            <p:ph type="title"/>
          </p:nvPr>
        </p:nvSpPr>
        <p:spPr>
          <a:xfrm>
            <a:off x="471488" y="122565"/>
            <a:ext cx="5915025" cy="606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b="1" lang="en-US" sz="1100"/>
              <a:t>Mrs. Durning Kindergarten Lesson Plans</a:t>
            </a:r>
            <a:br>
              <a:rPr b="1" lang="en-US" sz="1100"/>
            </a:br>
            <a:endParaRPr b="1" sz="1100"/>
          </a:p>
        </p:txBody>
      </p:sp>
      <p:sp>
        <p:nvSpPr>
          <p:cNvPr id="99" name="Google Shape;99;p3"/>
          <p:cNvSpPr txBox="1"/>
          <p:nvPr>
            <p:ph idx="1" type="body"/>
          </p:nvPr>
        </p:nvSpPr>
        <p:spPr>
          <a:xfrm>
            <a:off x="471488" y="737917"/>
            <a:ext cx="5988947" cy="44304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17145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b="1" lang="en-US" sz="1600"/>
              <a:t>Reading and Math Groups</a:t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b="1" lang="en-US" sz="1300"/>
              <a:t>Purple –Dylan, Zoey, Brayden, Sofia   </a:t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lang="en-US" sz="1400"/>
              <a:t>Blue-Arlena, Macy, Isabella, Cale</a:t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lang="en-US" sz="1400"/>
              <a:t>Green-Michael, Kenny, Madelynn, Mia</a:t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lang="en-US" sz="1400"/>
              <a:t>Orange- Melanie, Sophia, Rylee</a:t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lang="en-US" sz="1400"/>
              <a:t>Red-James, Garrett</a:t>
            </a:r>
            <a:endParaRPr/>
          </a:p>
          <a:p>
            <a:pPr indent="-571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b="1" lang="en-US" sz="1600"/>
              <a:t>Reading Stations</a:t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lang="en-US" sz="1400"/>
              <a:t>Journals</a:t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lang="en-US" sz="1400"/>
              <a:t>Computers-I-Ready</a:t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lang="en-US" sz="1400"/>
              <a:t>DVD-Sight Words</a:t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lang="en-US" sz="1400"/>
              <a:t>Teacher lead-Review sight words and read books</a:t>
            </a:r>
            <a:endParaRPr/>
          </a:p>
          <a:p>
            <a:pPr indent="-571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b="1" lang="en-US" sz="1600"/>
              <a:t>Math Stations</a:t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lang="en-US" sz="1400"/>
              <a:t>Computers-I-ready</a:t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lang="en-US" sz="1400"/>
              <a:t>Addition and Subtraction—Lakeshore</a:t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lang="en-US" sz="1400"/>
              <a:t>Identify Shapes-Lakeshore</a:t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lang="en-US" sz="1400"/>
              <a:t>Teacher lead-Review addition and subtraction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715617" y="137054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01" name="Google Shape;101;p3"/>
          <p:cNvGraphicFramePr/>
          <p:nvPr/>
        </p:nvGraphicFramePr>
        <p:xfrm>
          <a:off x="471488" y="542676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{431CC2F6-58C8-4D40-AB0F-8B436F8AEB67}</a:tableStyleId>
              </a:tblPr>
              <a:tblGrid>
                <a:gridCol w="1217675"/>
                <a:gridCol w="1217675"/>
                <a:gridCol w="1217675"/>
                <a:gridCol w="1217675"/>
                <a:gridCol w="1217675"/>
              </a:tblGrid>
              <a:tr h="583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Monday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Tuesday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Wednesday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Thursday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Friday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3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Review sight words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Review sight words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Calibri"/>
                        <a:buNone/>
                      </a:pPr>
                      <a:r>
                        <a:t/>
                      </a:r>
                      <a:endParaRPr sz="135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Review sight words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Calibri"/>
                        <a:buNone/>
                      </a:pPr>
                      <a:r>
                        <a:t/>
                      </a:r>
                      <a:endParaRPr sz="135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Review sight words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Calibri"/>
                        <a:buNone/>
                      </a:pPr>
                      <a:r>
                        <a:t/>
                      </a:r>
                      <a:endParaRPr sz="135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Review sight words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3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02" name="Google Shape;102;p3"/>
          <p:cNvGraphicFramePr/>
          <p:nvPr/>
        </p:nvGraphicFramePr>
        <p:xfrm>
          <a:off x="487017" y="774258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{431CC2F6-58C8-4D40-AB0F-8B436F8AEB67}</a:tableStyleId>
              </a:tblPr>
              <a:tblGrid>
                <a:gridCol w="1224500"/>
                <a:gridCol w="1224500"/>
                <a:gridCol w="1224500"/>
                <a:gridCol w="1224500"/>
                <a:gridCol w="1224500"/>
              </a:tblGrid>
              <a:tr h="631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Red Group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/>
                        <a:t>Red Group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/>
                        <a:t>Red Group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/>
                        <a:t>Red Group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/>
                        <a:t>Red Group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1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Review Letters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/>
                        <a:t>Sounds and sight words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Review Letters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/>
                        <a:t>Sounds and sight words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Review Letters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/>
                        <a:t>Sounds and sight words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Review Letter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/>
                        <a:t>Sounds and sight words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Review Letters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/>
                        <a:t>Sounds and sight words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3" name="Google Shape;103;p3"/>
          <p:cNvSpPr txBox="1"/>
          <p:nvPr/>
        </p:nvSpPr>
        <p:spPr>
          <a:xfrm>
            <a:off x="471487" y="5168348"/>
            <a:ext cx="598894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Win Lessons</a:t>
            </a:r>
            <a:endParaRPr/>
          </a:p>
        </p:txBody>
      </p:sp>
      <p:sp>
        <p:nvSpPr>
          <p:cNvPr id="104" name="Google Shape;104;p3"/>
          <p:cNvSpPr txBox="1"/>
          <p:nvPr/>
        </p:nvSpPr>
        <p:spPr>
          <a:xfrm>
            <a:off x="519008" y="7420496"/>
            <a:ext cx="604081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Differentiate Instruction: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"/>
          <p:cNvSpPr txBox="1"/>
          <p:nvPr>
            <p:ph type="title"/>
          </p:nvPr>
        </p:nvSpPr>
        <p:spPr>
          <a:xfrm>
            <a:off x="471488" y="122565"/>
            <a:ext cx="5915025" cy="606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b="1" lang="en-US" sz="1100"/>
              <a:t>Mrs. Durning Kindergarten Lesson Plans</a:t>
            </a:r>
            <a:br>
              <a:rPr b="1" lang="en-US" sz="1100"/>
            </a:br>
            <a:endParaRPr b="1" sz="1100"/>
          </a:p>
        </p:txBody>
      </p:sp>
      <p:sp>
        <p:nvSpPr>
          <p:cNvPr id="110" name="Google Shape;110;p4"/>
          <p:cNvSpPr txBox="1"/>
          <p:nvPr>
            <p:ph idx="1" type="body"/>
          </p:nvPr>
        </p:nvSpPr>
        <p:spPr>
          <a:xfrm>
            <a:off x="471488" y="737917"/>
            <a:ext cx="5988947" cy="38340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b="1" lang="en-US" sz="1600"/>
              <a:t>Paraprofessional Schedule-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b="1" lang="en-US" sz="1600"/>
              <a:t>		Reading				Math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b="1" sz="1600"/>
          </a:p>
          <a:p>
            <a:pPr indent="0" lvl="0" marL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b="1" sz="1600"/>
          </a:p>
        </p:txBody>
      </p:sp>
      <p:sp>
        <p:nvSpPr>
          <p:cNvPr id="111" name="Google Shape;111;p4"/>
          <p:cNvSpPr txBox="1"/>
          <p:nvPr/>
        </p:nvSpPr>
        <p:spPr>
          <a:xfrm>
            <a:off x="715617" y="137054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2" name="Google Shape;112;p4"/>
          <p:cNvGraphicFramePr/>
          <p:nvPr/>
        </p:nvGraphicFramePr>
        <p:xfrm>
          <a:off x="471488" y="53268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{431CC2F6-58C8-4D40-AB0F-8B436F8AEB67}</a:tableStyleId>
              </a:tblPr>
              <a:tblGrid>
                <a:gridCol w="1209725"/>
                <a:gridCol w="1209725"/>
                <a:gridCol w="1209725"/>
                <a:gridCol w="1209725"/>
                <a:gridCol w="1209725"/>
              </a:tblGrid>
              <a:tr h="637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10:25-10:35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10:40-10:50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11:55-11:05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7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13" name="Google Shape;113;p4"/>
          <p:cNvGraphicFramePr/>
          <p:nvPr/>
        </p:nvGraphicFramePr>
        <p:xfrm>
          <a:off x="464342" y="730700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{431CC2F6-58C8-4D40-AB0F-8B436F8AEB67}</a:tableStyleId>
              </a:tblPr>
              <a:tblGrid>
                <a:gridCol w="1217675"/>
                <a:gridCol w="1217675"/>
                <a:gridCol w="1217675"/>
                <a:gridCol w="1217675"/>
                <a:gridCol w="1217675"/>
              </a:tblGrid>
              <a:tr h="585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Calibri"/>
                        <a:buNone/>
                      </a:pPr>
                      <a:r>
                        <a:t/>
                      </a:r>
                      <a:endParaRPr sz="135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Calibri"/>
                        <a:buNone/>
                      </a:pPr>
                      <a:r>
                        <a:t/>
                      </a:r>
                      <a:endParaRPr sz="135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Calibri"/>
                        <a:buNone/>
                      </a:pPr>
                      <a:r>
                        <a:t/>
                      </a:r>
                      <a:endParaRPr sz="135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Calibri"/>
                        <a:buNone/>
                      </a:pPr>
                      <a:r>
                        <a:t/>
                      </a:r>
                      <a:endParaRPr sz="135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5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Calibri"/>
                        <a:buNone/>
                      </a:pPr>
                      <a:r>
                        <a:t/>
                      </a:r>
                      <a:endParaRPr sz="135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4" name="Google Shape;114;p4"/>
          <p:cNvSpPr txBox="1"/>
          <p:nvPr/>
        </p:nvSpPr>
        <p:spPr>
          <a:xfrm>
            <a:off x="337936" y="4969032"/>
            <a:ext cx="598894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Mrs. Vaughan Pull Out:  Monday-thursday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5" name="Google Shape;115;p4"/>
          <p:cNvGraphicFramePr/>
          <p:nvPr/>
        </p:nvGraphicFramePr>
        <p:xfrm>
          <a:off x="549444" y="137745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{431CC2F6-58C8-4D40-AB0F-8B436F8AEB67}</a:tableStyleId>
              </a:tblPr>
              <a:tblGrid>
                <a:gridCol w="1005800"/>
                <a:gridCol w="1252675"/>
                <a:gridCol w="1300175"/>
                <a:gridCol w="1110200"/>
                <a:gridCol w="1205175"/>
              </a:tblGrid>
              <a:tr h="481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Student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Activity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Student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Activity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24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Monday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Red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Middle Sounds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Red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Addition and Subtraction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4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Tuesday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Orange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Middle Sounds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Orange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Addition and Subtraction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4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Wednesday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Red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Middle Sounds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Red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Addition and Subtraction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26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Thursday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Orange</a:t>
                      </a:r>
                      <a:endParaRPr sz="135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Middle Sounds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Orange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Addition and Subtraction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9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Friday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Red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Middle sounds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Red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Addition and Subtraction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2018-07-13T20:05:02Z</dcterms:created>
  <dc:creator>STEPHANIE SULLIVAN</dc:creator>
</cp:coreProperties>
</file>