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Alfa Slab One" panose="020B0604020202020204" charset="0"/>
      <p:regular r:id="rId22"/>
    </p:embeddedFont>
    <p:embeddedFont>
      <p:font typeface="Amatic SC" panose="00000500000000000000" pitchFamily="2" charset="-79"/>
      <p:regular r:id="rId23"/>
      <p:bold r:id="rId24"/>
    </p:embeddedFont>
    <p:embeddedFont>
      <p:font typeface="Patrick Hand" panose="020B0604020202020204" charset="0"/>
      <p:regular r:id="rId25"/>
    </p:embeddedFont>
    <p:embeddedFont>
      <p:font typeface="Patrick Hand SC" panose="020B0604020202020204" charset="0"/>
      <p:regular r:id="rId26"/>
    </p:embeddedFont>
    <p:embeddedFont>
      <p:font typeface="Playfair Display" panose="00000500000000000000" pitchFamily="2" charset="0"/>
      <p:regular r:id="rId27"/>
      <p:bold r:id="rId28"/>
      <p:italic r:id="rId29"/>
      <p:boldItalic r:id="rId30"/>
    </p:embeddedFont>
    <p:embeddedFont>
      <p:font typeface="Proxima Nova" panose="020B0604020202020204" charset="0"/>
      <p:regular r:id="rId31"/>
      <p:bold r:id="rId32"/>
      <p:italic r:id="rId33"/>
      <p:boldItalic r:id="rId34"/>
    </p:embeddedFont>
    <p:embeddedFont>
      <p:font typeface="Source Code Pro" panose="020B0509030403020204" pitchFamily="49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6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df3a61d5f4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df3a61d5f4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df3a61d5f4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df3a61d5f4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ctrTitle"/>
          </p:nvPr>
        </p:nvSpPr>
        <p:spPr>
          <a:xfrm>
            <a:off x="1815525" y="1991825"/>
            <a:ext cx="5585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9pPr>
          </a:lstStyle>
          <a:p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1821550" y="1507150"/>
            <a:ext cx="55008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1821550" y="2535254"/>
            <a:ext cx="55008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1pPr>
            <a:lvl2pPr lvl="1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1049500" y="796175"/>
            <a:ext cx="70209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1081850" y="1435525"/>
            <a:ext cx="2229300" cy="28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2"/>
          </p:nvPr>
        </p:nvSpPr>
        <p:spPr>
          <a:xfrm>
            <a:off x="3425300" y="1435525"/>
            <a:ext cx="2229300" cy="28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3"/>
          </p:nvPr>
        </p:nvSpPr>
        <p:spPr>
          <a:xfrm>
            <a:off x="5768751" y="1435525"/>
            <a:ext cx="2229300" cy="28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  <p:transition spd="slow" advClick="0" advTm="10000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spd="slow" advClick="0" advTm="10000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ctrTitle"/>
          </p:nvPr>
        </p:nvSpPr>
        <p:spPr>
          <a:xfrm>
            <a:off x="848700" y="555575"/>
            <a:ext cx="7141200" cy="25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/>
              <a:t>Welcome to the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9411"/>
              <a:buNone/>
            </a:pPr>
            <a:r>
              <a:rPr lang="en" sz="7555" b="1"/>
              <a:t>Annual Title I </a:t>
            </a:r>
            <a:endParaRPr sz="7555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9411"/>
              <a:buNone/>
            </a:pPr>
            <a:r>
              <a:rPr lang="en" sz="7555" b="1"/>
              <a:t>Parent Meeting</a:t>
            </a:r>
            <a:endParaRPr sz="7555" b="1"/>
          </a:p>
        </p:txBody>
      </p:sp>
      <p:sp>
        <p:nvSpPr>
          <p:cNvPr id="68" name="Google Shape;68;p17"/>
          <p:cNvSpPr txBox="1"/>
          <p:nvPr/>
        </p:nvSpPr>
        <p:spPr>
          <a:xfrm>
            <a:off x="3767100" y="3382225"/>
            <a:ext cx="16098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2023-2024</a:t>
            </a:r>
            <a:endParaRPr sz="3000" b="1" i="0" u="none" strike="noStrike" cap="none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9" name="Google Shape;69;p17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481800" y="3112201"/>
            <a:ext cx="1909500" cy="1909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0" name="Google Shape;7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11225" y="3304075"/>
            <a:ext cx="2404431" cy="168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ctrTitle"/>
          </p:nvPr>
        </p:nvSpPr>
        <p:spPr>
          <a:xfrm>
            <a:off x="214300" y="1991850"/>
            <a:ext cx="837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atrick Hand SC"/>
                <a:ea typeface="Patrick Hand SC"/>
                <a:cs typeface="Patrick Hand SC"/>
                <a:sym typeface="Patrick Hand SC"/>
              </a:rPr>
              <a:t>“</a:t>
            </a:r>
            <a:r>
              <a:rPr lang="en" sz="6888" b="1">
                <a:latin typeface="Patrick Hand SC"/>
                <a:ea typeface="Patrick Hand SC"/>
                <a:cs typeface="Patrick Hand SC"/>
                <a:sym typeface="Patrick Hand SC"/>
              </a:rPr>
              <a:t>We don’t enroll students,</a:t>
            </a:r>
            <a:endParaRPr sz="6888" b="1"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18288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888" b="1">
                <a:latin typeface="Patrick Hand SC"/>
                <a:ea typeface="Patrick Hand SC"/>
                <a:cs typeface="Patrick Hand SC"/>
                <a:sym typeface="Patrick Hand SC"/>
              </a:rPr>
              <a:t>We enroll FAMILIES!”</a:t>
            </a:r>
            <a:endParaRPr sz="5000" b="1"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76" name="Google Shape;76;p18"/>
          <p:cNvSpPr txBox="1"/>
          <p:nvPr/>
        </p:nvSpPr>
        <p:spPr>
          <a:xfrm>
            <a:off x="5291225" y="3558825"/>
            <a:ext cx="34917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-</a:t>
            </a:r>
            <a:r>
              <a:rPr lang="en" sz="50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Hamish Brewer</a:t>
            </a:r>
            <a:endParaRPr sz="5000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77" name="Google Shape;7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191125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518125" y="247575"/>
            <a:ext cx="82170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"/>
              <a:t>It’s not a Title I presentation without a sign in sheet!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" sz="3900"/>
              <a:t>Please take a moment to complete the sign-in sheet</a:t>
            </a:r>
            <a:endParaRPr sz="3900"/>
          </a:p>
        </p:txBody>
      </p:sp>
    </p:spTree>
  </p:cSld>
  <p:clrMapOvr>
    <a:masterClrMapping/>
  </p:clrMapOvr>
  <p:transition spd="slow" advClick="0" advTm="10000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555575" y="330225"/>
            <a:ext cx="7957200" cy="85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5200"/>
              <a:t>WHAT IS Title I?</a:t>
            </a:r>
            <a:endParaRPr sz="5200"/>
          </a:p>
        </p:txBody>
      </p:sp>
      <p:sp>
        <p:nvSpPr>
          <p:cNvPr id="88" name="Google Shape;88;p20"/>
          <p:cNvSpPr txBox="1"/>
          <p:nvPr/>
        </p:nvSpPr>
        <p:spPr>
          <a:xfrm>
            <a:off x="860225" y="985700"/>
            <a:ext cx="7419600" cy="3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44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Patrick Hand SC"/>
              <a:buChar char="❖"/>
            </a:pPr>
            <a:r>
              <a:rPr lang="en" sz="34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The largest federal program supporting education</a:t>
            </a:r>
            <a:endParaRPr sz="34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Supports the </a:t>
            </a:r>
            <a:r>
              <a:rPr lang="en" sz="32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academic growth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of students attending Title I Schools. 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Provides </a:t>
            </a:r>
            <a:r>
              <a:rPr lang="en" sz="32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extra support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to those students that are the furthest from meeting the standards the state has set for all students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  <p:transition spd="slow" advClick="0" advTm="10000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5200"/>
              <a:t>Title I Goals</a:t>
            </a:r>
            <a:endParaRPr sz="5200"/>
          </a:p>
        </p:txBody>
      </p:sp>
      <p:sp>
        <p:nvSpPr>
          <p:cNvPr id="94" name="Google Shape;94;p21"/>
          <p:cNvSpPr txBox="1"/>
          <p:nvPr/>
        </p:nvSpPr>
        <p:spPr>
          <a:xfrm>
            <a:off x="752700" y="1308275"/>
            <a:ext cx="7957200" cy="29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ensure that every student has a high-quality education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challenge and motivate students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provide highly qualified teachers, who use proven teaching methods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ensure a safe, drug free learning environment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  <p:transition spd="slow" advClick="0" advTm="1000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5200"/>
              <a:t>How Does Title I Help MY School?</a:t>
            </a:r>
            <a:endParaRPr sz="5200"/>
          </a:p>
        </p:txBody>
      </p:sp>
      <p:sp>
        <p:nvSpPr>
          <p:cNvPr id="100" name="Google Shape;100;p22"/>
          <p:cNvSpPr txBox="1"/>
          <p:nvPr/>
        </p:nvSpPr>
        <p:spPr>
          <a:xfrm>
            <a:off x="389450" y="1511800"/>
            <a:ext cx="8581500" cy="27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Supports the </a:t>
            </a:r>
            <a:r>
              <a:rPr lang="en" sz="32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Family Reading and Resource Experience</a:t>
            </a:r>
            <a:endParaRPr sz="3200" b="1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Provides for the Achievement and Family Associate para-professional 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Provides for the Lead Teacher &amp; Academic Coach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Provides supplemental learning materials 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  <p:transition spd="slow" advClick="0" advTm="10000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>
            <a:spLocks noGrp="1"/>
          </p:cNvSpPr>
          <p:nvPr>
            <p:ph type="ctrTitle"/>
          </p:nvPr>
        </p:nvSpPr>
        <p:spPr>
          <a:xfrm>
            <a:off x="412200" y="91325"/>
            <a:ext cx="8425200" cy="100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200" b="1"/>
              <a:t>Title I Supports </a:t>
            </a:r>
            <a:endParaRPr sz="5200" b="1"/>
          </a:p>
        </p:txBody>
      </p:sp>
      <p:sp>
        <p:nvSpPr>
          <p:cNvPr id="106" name="Google Shape;106;p23"/>
          <p:cNvSpPr txBox="1">
            <a:spLocks noGrp="1"/>
          </p:cNvSpPr>
          <p:nvPr>
            <p:ph type="subTitle" idx="1"/>
          </p:nvPr>
        </p:nvSpPr>
        <p:spPr>
          <a:xfrm>
            <a:off x="1641900" y="1294450"/>
            <a:ext cx="59658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Supplemental teaching methods and materials</a:t>
            </a:r>
            <a:endParaRPr sz="27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2300"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07" name="Google Shape;107;p23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3983400" y="2079250"/>
            <a:ext cx="1282800" cy="1282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8" name="Google Shape;108;p23"/>
          <p:cNvSpPr txBox="1"/>
          <p:nvPr/>
        </p:nvSpPr>
        <p:spPr>
          <a:xfrm>
            <a:off x="3560100" y="3950800"/>
            <a:ext cx="20238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And More...</a:t>
            </a:r>
            <a:endParaRPr sz="2200" b="0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09" name="Google Shape;109;p23"/>
          <p:cNvSpPr txBox="1"/>
          <p:nvPr/>
        </p:nvSpPr>
        <p:spPr>
          <a:xfrm>
            <a:off x="688288" y="2894250"/>
            <a:ext cx="20238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Thinking Maps</a:t>
            </a:r>
            <a:endParaRPr sz="1800" b="0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10" name="Google Shape;110;p23"/>
          <p:cNvSpPr txBox="1"/>
          <p:nvPr/>
        </p:nvSpPr>
        <p:spPr>
          <a:xfrm>
            <a:off x="688300" y="2079238"/>
            <a:ext cx="20238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S.T.A.R. Programs</a:t>
            </a:r>
            <a:endParaRPr sz="1800" b="0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11" name="Google Shape;11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125" y="2002150"/>
            <a:ext cx="3374986" cy="12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89625" y="2033950"/>
            <a:ext cx="2743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0225" y="3577585"/>
            <a:ext cx="2799875" cy="13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7000" y="3619738"/>
            <a:ext cx="2565600" cy="12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07713" y="3353650"/>
            <a:ext cx="1895475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ctrTitle"/>
          </p:nvPr>
        </p:nvSpPr>
        <p:spPr>
          <a:xfrm>
            <a:off x="483725" y="341375"/>
            <a:ext cx="7722000" cy="90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200" b="1"/>
              <a:t>Title I Supports </a:t>
            </a:r>
            <a:endParaRPr sz="5200" b="1"/>
          </a:p>
        </p:txBody>
      </p:sp>
      <p:sp>
        <p:nvSpPr>
          <p:cNvPr id="121" name="Google Shape;121;p24"/>
          <p:cNvSpPr txBox="1">
            <a:spLocks noGrp="1"/>
          </p:cNvSpPr>
          <p:nvPr>
            <p:ph type="subTitle" idx="1"/>
          </p:nvPr>
        </p:nvSpPr>
        <p:spPr>
          <a:xfrm>
            <a:off x="1962150" y="1635725"/>
            <a:ext cx="5219700" cy="78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25"/>
              <a:buNone/>
            </a:pPr>
            <a:r>
              <a:rPr lang="en" sz="3012" b="1">
                <a:solidFill>
                  <a:schemeClr val="accent5"/>
                </a:solidFill>
                <a:latin typeface="Patrick Hand"/>
                <a:ea typeface="Patrick Hand"/>
                <a:cs typeface="Patrick Hand"/>
                <a:sym typeface="Patrick Hand"/>
              </a:rPr>
              <a:t>Professional Development for Staff</a:t>
            </a:r>
            <a:endParaRPr sz="3012" b="1">
              <a:solidFill>
                <a:schemeClr val="accent5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1600"/>
              </a:spcAft>
              <a:buSzPts val="1125"/>
              <a:buNone/>
            </a:pPr>
            <a:endParaRPr sz="2337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22" name="Google Shape;122;p24"/>
          <p:cNvSpPr txBox="1"/>
          <p:nvPr/>
        </p:nvSpPr>
        <p:spPr>
          <a:xfrm>
            <a:off x="5506100" y="2372075"/>
            <a:ext cx="3418800" cy="19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Data Days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School PD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Lead Teachers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123" name="Google Shape;123;p24"/>
          <p:cNvSpPr txBox="1"/>
          <p:nvPr/>
        </p:nvSpPr>
        <p:spPr>
          <a:xfrm>
            <a:off x="407175" y="2420525"/>
            <a:ext cx="3339600" cy="18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Workshops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Conferences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Academic Coaches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pic>
        <p:nvPicPr>
          <p:cNvPr id="124" name="Google Shape;124;p24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3930600" y="3180975"/>
            <a:ext cx="1282800" cy="1282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676800" y="171225"/>
            <a:ext cx="7790400" cy="1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200" b="1"/>
              <a:t>Title I Supports </a:t>
            </a:r>
            <a:endParaRPr sz="5200" b="1"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2806650" y="1231900"/>
            <a:ext cx="36657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 and Family Engagement</a:t>
            </a:r>
            <a:endParaRPr b="1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Workshops and Family Events</a:t>
            </a:r>
            <a:endParaRPr b="1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31" name="Google Shape;131;p25"/>
          <p:cNvSpPr txBox="1"/>
          <p:nvPr/>
        </p:nvSpPr>
        <p:spPr>
          <a:xfrm>
            <a:off x="6035175" y="2276025"/>
            <a:ext cx="2864400" cy="24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FSA for Families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determined events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Math &amp; Movement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457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STEM Nights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457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457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32" name="Google Shape;132;p25"/>
          <p:cNvSpPr txBox="1"/>
          <p:nvPr/>
        </p:nvSpPr>
        <p:spPr>
          <a:xfrm>
            <a:off x="186225" y="2164425"/>
            <a:ext cx="3003900" cy="27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Reading Workshops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Family Engagement Conference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Getting Ready for Kindergarten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Transition to Middle School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-4308000" y="3900650"/>
            <a:ext cx="3175500" cy="9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-2759200" y="2681550"/>
            <a:ext cx="1827900" cy="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35" name="Google Shape;135;p25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3764850" y="2605125"/>
            <a:ext cx="1749300" cy="1749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/>
        </p:nvSpPr>
        <p:spPr>
          <a:xfrm>
            <a:off x="3223175" y="2051550"/>
            <a:ext cx="53763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4800" b="0" i="0" u="none" strike="noStrike" cap="none">
                <a:solidFill>
                  <a:schemeClr val="l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Parents’ Right to Know</a:t>
            </a:r>
            <a:endParaRPr sz="4800" b="0" i="0" u="none" strike="noStrike" cap="none">
              <a:solidFill>
                <a:schemeClr val="l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950" y="657488"/>
            <a:ext cx="2467015" cy="382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>
            <a:spLocks noGrp="1"/>
          </p:cNvSpPr>
          <p:nvPr>
            <p:ph type="title"/>
          </p:nvPr>
        </p:nvSpPr>
        <p:spPr>
          <a:xfrm>
            <a:off x="340500" y="1675287"/>
            <a:ext cx="2241000" cy="158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1428"/>
              <a:buNone/>
            </a:pPr>
            <a:r>
              <a:rPr lang="en">
                <a:solidFill>
                  <a:schemeClr val="lt1"/>
                </a:solidFill>
              </a:rPr>
              <a:t>Parents’ Right to know…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 txBox="1">
            <a:spLocks noGrp="1"/>
          </p:cNvSpPr>
          <p:nvPr>
            <p:ph type="body" idx="1"/>
          </p:nvPr>
        </p:nvSpPr>
        <p:spPr>
          <a:xfrm>
            <a:off x="5460800" y="1139150"/>
            <a:ext cx="3207000" cy="3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Peace River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Sallie Jones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Vineland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Port Charlotte Middle School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Murdock Middle School 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The Academy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48" name="Google Shape;148;p27"/>
          <p:cNvSpPr txBox="1">
            <a:spLocks noGrp="1"/>
          </p:cNvSpPr>
          <p:nvPr>
            <p:ph type="body" idx="1"/>
          </p:nvPr>
        </p:nvSpPr>
        <p:spPr>
          <a:xfrm>
            <a:off x="2402300" y="1156250"/>
            <a:ext cx="3058500" cy="3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Deep Creek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East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Kingsway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Liberty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Meadow Park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Myakka River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Neil Armstrong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49" name="Google Shape;149;p27"/>
          <p:cNvSpPr txBox="1"/>
          <p:nvPr/>
        </p:nvSpPr>
        <p:spPr>
          <a:xfrm>
            <a:off x="2785175" y="343719"/>
            <a:ext cx="54997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i="0" u="none" strike="noStrike" cap="none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rPr>
              <a:t>Your school is a Title I School</a:t>
            </a:r>
            <a:endParaRPr sz="3600" b="0" i="0" u="none" strike="noStrike" cap="none">
              <a:solidFill>
                <a:schemeClr val="lt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</p:spTree>
  </p:cSld>
  <p:clrMapOvr>
    <a:masterClrMapping/>
  </p:clrMapOvr>
  <p:transition spd="slow" advClick="0" advTm="1000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/>
        </p:nvSpPr>
        <p:spPr>
          <a:xfrm>
            <a:off x="2964375" y="250850"/>
            <a:ext cx="5924700" cy="26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That your child’s teacher is qualified and certified for the grade and subject taught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That the paraprofessional working with your child is highly qualified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55" name="Google Shape;15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8125" y="2323347"/>
            <a:ext cx="5924700" cy="282015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8"/>
          <p:cNvSpPr txBox="1"/>
          <p:nvPr/>
        </p:nvSpPr>
        <p:spPr>
          <a:xfrm>
            <a:off x="340500" y="1675287"/>
            <a:ext cx="2241000" cy="158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rPr lang="en"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rPr>
              <a:t>Parents’ Right to know…</a:t>
            </a:r>
            <a:endParaRPr sz="3000" b="0" i="0" u="none" strike="noStrike" cap="non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</p:spTree>
  </p:cSld>
  <p:clrMapOvr>
    <a:masterClrMapping/>
  </p:clrMapOvr>
  <p:transition spd="slow" advClick="0" advTm="1000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6650" y="2264575"/>
            <a:ext cx="4457251" cy="2971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9"/>
          <p:cNvSpPr txBox="1"/>
          <p:nvPr/>
        </p:nvSpPr>
        <p:spPr>
          <a:xfrm>
            <a:off x="2269575" y="456600"/>
            <a:ext cx="6258300" cy="38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The right to participate in the education of your child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S.A.C. (School Advisory Council)</a:t>
            </a:r>
            <a:endParaRPr sz="1800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P.T.O. (Parent and Teacher Organization)</a:t>
            </a:r>
            <a:endParaRPr sz="1800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Wide Improvement Planning Team</a:t>
            </a:r>
            <a:endParaRPr sz="1800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Your child’s academic progress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Standardized test results (such as FSA result)</a:t>
            </a:r>
            <a:endParaRPr sz="18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Progress Monitoring Scores &amp; Progress</a:t>
            </a:r>
            <a:endParaRPr sz="18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Classroom Grades</a:t>
            </a:r>
            <a:endParaRPr sz="18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63" name="Google Shape;163;p29"/>
          <p:cNvSpPr txBox="1"/>
          <p:nvPr/>
        </p:nvSpPr>
        <p:spPr>
          <a:xfrm>
            <a:off x="340500" y="1675287"/>
            <a:ext cx="2241000" cy="158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rPr lang="en"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rPr>
              <a:t>Parents’ Right to know…</a:t>
            </a:r>
            <a:endParaRPr/>
          </a:p>
        </p:txBody>
      </p:sp>
    </p:spTree>
  </p:cSld>
  <p:clrMapOvr>
    <a:masterClrMapping/>
  </p:clrMapOvr>
  <p:transition spd="slow" advClick="0" advTm="1000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/>
        </p:nvSpPr>
        <p:spPr>
          <a:xfrm>
            <a:off x="2341358" y="378258"/>
            <a:ext cx="5696400" cy="2771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Families have the right to participate on the Parent and Family Engagement Planning Team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know what is being done to improve your school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Whether your school is safe and drug free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260407" y="969623"/>
            <a:ext cx="2241000" cy="158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rPr lang="en"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rPr>
              <a:t>Parents’ Right to know…</a:t>
            </a:r>
            <a:endParaRPr/>
          </a:p>
        </p:txBody>
      </p:sp>
      <p:pic>
        <p:nvPicPr>
          <p:cNvPr id="170" name="Google Shape;17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6638" y="3301900"/>
            <a:ext cx="3185814" cy="184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/>
        </p:nvSpPr>
        <p:spPr>
          <a:xfrm>
            <a:off x="4283275" y="744900"/>
            <a:ext cx="4552200" cy="3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Family engagement</a:t>
            </a:r>
            <a:r>
              <a:rPr lang="en" sz="3000" b="1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" sz="30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is not just </a:t>
            </a:r>
            <a:r>
              <a:rPr lang="en" sz="3000" b="0" i="1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nice</a:t>
            </a:r>
            <a:r>
              <a:rPr lang="en" sz="30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endParaRPr sz="3000" b="0" i="0" u="none" strike="noStrike" cap="non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it is </a:t>
            </a:r>
            <a:r>
              <a:rPr lang="en" sz="3000" b="1" i="0" u="none" strike="noStrike" cap="none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NECESSARY </a:t>
            </a:r>
            <a:r>
              <a:rPr lang="en" sz="30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 student success!</a:t>
            </a:r>
            <a:endParaRPr sz="3000" b="0" i="0" u="none" strike="noStrike" cap="non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Together, schools and families are a powerful TEAM for Student Success! </a:t>
            </a:r>
            <a:endParaRPr sz="2400" b="0" i="0" u="none" strike="noStrike" cap="non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6" name="Google Shape;176;p31"/>
          <p:cNvSpPr txBox="1"/>
          <p:nvPr/>
        </p:nvSpPr>
        <p:spPr>
          <a:xfrm>
            <a:off x="-3906900" y="4265350"/>
            <a:ext cx="1863900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7" name="Google Shape;17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227" y="627363"/>
            <a:ext cx="4022051" cy="40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>
            <a:spLocks noGrp="1"/>
          </p:cNvSpPr>
          <p:nvPr>
            <p:ph type="title"/>
          </p:nvPr>
        </p:nvSpPr>
        <p:spPr>
          <a:xfrm>
            <a:off x="701850" y="501925"/>
            <a:ext cx="7754100" cy="7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4280"/>
              <a:t>Florida School Accountability Reports</a:t>
            </a:r>
            <a:endParaRPr sz="4280"/>
          </a:p>
        </p:txBody>
      </p:sp>
      <p:sp>
        <p:nvSpPr>
          <p:cNvPr id="183" name="Google Shape;183;p32"/>
          <p:cNvSpPr txBox="1">
            <a:spLocks noGrp="1"/>
          </p:cNvSpPr>
          <p:nvPr>
            <p:ph type="body" idx="1"/>
          </p:nvPr>
        </p:nvSpPr>
        <p:spPr>
          <a:xfrm>
            <a:off x="376350" y="1290925"/>
            <a:ext cx="8405100" cy="30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</a:t>
            </a: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nforms parents and the community about each school’s: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Demographic data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Safety and climate for learning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Academic data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Graduation rates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2"/>
          <p:cNvSpPr txBox="1">
            <a:spLocks noGrp="1"/>
          </p:cNvSpPr>
          <p:nvPr>
            <p:ph type="body" idx="1"/>
          </p:nvPr>
        </p:nvSpPr>
        <p:spPr>
          <a:xfrm>
            <a:off x="4670525" y="1810250"/>
            <a:ext cx="4208700" cy="21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Class sizes</a:t>
            </a:r>
            <a:endParaRPr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Teacher and staff information</a:t>
            </a:r>
            <a:endParaRPr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Curriculum and instruction descriptions</a:t>
            </a:r>
            <a:endParaRPr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Postsecondary preparation information</a:t>
            </a:r>
            <a:endParaRPr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7250" y="3665000"/>
            <a:ext cx="1290226" cy="129022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2"/>
          <p:cNvSpPr txBox="1"/>
          <p:nvPr/>
        </p:nvSpPr>
        <p:spPr>
          <a:xfrm>
            <a:off x="376350" y="4139875"/>
            <a:ext cx="32709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Use your camera to follow  this QR code to the Florida  Department of Education’s Accountability Reports</a:t>
            </a:r>
            <a:endParaRPr sz="16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  <p:transition spd="slow" advClick="0" advTm="1000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/>
          <p:nvPr/>
        </p:nvSpPr>
        <p:spPr>
          <a:xfrm>
            <a:off x="3769500" y="1168375"/>
            <a:ext cx="4817700" cy="3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 Teacher Organization (P.T.O.)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Advisory Committee (S.A.C.)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Parent-Teacher Conferences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Student Led Conferences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Family Engagement Activities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Family Engagement Planning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Improvement Planning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Parent-School Compact Updating</a:t>
            </a:r>
            <a:endParaRPr sz="2300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92" name="Google Shape;192;p33"/>
          <p:cNvSpPr txBox="1"/>
          <p:nvPr/>
        </p:nvSpPr>
        <p:spPr>
          <a:xfrm>
            <a:off x="723800" y="329325"/>
            <a:ext cx="78633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600" b="1" i="0" u="none" strike="noStrike" cap="none">
                <a:solidFill>
                  <a:srgbClr val="1155CC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Ways for Families to be ENGAGED with SCHOOL</a:t>
            </a:r>
            <a:endParaRPr sz="3600" b="1" i="0" u="none" strike="noStrike" cap="none">
              <a:solidFill>
                <a:srgbClr val="1155CC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93" name="Google Shape;193;p33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723801" y="1564624"/>
            <a:ext cx="2499300" cy="2499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4"/>
          <p:cNvSpPr txBox="1">
            <a:spLocks noGrp="1"/>
          </p:cNvSpPr>
          <p:nvPr>
            <p:ph type="ctrTitle" idx="4294967295"/>
          </p:nvPr>
        </p:nvSpPr>
        <p:spPr>
          <a:xfrm>
            <a:off x="483875" y="1122150"/>
            <a:ext cx="7954500" cy="28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700"/>
              <a:buFont typeface="Alfa Slab One"/>
              <a:buNone/>
            </a:pPr>
            <a:r>
              <a:rPr lang="en" sz="20000" b="0" i="0" u="none" strike="noStrike" cap="none">
                <a:solidFill>
                  <a:srgbClr val="FFA68A"/>
                </a:solidFill>
                <a:latin typeface="Alfa Slab One"/>
                <a:ea typeface="Alfa Slab One"/>
                <a:cs typeface="Alfa Slab One"/>
                <a:sym typeface="Alfa Slab One"/>
              </a:rPr>
              <a:t>YOU!</a:t>
            </a:r>
            <a:endParaRPr sz="20000" b="0" i="0" u="none" strike="noStrike" cap="none">
              <a:solidFill>
                <a:srgbClr val="FFA68A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199" name="Google Shape;199;p34"/>
          <p:cNvSpPr txBox="1"/>
          <p:nvPr/>
        </p:nvSpPr>
        <p:spPr>
          <a:xfrm>
            <a:off x="320374" y="603660"/>
            <a:ext cx="8016017" cy="3708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</a:t>
            </a:r>
            <a:r>
              <a:rPr lang="en" sz="3200" b="0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!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You are your child’s first teacher.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YOU!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have the </a:t>
            </a:r>
            <a:r>
              <a:rPr lang="en" sz="28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biggest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influence on your child’s education.</a:t>
            </a:r>
            <a:endParaRPr sz="28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YOU! 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know your child </a:t>
            </a:r>
            <a:r>
              <a:rPr lang="en" sz="28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BEST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! Share the knowledge with your child’s teacher(s)</a:t>
            </a:r>
            <a:endParaRPr sz="28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1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YOU!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can ask about academic progress and other areas of progress</a:t>
            </a:r>
            <a:endParaRPr sz="28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  <p:transition spd="slow" advClick="0" advTm="10000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>
            <a:spLocks noGrp="1"/>
          </p:cNvSpPr>
          <p:nvPr>
            <p:ph type="title"/>
          </p:nvPr>
        </p:nvSpPr>
        <p:spPr>
          <a:xfrm>
            <a:off x="278925" y="17166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Visit the CCPS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Family Engagement Facebook page</a:t>
            </a:r>
            <a:endParaRPr/>
          </a:p>
        </p:txBody>
      </p:sp>
      <p:sp>
        <p:nvSpPr>
          <p:cNvPr id="205" name="Google Shape;205;p35"/>
          <p:cNvSpPr txBox="1">
            <a:spLocks noGrp="1"/>
          </p:cNvSpPr>
          <p:nvPr>
            <p:ph type="body" idx="2"/>
          </p:nvPr>
        </p:nvSpPr>
        <p:spPr>
          <a:xfrm>
            <a:off x="4939500" y="1248950"/>
            <a:ext cx="3837000" cy="21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8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@CCPSFamilyEngagement</a:t>
            </a:r>
            <a:endParaRPr/>
          </a:p>
        </p:txBody>
      </p:sp>
      <p:pic>
        <p:nvPicPr>
          <p:cNvPr id="206" name="Google Shape;20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63" y="3780800"/>
            <a:ext cx="4171725" cy="1000363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5"/>
          <p:cNvSpPr/>
          <p:nvPr/>
        </p:nvSpPr>
        <p:spPr>
          <a:xfrm>
            <a:off x="3035075" y="3693125"/>
            <a:ext cx="1415700" cy="268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8" name="Google Shape;20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2435" y="2215850"/>
            <a:ext cx="3451124" cy="26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10000">
    <p:fade thruBlk="1"/>
  </p:transition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603</Words>
  <Application>Microsoft Office PowerPoint</Application>
  <PresentationFormat>On-screen Show (16:9)</PresentationFormat>
  <Paragraphs>125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Proxima Nova</vt:lpstr>
      <vt:lpstr>Alfa Slab One</vt:lpstr>
      <vt:lpstr>Arial</vt:lpstr>
      <vt:lpstr>Patrick Hand SC</vt:lpstr>
      <vt:lpstr>Source Code Pro</vt:lpstr>
      <vt:lpstr>Playfair Display</vt:lpstr>
      <vt:lpstr>Amatic SC</vt:lpstr>
      <vt:lpstr>Patrick Hand</vt:lpstr>
      <vt:lpstr>Beach Day</vt:lpstr>
      <vt:lpstr>Welcome to the  Annual Title I  Parent Meeting</vt:lpstr>
      <vt:lpstr>“We don’t enroll students, We enroll FAMILIES!”</vt:lpstr>
      <vt:lpstr>It’s not a Title I presentation without a sign in sheet! Please take a moment to complete the sign-in sheet</vt:lpstr>
      <vt:lpstr>WHAT IS Title I?</vt:lpstr>
      <vt:lpstr>Title I Goals</vt:lpstr>
      <vt:lpstr>How Does Title I Help MY School?</vt:lpstr>
      <vt:lpstr>Title I Supports </vt:lpstr>
      <vt:lpstr>Title I Supports </vt:lpstr>
      <vt:lpstr>Title I Supports </vt:lpstr>
      <vt:lpstr>PowerPoint Presentation</vt:lpstr>
      <vt:lpstr>Parents’ Right to know…</vt:lpstr>
      <vt:lpstr>PowerPoint Presentation</vt:lpstr>
      <vt:lpstr>PowerPoint Presentation</vt:lpstr>
      <vt:lpstr>PowerPoint Presentation</vt:lpstr>
      <vt:lpstr>PowerPoint Presentation</vt:lpstr>
      <vt:lpstr>Florida School Accountability Reports</vt:lpstr>
      <vt:lpstr>PowerPoint Presentation</vt:lpstr>
      <vt:lpstr>YOU!</vt:lpstr>
      <vt:lpstr>Visit the CCPS  Family Engagement Facebook 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Annual Title I  Parent Meeting</dc:title>
  <dc:creator>Clyatt, Amanda</dc:creator>
  <cp:lastModifiedBy>Welsh, Brianna</cp:lastModifiedBy>
  <cp:revision>3</cp:revision>
  <dcterms:modified xsi:type="dcterms:W3CDTF">2023-08-08T17:01:43Z</dcterms:modified>
</cp:coreProperties>
</file>