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2"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6" d="100"/>
          <a:sy n="76" d="100"/>
        </p:scale>
        <p:origin x="-1116" y="-12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4D2F7A6-39B8-4149-9591-EA2C31891CBF}"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0E7D0-0991-4FEA-9F96-4C915D64E45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0099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D2F7A6-39B8-4149-9591-EA2C31891CBF}"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0E7D0-0991-4FEA-9F96-4C915D64E453}" type="slidenum">
              <a:rPr lang="en-US" smtClean="0"/>
              <a:t>‹#›</a:t>
            </a:fld>
            <a:endParaRPr lang="en-US"/>
          </a:p>
        </p:txBody>
      </p:sp>
    </p:spTree>
    <p:extLst>
      <p:ext uri="{BB962C8B-B14F-4D97-AF65-F5344CB8AC3E}">
        <p14:creationId xmlns:p14="http://schemas.microsoft.com/office/powerpoint/2010/main" val="4001989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D2F7A6-39B8-4149-9591-EA2C31891CBF}"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0E7D0-0991-4FEA-9F96-4C915D64E45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805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D2F7A6-39B8-4149-9591-EA2C31891CBF}" type="datetimeFigureOut">
              <a:rPr lang="en-US" smtClean="0"/>
              <a:t>8/5/2024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0E7D0-0991-4FEA-9F96-4C915D64E453}" type="slidenum">
              <a:rPr lang="en-US" smtClean="0"/>
              <a:t>‹#›</a:t>
            </a:fld>
            <a:endParaRPr lang="en-US"/>
          </a:p>
        </p:txBody>
      </p:sp>
    </p:spTree>
    <p:extLst>
      <p:ext uri="{BB962C8B-B14F-4D97-AF65-F5344CB8AC3E}">
        <p14:creationId xmlns:p14="http://schemas.microsoft.com/office/powerpoint/2010/main" val="3455374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D2F7A6-39B8-4149-9591-EA2C31891CBF}" type="datetimeFigureOut">
              <a:rPr lang="en-US" smtClean="0"/>
              <a:t>8/5/2024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10E7D0-0991-4FEA-9F96-4C915D64E453}" type="slidenum">
              <a:rPr lang="en-US" smtClean="0"/>
              <a:t>‹#›</a:t>
            </a:fld>
            <a:endParaRPr lang="en-US"/>
          </a:p>
        </p:txBody>
      </p:sp>
    </p:spTree>
    <p:extLst>
      <p:ext uri="{BB962C8B-B14F-4D97-AF65-F5344CB8AC3E}">
        <p14:creationId xmlns:p14="http://schemas.microsoft.com/office/powerpoint/2010/main" val="1269923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D2F7A6-39B8-4149-9591-EA2C31891CBF}" type="datetimeFigureOut">
              <a:rPr lang="en-US" smtClean="0"/>
              <a:t>8/5/2024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10E7D0-0991-4FEA-9F96-4C915D64E453}" type="slidenum">
              <a:rPr lang="en-US" smtClean="0"/>
              <a:t>‹#›</a:t>
            </a:fld>
            <a:endParaRPr lang="en-US"/>
          </a:p>
        </p:txBody>
      </p:sp>
    </p:spTree>
    <p:extLst>
      <p:ext uri="{BB962C8B-B14F-4D97-AF65-F5344CB8AC3E}">
        <p14:creationId xmlns:p14="http://schemas.microsoft.com/office/powerpoint/2010/main" val="3879601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2F7A6-39B8-4149-9591-EA2C31891CBF}" type="datetimeFigureOut">
              <a:rPr lang="en-US" smtClean="0"/>
              <a:t>8/5/2024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10E7D0-0991-4FEA-9F96-4C915D64E453}" type="slidenum">
              <a:rPr lang="en-US" smtClean="0"/>
              <a:t>‹#›</a:t>
            </a:fld>
            <a:endParaRPr lang="en-US"/>
          </a:p>
        </p:txBody>
      </p:sp>
    </p:spTree>
    <p:extLst>
      <p:ext uri="{BB962C8B-B14F-4D97-AF65-F5344CB8AC3E}">
        <p14:creationId xmlns:p14="http://schemas.microsoft.com/office/powerpoint/2010/main" val="2105867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4D2F7A6-39B8-4149-9591-EA2C31891CBF}" type="datetimeFigureOut">
              <a:rPr lang="en-US" smtClean="0"/>
              <a:t>8/5/2024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0E7D0-0991-4FEA-9F96-4C915D64E453}" type="slidenum">
              <a:rPr lang="en-US" smtClean="0"/>
              <a:t>‹#›</a:t>
            </a:fld>
            <a:endParaRPr lang="en-US"/>
          </a:p>
        </p:txBody>
      </p:sp>
    </p:spTree>
    <p:extLst>
      <p:ext uri="{BB962C8B-B14F-4D97-AF65-F5344CB8AC3E}">
        <p14:creationId xmlns:p14="http://schemas.microsoft.com/office/powerpoint/2010/main" val="2998891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D2F7A6-39B8-4149-9591-EA2C31891CBF}" type="datetimeFigureOut">
              <a:rPr lang="en-US" smtClean="0"/>
              <a:t>8/5/2024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0E7D0-0991-4FEA-9F96-4C915D64E45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4601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D2F7A6-39B8-4149-9591-EA2C31891CBF}"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0E7D0-0991-4FEA-9F96-4C915D64E453}" type="slidenum">
              <a:rPr lang="en-US" smtClean="0"/>
              <a:t>‹#›</a:t>
            </a:fld>
            <a:endParaRPr lang="en-US"/>
          </a:p>
        </p:txBody>
      </p:sp>
    </p:spTree>
    <p:extLst>
      <p:ext uri="{BB962C8B-B14F-4D97-AF65-F5344CB8AC3E}">
        <p14:creationId xmlns:p14="http://schemas.microsoft.com/office/powerpoint/2010/main" val="1460727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D2F7A6-39B8-4149-9591-EA2C31891CBF}"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0E7D0-0991-4FEA-9F96-4C915D64E453}"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5034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4D2F7A6-39B8-4149-9591-EA2C31891CBF}" type="datetimeFigureOut">
              <a:rPr lang="en-US" smtClean="0"/>
              <a:t>8/5/2024</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D10E7D0-0991-4FEA-9F96-4C915D64E453}"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075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33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CDEF9-CA81-416D-BFEE-D273AF6712CE}"/>
              </a:ext>
            </a:extLst>
          </p:cNvPr>
          <p:cNvSpPr>
            <a:spLocks noGrp="1"/>
          </p:cNvSpPr>
          <p:nvPr>
            <p:ph type="ctrTitle"/>
          </p:nvPr>
        </p:nvSpPr>
        <p:spPr>
          <a:xfrm>
            <a:off x="137604" y="4957657"/>
            <a:ext cx="7772400" cy="1463040"/>
          </a:xfrm>
        </p:spPr>
        <p:txBody>
          <a:bodyPr>
            <a:normAutofit/>
          </a:bodyPr>
          <a:lstStyle/>
          <a:p>
            <a:r>
              <a:rPr lang="en-US" dirty="0"/>
              <a:t>Bonnie Powell</a:t>
            </a:r>
            <a:br>
              <a:rPr lang="en-US" dirty="0"/>
            </a:br>
            <a:r>
              <a:rPr lang="en-US" sz="3100" dirty="0"/>
              <a:t>bonnie.powell@yourcharlotteschools.net</a:t>
            </a:r>
          </a:p>
        </p:txBody>
      </p:sp>
      <p:sp>
        <p:nvSpPr>
          <p:cNvPr id="3" name="Subtitle 2">
            <a:extLst>
              <a:ext uri="{FF2B5EF4-FFF2-40B4-BE49-F238E27FC236}">
                <a16:creationId xmlns:a16="http://schemas.microsoft.com/office/drawing/2014/main" id="{4D3BFA21-9B22-405A-8F36-E245019A2009}"/>
              </a:ext>
            </a:extLst>
          </p:cNvPr>
          <p:cNvSpPr>
            <a:spLocks noGrp="1"/>
          </p:cNvSpPr>
          <p:nvPr>
            <p:ph type="subTitle" idx="1"/>
          </p:nvPr>
        </p:nvSpPr>
        <p:spPr/>
        <p:txBody>
          <a:bodyPr>
            <a:normAutofit/>
          </a:bodyPr>
          <a:lstStyle/>
          <a:p>
            <a:r>
              <a:rPr lang="en-US" sz="2800" dirty="0"/>
              <a:t>(941) 474-7702</a:t>
            </a:r>
          </a:p>
          <a:p>
            <a:r>
              <a:rPr lang="en-US" sz="2800" dirty="0"/>
              <a:t>Ext:  7368</a:t>
            </a:r>
          </a:p>
        </p:txBody>
      </p:sp>
    </p:spTree>
    <p:extLst>
      <p:ext uri="{BB962C8B-B14F-4D97-AF65-F5344CB8AC3E}">
        <p14:creationId xmlns:p14="http://schemas.microsoft.com/office/powerpoint/2010/main" val="138937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A3C7CA4-CA31-42FF-9D55-B8A2907C8FC4}"/>
              </a:ext>
            </a:extLst>
          </p:cNvPr>
          <p:cNvGraphicFramePr>
            <a:graphicFrameLocks noGrp="1"/>
          </p:cNvGraphicFramePr>
          <p:nvPr>
            <p:extLst>
              <p:ext uri="{D42A27DB-BD31-4B8C-83A1-F6EECF244321}">
                <p14:modId xmlns:p14="http://schemas.microsoft.com/office/powerpoint/2010/main" val="1817969670"/>
              </p:ext>
            </p:extLst>
          </p:nvPr>
        </p:nvGraphicFramePr>
        <p:xfrm>
          <a:off x="2549366" y="1474656"/>
          <a:ext cx="7093259" cy="5290985"/>
        </p:xfrm>
        <a:graphic>
          <a:graphicData uri="http://schemas.openxmlformats.org/drawingml/2006/table">
            <a:tbl>
              <a:tblPr firstRow="1" bandRow="1">
                <a:tableStyleId>{5C22544A-7EE6-4342-B048-85BDC9FD1C3A}</a:tableStyleId>
              </a:tblPr>
              <a:tblGrid>
                <a:gridCol w="4249216">
                  <a:extLst>
                    <a:ext uri="{9D8B030D-6E8A-4147-A177-3AD203B41FA5}">
                      <a16:colId xmlns:a16="http://schemas.microsoft.com/office/drawing/2014/main" val="1285040285"/>
                    </a:ext>
                  </a:extLst>
                </a:gridCol>
                <a:gridCol w="2844043">
                  <a:extLst>
                    <a:ext uri="{9D8B030D-6E8A-4147-A177-3AD203B41FA5}">
                      <a16:colId xmlns:a16="http://schemas.microsoft.com/office/drawing/2014/main" val="1434689586"/>
                    </a:ext>
                  </a:extLst>
                </a:gridCol>
              </a:tblGrid>
              <a:tr h="0">
                <a:tc>
                  <a:txBody>
                    <a:bodyPr/>
                    <a:lstStyle/>
                    <a:p>
                      <a:r>
                        <a:rPr lang="en-US" dirty="0"/>
                        <a:t>Course</a:t>
                      </a:r>
                    </a:p>
                  </a:txBody>
                  <a:tcPr/>
                </a:tc>
                <a:tc>
                  <a:txBody>
                    <a:bodyPr/>
                    <a:lstStyle/>
                    <a:p>
                      <a:r>
                        <a:rPr lang="en-US" dirty="0"/>
                        <a:t>Remind</a:t>
                      </a:r>
                    </a:p>
                  </a:txBody>
                  <a:tcPr/>
                </a:tc>
                <a:extLst>
                  <a:ext uri="{0D108BD9-81ED-4DB2-BD59-A6C34878D82A}">
                    <a16:rowId xmlns:a16="http://schemas.microsoft.com/office/drawing/2014/main" val="2526758880"/>
                  </a:ext>
                </a:extLst>
              </a:tr>
              <a:tr h="365756">
                <a:tc>
                  <a:txBody>
                    <a:bodyPr/>
                    <a:lstStyle/>
                    <a:p>
                      <a:r>
                        <a:rPr lang="en-US" dirty="0"/>
                        <a:t>AP Literature Period 1</a:t>
                      </a:r>
                    </a:p>
                    <a:p>
                      <a:endParaRPr lang="en-US" dirty="0"/>
                    </a:p>
                  </a:txBody>
                  <a:tcPr/>
                </a:tc>
                <a:tc>
                  <a:txBody>
                    <a:bodyPr/>
                    <a:lstStyle/>
                    <a:p>
                      <a:r>
                        <a:rPr lang="en-US" sz="1800" b="0" i="0" kern="1200" dirty="0">
                          <a:solidFill>
                            <a:schemeClr val="tx1"/>
                          </a:solidFill>
                          <a:effectLst/>
                          <a:latin typeface="+mn-lt"/>
                          <a:ea typeface="+mn-ea"/>
                          <a:cs typeface="+mn-cs"/>
                        </a:rPr>
                        <a:t>@4b2g3ebhe7</a:t>
                      </a:r>
                      <a:endParaRPr lang="en-US" dirty="0">
                        <a:solidFill>
                          <a:schemeClr val="tx1"/>
                        </a:solidFill>
                      </a:endParaRPr>
                    </a:p>
                  </a:txBody>
                  <a:tcPr/>
                </a:tc>
                <a:extLst>
                  <a:ext uri="{0D108BD9-81ED-4DB2-BD59-A6C34878D82A}">
                    <a16:rowId xmlns:a16="http://schemas.microsoft.com/office/drawing/2014/main" val="3504896170"/>
                  </a:ext>
                </a:extLst>
              </a:tr>
              <a:tr h="365756">
                <a:tc>
                  <a:txBody>
                    <a:bodyPr/>
                    <a:lstStyle/>
                    <a:p>
                      <a:r>
                        <a:rPr lang="en-US" dirty="0"/>
                        <a:t>AP Seminar Period 3</a:t>
                      </a:r>
                    </a:p>
                    <a:p>
                      <a:endParaRPr lang="en-US" dirty="0"/>
                    </a:p>
                  </a:txBody>
                  <a:tcPr/>
                </a:tc>
                <a:tc>
                  <a:txBody>
                    <a:bodyPr/>
                    <a:lstStyle/>
                    <a:p>
                      <a:r>
                        <a:rPr lang="en-US" sz="1800" b="0" i="0" kern="1200" dirty="0">
                          <a:solidFill>
                            <a:schemeClr val="dk1"/>
                          </a:solidFill>
                          <a:effectLst/>
                          <a:latin typeface="+mn-lt"/>
                          <a:ea typeface="+mn-ea"/>
                          <a:cs typeface="+mn-cs"/>
                        </a:rPr>
                        <a:t>@f3ak43ea8e</a:t>
                      </a:r>
                      <a:endParaRPr lang="en-US" dirty="0"/>
                    </a:p>
                  </a:txBody>
                  <a:tcPr/>
                </a:tc>
                <a:extLst>
                  <a:ext uri="{0D108BD9-81ED-4DB2-BD59-A6C34878D82A}">
                    <a16:rowId xmlns:a16="http://schemas.microsoft.com/office/drawing/2014/main" val="238901413"/>
                  </a:ext>
                </a:extLst>
              </a:tr>
              <a:tr h="360746">
                <a:tc>
                  <a:txBody>
                    <a:bodyPr/>
                    <a:lstStyle/>
                    <a:p>
                      <a:r>
                        <a:rPr lang="en-US" dirty="0"/>
                        <a:t>AICE General Paper Period 2 (9</a:t>
                      </a:r>
                      <a:r>
                        <a:rPr lang="en-US" baseline="30000" dirty="0"/>
                        <a:t>th</a:t>
                      </a:r>
                      <a:r>
                        <a:rPr lang="en-US" dirty="0"/>
                        <a:t>)</a:t>
                      </a:r>
                    </a:p>
                    <a:p>
                      <a:endParaRPr lang="en-US" dirty="0"/>
                    </a:p>
                  </a:txBody>
                  <a:tcPr/>
                </a:tc>
                <a:tc>
                  <a:txBody>
                    <a:bodyPr/>
                    <a:lstStyle/>
                    <a:p>
                      <a:r>
                        <a:rPr lang="en-US" sz="1800" b="0" i="0" kern="1200" dirty="0">
                          <a:solidFill>
                            <a:schemeClr val="dk1"/>
                          </a:solidFill>
                          <a:effectLst/>
                          <a:latin typeface="+mn-lt"/>
                          <a:ea typeface="+mn-ea"/>
                          <a:cs typeface="+mn-cs"/>
                        </a:rPr>
                        <a:t>@87h372326a</a:t>
                      </a:r>
                      <a:endParaRPr lang="en-US" dirty="0"/>
                    </a:p>
                  </a:txBody>
                  <a:tcPr/>
                </a:tc>
                <a:extLst>
                  <a:ext uri="{0D108BD9-81ED-4DB2-BD59-A6C34878D82A}">
                    <a16:rowId xmlns:a16="http://schemas.microsoft.com/office/drawing/2014/main" val="3799507574"/>
                  </a:ext>
                </a:extLst>
              </a:tr>
              <a:tr h="9018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AICE General Paper Period 4 (10</a:t>
                      </a:r>
                      <a:r>
                        <a:rPr lang="en-US" baseline="30000" dirty="0"/>
                        <a:t>th)</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@f3ak43ea8e</a:t>
                      </a:r>
                      <a:endParaRPr lang="en-US" sz="1800" kern="1200" dirty="0">
                        <a:solidFill>
                          <a:schemeClr val="dk1"/>
                        </a:solidFill>
                        <a:effectLst/>
                        <a:latin typeface="+mn-lt"/>
                        <a:ea typeface="+mn-ea"/>
                        <a:cs typeface="+mn-cs"/>
                      </a:endParaRPr>
                    </a:p>
                    <a:p>
                      <a:endParaRPr lang="en-US" sz="1800" kern="1200" dirty="0">
                        <a:solidFill>
                          <a:schemeClr val="dk1"/>
                        </a:solidFill>
                        <a:effectLst/>
                        <a:latin typeface="+mn-lt"/>
                        <a:ea typeface="+mn-ea"/>
                        <a:cs typeface="+mn-cs"/>
                      </a:endParaRPr>
                    </a:p>
                    <a:p>
                      <a:br>
                        <a:rPr lang="en-US" dirty="0">
                          <a:effectLst/>
                        </a:rPr>
                      </a:br>
                      <a:endParaRPr lang="en-US" dirty="0"/>
                    </a:p>
                  </a:txBody>
                  <a:tcPr/>
                </a:tc>
                <a:extLst>
                  <a:ext uri="{0D108BD9-81ED-4DB2-BD59-A6C34878D82A}">
                    <a16:rowId xmlns:a16="http://schemas.microsoft.com/office/drawing/2014/main" val="887875282"/>
                  </a:ext>
                </a:extLst>
              </a:tr>
              <a:tr h="7239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AICE General Paper Period 5  (9</a:t>
                      </a:r>
                      <a:r>
                        <a:rPr lang="en-US" baseline="30000" dirty="0"/>
                        <a:t>th</a:t>
                      </a:r>
                      <a:r>
                        <a:rPr lang="en-US" dirty="0"/>
                        <a:t>)</a:t>
                      </a:r>
                    </a:p>
                    <a:p>
                      <a:endParaRPr lang="en-US" dirty="0"/>
                    </a:p>
                  </a:txBody>
                  <a:tcPr/>
                </a:tc>
                <a:tc>
                  <a:txBody>
                    <a:bodyPr/>
                    <a:lstStyle/>
                    <a:p>
                      <a:r>
                        <a:rPr lang="en-US" sz="1800" kern="1200" dirty="0">
                          <a:solidFill>
                            <a:schemeClr val="dk1"/>
                          </a:solidFill>
                          <a:effectLst/>
                          <a:latin typeface="+mn-lt"/>
                          <a:ea typeface="+mn-ea"/>
                          <a:cs typeface="+mn-cs"/>
                        </a:rPr>
                        <a:t>@9a62bd6fge</a:t>
                      </a:r>
                    </a:p>
                    <a:p>
                      <a:br>
                        <a:rPr lang="en-US" dirty="0">
                          <a:effectLst/>
                        </a:rPr>
                      </a:br>
                      <a:endParaRPr lang="en-US" dirty="0"/>
                    </a:p>
                  </a:txBody>
                  <a:tcPr/>
                </a:tc>
                <a:extLst>
                  <a:ext uri="{0D108BD9-81ED-4DB2-BD59-A6C34878D82A}">
                    <a16:rowId xmlns:a16="http://schemas.microsoft.com/office/drawing/2014/main" val="3622532231"/>
                  </a:ext>
                </a:extLst>
              </a:tr>
              <a:tr h="9018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AICE General Paper Period 7  (9</a:t>
                      </a:r>
                      <a:r>
                        <a:rPr lang="en-US" baseline="30000" dirty="0"/>
                        <a:t>th</a:t>
                      </a:r>
                      <a:r>
                        <a:rPr lang="en-US" dirty="0"/>
                        <a:t>)</a:t>
                      </a:r>
                    </a:p>
                    <a:p>
                      <a:endParaRPr lang="en-US" dirty="0"/>
                    </a:p>
                  </a:txBody>
                  <a:tcPr/>
                </a:tc>
                <a:tc>
                  <a:txBody>
                    <a:bodyPr/>
                    <a:lstStyle/>
                    <a:p>
                      <a:r>
                        <a:rPr lang="en-US" sz="1800" kern="1200" dirty="0">
                          <a:solidFill>
                            <a:schemeClr val="dk1"/>
                          </a:solidFill>
                          <a:effectLst/>
                          <a:latin typeface="+mn-lt"/>
                          <a:ea typeface="+mn-ea"/>
                          <a:cs typeface="+mn-cs"/>
                        </a:rPr>
                        <a:t>@62ff8ae37a</a:t>
                      </a:r>
                      <a:br>
                        <a:rPr lang="en-US" dirty="0">
                          <a:effectLst/>
                        </a:rPr>
                      </a:br>
                      <a:endParaRPr lang="en-US" dirty="0"/>
                    </a:p>
                  </a:txBody>
                  <a:tcPr/>
                </a:tc>
                <a:extLst>
                  <a:ext uri="{0D108BD9-81ED-4DB2-BD59-A6C34878D82A}">
                    <a16:rowId xmlns:a16="http://schemas.microsoft.com/office/drawing/2014/main" val="4082187113"/>
                  </a:ext>
                </a:extLst>
              </a:tr>
            </a:tbl>
          </a:graphicData>
        </a:graphic>
      </p:graphicFrame>
      <p:sp>
        <p:nvSpPr>
          <p:cNvPr id="3" name="Rectangle 2">
            <a:extLst>
              <a:ext uri="{FF2B5EF4-FFF2-40B4-BE49-F238E27FC236}">
                <a16:creationId xmlns:a16="http://schemas.microsoft.com/office/drawing/2014/main" id="{CD328E10-DFE0-4084-9D06-AF133BB6E9C0}"/>
              </a:ext>
            </a:extLst>
          </p:cNvPr>
          <p:cNvSpPr/>
          <p:nvPr/>
        </p:nvSpPr>
        <p:spPr>
          <a:xfrm>
            <a:off x="4671568" y="643659"/>
            <a:ext cx="2848857" cy="830997"/>
          </a:xfrm>
          <a:prstGeom prst="rect">
            <a:avLst/>
          </a:prstGeom>
        </p:spPr>
        <p:txBody>
          <a:bodyPr wrap="square">
            <a:spAutoFit/>
          </a:bodyPr>
          <a:lstStyle/>
          <a:p>
            <a:r>
              <a:rPr lang="en-US" sz="4800" dirty="0">
                <a:latin typeface="+mj-lt"/>
              </a:rPr>
              <a:t>REMIND CODES</a:t>
            </a:r>
          </a:p>
        </p:txBody>
      </p:sp>
    </p:spTree>
    <p:extLst>
      <p:ext uri="{BB962C8B-B14F-4D97-AF65-F5344CB8AC3E}">
        <p14:creationId xmlns:p14="http://schemas.microsoft.com/office/powerpoint/2010/main" val="2342909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49D3A1-ACA7-43D7-AF63-6F9A3FF91DD8}"/>
              </a:ext>
            </a:extLst>
          </p:cNvPr>
          <p:cNvSpPr txBox="1"/>
          <p:nvPr/>
        </p:nvSpPr>
        <p:spPr>
          <a:xfrm>
            <a:off x="274320" y="725443"/>
            <a:ext cx="10961370" cy="6000489"/>
          </a:xfrm>
          <a:prstGeom prst="rect">
            <a:avLst/>
          </a:prstGeom>
          <a:noFill/>
        </p:spPr>
        <p:txBody>
          <a:bodyPr wrap="square">
            <a:spAutoFit/>
          </a:bodyPr>
          <a:lstStyle/>
          <a:p>
            <a:pPr marL="0" marR="0">
              <a:lnSpc>
                <a:spcPct val="107000"/>
              </a:lnSpc>
              <a:spcBef>
                <a:spcPts val="0"/>
              </a:spcBef>
              <a:spcAft>
                <a:spcPts val="0"/>
              </a:spcAft>
            </a:pPr>
            <a:r>
              <a:rPr lang="en-US" sz="2400" b="1"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Supplies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A three-ring binder filled with LOTS of loose leaf for English ONLY divided into (4) sections: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Course Materials (general miscellany)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 Themes (will be divided according to our units)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 Grammar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 Writing (essays and research)</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A supply of blue or black pens and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some #2 pencils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Highlighters in a variety of colors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Sticky notes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Index cards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A flash drive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An agenda book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1312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1B9B13-EBDA-4E5E-BB25-3425DF1D1F14}"/>
              </a:ext>
            </a:extLst>
          </p:cNvPr>
          <p:cNvSpPr/>
          <p:nvPr/>
        </p:nvSpPr>
        <p:spPr>
          <a:xfrm>
            <a:off x="504826" y="1740014"/>
            <a:ext cx="11106150" cy="4789516"/>
          </a:xfrm>
          <a:prstGeom prst="rect">
            <a:avLst/>
          </a:prstGeom>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tabLst>
                <a:tab pos="457200" algn="l"/>
              </a:tabLst>
            </a:pPr>
            <a:r>
              <a:rPr lang="en-US" b="1" dirty="0">
                <a:latin typeface="+mj-lt"/>
                <a:ea typeface="Times New Roman" panose="02020603050405020304" pitchFamily="18" charset="0"/>
                <a:cs typeface="Times New Roman" panose="02020603050405020304" pitchFamily="18" charset="0"/>
              </a:rPr>
              <a:t>Homework Board:</a:t>
            </a:r>
            <a:r>
              <a:rPr lang="en-US" dirty="0">
                <a:latin typeface="+mj-lt"/>
                <a:ea typeface="Times New Roman" panose="02020603050405020304" pitchFamily="18" charset="0"/>
                <a:cs typeface="Times New Roman" panose="02020603050405020304" pitchFamily="18" charset="0"/>
              </a:rPr>
              <a:t>  Write or take a picture of the homework board </a:t>
            </a:r>
            <a:r>
              <a:rPr lang="en-US" dirty="0">
                <a:highlight>
                  <a:srgbClr val="FFFF00"/>
                </a:highlight>
                <a:latin typeface="+mj-lt"/>
                <a:ea typeface="Times New Roman" panose="02020603050405020304" pitchFamily="18" charset="0"/>
                <a:cs typeface="Times New Roman" panose="02020603050405020304" pitchFamily="18" charset="0"/>
              </a:rPr>
              <a:t>before or after class</a:t>
            </a:r>
            <a:r>
              <a:rPr lang="en-US" dirty="0">
                <a:latin typeface="+mj-lt"/>
                <a:ea typeface="Times New Roman" panose="02020603050405020304" pitchFamily="18" charset="0"/>
                <a:cs typeface="Times New Roman" panose="02020603050405020304" pitchFamily="18" charset="0"/>
              </a:rPr>
              <a:t>. There will be daily, weekly, monthly, and long-term assignments occurring simultaneously.  </a:t>
            </a:r>
            <a:endParaRPr lang="en-US" dirty="0">
              <a:latin typeface="+mj-lt"/>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dirty="0">
                <a:latin typeface="+mj-lt"/>
                <a:ea typeface="Times New Roman" panose="02020603050405020304" pitchFamily="18" charset="0"/>
                <a:cs typeface="Times New Roman" panose="02020603050405020304" pitchFamily="18" charset="0"/>
              </a:rPr>
              <a:t> </a:t>
            </a:r>
            <a:endParaRPr lang="en-US" dirty="0">
              <a:latin typeface="+mj-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b="1" dirty="0">
                <a:latin typeface="+mj-lt"/>
                <a:ea typeface="Times New Roman" panose="02020603050405020304" pitchFamily="18" charset="0"/>
                <a:cs typeface="Times New Roman" panose="02020603050405020304" pitchFamily="18" charset="0"/>
              </a:rPr>
              <a:t>Google Classroom:</a:t>
            </a:r>
            <a:r>
              <a:rPr lang="en-US" dirty="0">
                <a:latin typeface="+mj-lt"/>
                <a:ea typeface="Times New Roman" panose="02020603050405020304" pitchFamily="18" charset="0"/>
                <a:cs typeface="Times New Roman" panose="02020603050405020304" pitchFamily="18" charset="0"/>
              </a:rPr>
              <a:t> Lesson plans, information about, and instructions for assignments are here.  In addition, you will often be turning in assignments here.</a:t>
            </a:r>
          </a:p>
          <a:p>
            <a:pPr marR="0" lvl="0">
              <a:lnSpc>
                <a:spcPct val="107000"/>
              </a:lnSpc>
              <a:spcBef>
                <a:spcPts val="0"/>
              </a:spcBef>
              <a:spcAft>
                <a:spcPts val="0"/>
              </a:spcAft>
              <a:tabLst>
                <a:tab pos="457200" algn="l"/>
              </a:tabLst>
            </a:pPr>
            <a:endParaRPr lang="en-US" dirty="0">
              <a:latin typeface="+mj-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b="1" dirty="0">
                <a:latin typeface="+mj-lt"/>
                <a:ea typeface="Times New Roman" panose="02020603050405020304" pitchFamily="18" charset="0"/>
                <a:cs typeface="Times New Roman" panose="02020603050405020304" pitchFamily="18" charset="0"/>
              </a:rPr>
              <a:t>Internet Access:</a:t>
            </a:r>
            <a:r>
              <a:rPr lang="en-US" dirty="0">
                <a:latin typeface="+mj-lt"/>
                <a:ea typeface="Times New Roman" panose="02020603050405020304" pitchFamily="18" charset="0"/>
                <a:cs typeface="Times New Roman" panose="02020603050405020304" pitchFamily="18" charset="0"/>
              </a:rPr>
              <a:t>  Need to have access to internet for the course.  Please let Mr. Henry know if you have questions or concerns.</a:t>
            </a:r>
            <a:endParaRPr lang="en-US" dirty="0">
              <a:latin typeface="+mj-lt"/>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dirty="0">
                <a:latin typeface="+mj-lt"/>
                <a:ea typeface="Times New Roman" panose="02020603050405020304" pitchFamily="18" charset="0"/>
                <a:cs typeface="Times New Roman" panose="02020603050405020304" pitchFamily="18" charset="0"/>
              </a:rPr>
              <a:t> </a:t>
            </a:r>
            <a:endParaRPr lang="en-US" dirty="0">
              <a:latin typeface="+mj-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dirty="0">
                <a:latin typeface="+mj-lt"/>
                <a:ea typeface="Times New Roman" panose="02020603050405020304" pitchFamily="18" charset="0"/>
                <a:cs typeface="Times New Roman" panose="02020603050405020304" pitchFamily="18" charset="0"/>
              </a:rPr>
              <a:t> </a:t>
            </a:r>
            <a:r>
              <a:rPr lang="en-US" b="1" dirty="0">
                <a:latin typeface="+mj-lt"/>
                <a:ea typeface="Times New Roman" panose="02020603050405020304" pitchFamily="18" charset="0"/>
                <a:cs typeface="Times New Roman" panose="02020603050405020304" pitchFamily="18" charset="0"/>
              </a:rPr>
              <a:t>Organization:</a:t>
            </a:r>
            <a:r>
              <a:rPr lang="en-US" dirty="0">
                <a:latin typeface="+mj-lt"/>
                <a:ea typeface="Times New Roman" panose="02020603050405020304" pitchFamily="18" charset="0"/>
                <a:cs typeface="Times New Roman" panose="02020603050405020304" pitchFamily="18" charset="0"/>
              </a:rPr>
              <a:t>  Please keep your binder organized. Please do not throw away any graded work and keep all returned essays in your binder’s </a:t>
            </a:r>
            <a:r>
              <a:rPr lang="en-US" b="1" dirty="0">
                <a:latin typeface="+mj-lt"/>
                <a:ea typeface="Times New Roman" panose="02020603050405020304" pitchFamily="18" charset="0"/>
                <a:cs typeface="Times New Roman" panose="02020603050405020304" pitchFamily="18" charset="0"/>
              </a:rPr>
              <a:t>Writing </a:t>
            </a:r>
            <a:r>
              <a:rPr lang="en-US" dirty="0">
                <a:latin typeface="+mj-lt"/>
                <a:ea typeface="Times New Roman" panose="02020603050405020304" pitchFamily="18" charset="0"/>
                <a:cs typeface="Times New Roman" panose="02020603050405020304" pitchFamily="18" charset="0"/>
              </a:rPr>
              <a:t>section.</a:t>
            </a:r>
          </a:p>
          <a:p>
            <a:pPr marL="342900" marR="0" lvl="0" indent="-342900">
              <a:lnSpc>
                <a:spcPct val="107000"/>
              </a:lnSpc>
              <a:spcBef>
                <a:spcPts val="0"/>
              </a:spcBef>
              <a:spcAft>
                <a:spcPts val="0"/>
              </a:spcAft>
              <a:buFont typeface="Symbol" panose="05050102010706020507" pitchFamily="18" charset="2"/>
              <a:buChar char=""/>
              <a:tabLst>
                <a:tab pos="457200" algn="l"/>
              </a:tabLst>
            </a:pPr>
            <a:endParaRPr lang="en-US" dirty="0">
              <a:latin typeface="+mj-lt"/>
              <a:ea typeface="Times New Roman" panose="02020603050405020304" pitchFamily="18" charset="0"/>
              <a:cs typeface="Times New Roman" panose="02020603050405020304" pitchFamily="18" charset="0"/>
            </a:endParaRPr>
          </a:p>
          <a:p>
            <a:pPr marL="342900" indent="-342900">
              <a:lnSpc>
                <a:spcPct val="107000"/>
              </a:lnSpc>
              <a:buFont typeface="Symbol" panose="05050102010706020507" pitchFamily="18" charset="2"/>
              <a:buChar char=""/>
              <a:tabLst>
                <a:tab pos="457200" algn="l"/>
              </a:tabLst>
            </a:pPr>
            <a:r>
              <a:rPr lang="en-US" b="1" dirty="0"/>
              <a:t>Class preparation:</a:t>
            </a:r>
            <a:r>
              <a:rPr lang="en-US" dirty="0"/>
              <a:t>  Students must bring their own supplies and classwork.  A note in Student Documentation will indicate a pattern being unprepared.</a:t>
            </a:r>
          </a:p>
          <a:p>
            <a:pPr marR="0" lvl="0">
              <a:lnSpc>
                <a:spcPct val="107000"/>
              </a:lnSpc>
              <a:spcBef>
                <a:spcPts val="0"/>
              </a:spcBef>
              <a:spcAft>
                <a:spcPts val="0"/>
              </a:spcAft>
              <a:tabLst>
                <a:tab pos="457200" algn="l"/>
              </a:tabLst>
            </a:pPr>
            <a:endParaRPr lang="en-US" dirty="0">
              <a:latin typeface="+mj-lt"/>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b="1" dirty="0">
                <a:latin typeface="+mj-lt"/>
              </a:rPr>
              <a:t>Eliminating Distractions: </a:t>
            </a:r>
            <a:r>
              <a:rPr lang="en-US" dirty="0">
                <a:latin typeface="+mj-lt"/>
              </a:rPr>
              <a:t>Phones, ear buds, and watches </a:t>
            </a:r>
            <a:r>
              <a:rPr lang="en-US" dirty="0">
                <a:highlight>
                  <a:srgbClr val="FFFF00"/>
                </a:highlight>
                <a:latin typeface="+mj-lt"/>
              </a:rPr>
              <a:t>must be turned off and put away </a:t>
            </a:r>
            <a:r>
              <a:rPr lang="en-US" dirty="0">
                <a:latin typeface="+mj-lt"/>
              </a:rPr>
              <a:t>in purse or backpack during the entire class.</a:t>
            </a:r>
            <a:endParaRPr lang="en-US" dirty="0">
              <a:latin typeface="+mj-lt"/>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LBHS Crest">
            <a:extLst>
              <a:ext uri="{FF2B5EF4-FFF2-40B4-BE49-F238E27FC236}">
                <a16:creationId xmlns:a16="http://schemas.microsoft.com/office/drawing/2014/main" id="{183E732C-AF79-420F-860D-34B844E9FA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5849" y="76201"/>
            <a:ext cx="2400301" cy="12394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7ECA1DE-D31D-49FE-B252-097C161F6669}"/>
              </a:ext>
            </a:extLst>
          </p:cNvPr>
          <p:cNvSpPr/>
          <p:nvPr/>
        </p:nvSpPr>
        <p:spPr>
          <a:xfrm>
            <a:off x="5119688" y="1267833"/>
            <a:ext cx="1876425" cy="472181"/>
          </a:xfrm>
          <a:prstGeom prst="rect">
            <a:avLst/>
          </a:prstGeom>
        </p:spPr>
        <p:txBody>
          <a:bodyPr wrap="square">
            <a:spAutoFit/>
          </a:bodyPr>
          <a:lstStyle/>
          <a:p>
            <a:pPr>
              <a:lnSpc>
                <a:spcPct val="107000"/>
              </a:lnSpc>
              <a:spcAft>
                <a:spcPts val="800"/>
              </a:spcAft>
            </a:pPr>
            <a:r>
              <a:rPr lang="en-US" sz="2400" b="1" u="sng" dirty="0">
                <a:latin typeface="+mj-lt"/>
                <a:ea typeface="Calibri" panose="020F0502020204030204" pitchFamily="34" charset="0"/>
                <a:cs typeface="Times New Roman" panose="02020603050405020304" pitchFamily="18" charset="0"/>
              </a:rPr>
              <a:t>Tips for Success</a:t>
            </a:r>
            <a:endParaRPr lang="en-US" sz="24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2155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BHS Crest">
            <a:extLst>
              <a:ext uri="{FF2B5EF4-FFF2-40B4-BE49-F238E27FC236}">
                <a16:creationId xmlns:a16="http://schemas.microsoft.com/office/drawing/2014/main" id="{A7403129-0356-49CD-A3A2-9E859E2E7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0989" y="749414"/>
            <a:ext cx="2920496" cy="15080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0EA37DD-0AF3-4539-897B-781CC625C36A}"/>
              </a:ext>
            </a:extLst>
          </p:cNvPr>
          <p:cNvSpPr/>
          <p:nvPr/>
        </p:nvSpPr>
        <p:spPr>
          <a:xfrm>
            <a:off x="1066800" y="2604200"/>
            <a:ext cx="10048875" cy="3142527"/>
          </a:xfrm>
          <a:prstGeom prst="rect">
            <a:avLst/>
          </a:prstGeom>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2000" b="1" dirty="0">
                <a:latin typeface="Times New Roman" panose="02020603050405020304" pitchFamily="18" charset="0"/>
                <a:ea typeface="Calibri" panose="020F0502020204030204" pitchFamily="34" charset="0"/>
                <a:cs typeface="Times New Roman" panose="02020603050405020304" pitchFamily="18" charset="0"/>
              </a:rPr>
              <a:t>Late Work:</a:t>
            </a:r>
            <a:r>
              <a:rPr lang="en-US" sz="2000" dirty="0">
                <a:latin typeface="Times New Roman" panose="02020603050405020304" pitchFamily="18" charset="0"/>
                <a:ea typeface="Calibri" panose="020F0502020204030204" pitchFamily="34" charset="0"/>
                <a:cs typeface="Times New Roman" panose="02020603050405020304" pitchFamily="18" charset="0"/>
              </a:rPr>
              <a:t>  No late work will be accepted, but assignments will always allow for plenty of completion time.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No Work:</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You will be asked to fill out a pink slip with your rationale which will be kept on file. A note in FOCUS will indicate that you did not complete an assignment.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Absences:</a:t>
            </a:r>
            <a:r>
              <a:rPr lang="en-US" sz="20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  It is important to be in class.  It is difficult to replicate instruction, class discussions, and clarification. Work should be turned in electronically even if you are absent. Make-up Assignments after 5 unexcused absences will accrue a 30 percent deduction. Assignments must be made up within two days and tests within one week. </a:t>
            </a:r>
            <a:endParaRPr lang="en-US" sz="2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0074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BHS Crest">
            <a:extLst>
              <a:ext uri="{FF2B5EF4-FFF2-40B4-BE49-F238E27FC236}">
                <a16:creationId xmlns:a16="http://schemas.microsoft.com/office/drawing/2014/main" id="{5499B55A-9BCD-4820-9F67-66309BEE0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5751" y="291466"/>
            <a:ext cx="2920496" cy="15080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C71DAE3-B0B8-4E17-B717-09E5E5E065CE}"/>
              </a:ext>
            </a:extLst>
          </p:cNvPr>
          <p:cNvSpPr/>
          <p:nvPr/>
        </p:nvSpPr>
        <p:spPr>
          <a:xfrm>
            <a:off x="702467" y="2478971"/>
            <a:ext cx="10787063" cy="4026102"/>
          </a:xfrm>
          <a:prstGeom prst="rect">
            <a:avLst/>
          </a:prstGeom>
        </p:spPr>
        <p:txBody>
          <a:bodyPr wrap="square">
            <a:spAutoFit/>
          </a:bodyPr>
          <a:lstStyle/>
          <a:p>
            <a:pPr marL="342900" marR="0" lvl="0" indent="-342900" algn="just">
              <a:lnSpc>
                <a:spcPct val="107000"/>
              </a:lnSpc>
              <a:spcBef>
                <a:spcPts val="0"/>
              </a:spcBef>
              <a:spcAft>
                <a:spcPts val="0"/>
              </a:spcAft>
              <a:buFont typeface="Symbol" panose="05050102010706020507" pitchFamily="18" charset="2"/>
              <a:buChar char=""/>
            </a:pPr>
            <a:r>
              <a:rPr lang="en-US" sz="2800" b="1" dirty="0">
                <a:latin typeface="+mj-lt"/>
                <a:ea typeface="Times New Roman" panose="02020603050405020304" pitchFamily="18" charset="0"/>
                <a:cs typeface="Times New Roman" panose="02020603050405020304" pitchFamily="18" charset="0"/>
              </a:rPr>
              <a:t>Revisions and Test Corrections:</a:t>
            </a:r>
            <a:r>
              <a:rPr lang="en-US" sz="2800" dirty="0">
                <a:latin typeface="+mj-lt"/>
                <a:ea typeface="Times New Roman" panose="02020603050405020304" pitchFamily="18" charset="0"/>
                <a:cs typeface="Times New Roman" panose="02020603050405020304" pitchFamily="18" charset="0"/>
              </a:rPr>
              <a:t> </a:t>
            </a:r>
            <a:r>
              <a:rPr lang="en-US" sz="2000" b="1" dirty="0"/>
              <a:t>Students have one week from the date of receiving their graded test to initiate the repair process. Repair sessions may be scheduled before or after school, but not during regular class time. Additionally, students have the option to complete their repairs under the supervision of a proctor in the media center during tutoring sessions. Points TBA.</a:t>
            </a:r>
          </a:p>
          <a:p>
            <a:pPr marR="0" lvl="0" algn="just">
              <a:lnSpc>
                <a:spcPct val="107000"/>
              </a:lnSpc>
              <a:spcBef>
                <a:spcPts val="0"/>
              </a:spcBef>
              <a:spcAft>
                <a:spcPts val="0"/>
              </a:spcAft>
            </a:pPr>
            <a:endParaRPr lang="en-US" sz="2000" dirty="0">
              <a:latin typeface="+mj-lt"/>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US" sz="2800" b="1" dirty="0">
                <a:latin typeface="+mj-lt"/>
                <a:ea typeface="Times New Roman" panose="02020603050405020304" pitchFamily="18" charset="0"/>
                <a:cs typeface="Times New Roman" panose="02020603050405020304" pitchFamily="18" charset="0"/>
              </a:rPr>
              <a:t>Assistance: </a:t>
            </a:r>
            <a:r>
              <a:rPr lang="en-US" sz="2800" dirty="0">
                <a:latin typeface="+mj-lt"/>
                <a:ea typeface="Times New Roman" panose="02020603050405020304" pitchFamily="18" charset="0"/>
                <a:cs typeface="Times New Roman" panose="02020603050405020304" pitchFamily="18" charset="0"/>
              </a:rPr>
              <a:t>Mornings or lunch: Please see me for clarity or help.</a:t>
            </a:r>
          </a:p>
          <a:p>
            <a:pPr marR="0" lvl="0" algn="just">
              <a:lnSpc>
                <a:spcPct val="107000"/>
              </a:lnSpc>
              <a:spcBef>
                <a:spcPts val="0"/>
              </a:spcBef>
              <a:spcAft>
                <a:spcPts val="0"/>
              </a:spcAft>
            </a:pPr>
            <a:endParaRPr lang="en-US" sz="2800" dirty="0">
              <a:latin typeface="+mj-lt"/>
              <a:ea typeface="Times New Roman" panose="02020603050405020304" pitchFamily="18" charset="0"/>
              <a:cs typeface="Times New Roman" panose="02020603050405020304" pitchFamily="18" charset="0"/>
            </a:endParaRPr>
          </a:p>
          <a:p>
            <a:pPr marL="342900" indent="-342900" algn="just">
              <a:lnSpc>
                <a:spcPct val="107000"/>
              </a:lnSpc>
              <a:buFont typeface="Symbol" panose="05050102010706020507" pitchFamily="18" charset="2"/>
              <a:buChar char=""/>
            </a:pPr>
            <a:r>
              <a:rPr lang="en-US" sz="2800" b="1" dirty="0">
                <a:latin typeface="+mj-lt"/>
              </a:rPr>
              <a:t>Study Hall:</a:t>
            </a:r>
            <a:r>
              <a:rPr lang="en-US" sz="2800" dirty="0">
                <a:latin typeface="+mj-lt"/>
              </a:rPr>
              <a:t> Use this time to receive assistance and to finish assignments in the media center from 2:30- 3:30, M-TH. Start date August 26</a:t>
            </a:r>
            <a:r>
              <a:rPr lang="en-US" sz="2800" baseline="30000" dirty="0">
                <a:latin typeface="+mj-lt"/>
              </a:rPr>
              <a:t>th</a:t>
            </a:r>
            <a:r>
              <a:rPr lang="en-US" sz="2800" dirty="0">
                <a:latin typeface="+mj-lt"/>
              </a:rPr>
              <a:t>.</a:t>
            </a:r>
          </a:p>
        </p:txBody>
      </p:sp>
      <p:sp>
        <p:nvSpPr>
          <p:cNvPr id="4" name="Rectangle 3">
            <a:extLst>
              <a:ext uri="{FF2B5EF4-FFF2-40B4-BE49-F238E27FC236}">
                <a16:creationId xmlns:a16="http://schemas.microsoft.com/office/drawing/2014/main" id="{11DC0150-A39A-4D60-9589-951C82A3DA8B}"/>
              </a:ext>
            </a:extLst>
          </p:cNvPr>
          <p:cNvSpPr/>
          <p:nvPr/>
        </p:nvSpPr>
        <p:spPr>
          <a:xfrm>
            <a:off x="4886373" y="1799477"/>
            <a:ext cx="2419252" cy="467757"/>
          </a:xfrm>
          <a:prstGeom prst="rect">
            <a:avLst/>
          </a:prstGeom>
        </p:spPr>
        <p:txBody>
          <a:bodyPr wrap="none">
            <a:spAutoFit/>
          </a:bodyPr>
          <a:lstStyle/>
          <a:p>
            <a:pPr marR="0" lvl="0" algn="just">
              <a:lnSpc>
                <a:spcPct val="107000"/>
              </a:lnSpc>
              <a:spcBef>
                <a:spcPts val="0"/>
              </a:spcBef>
              <a:spcAft>
                <a:spcPts val="0"/>
              </a:spcAft>
            </a:pPr>
            <a:r>
              <a:rPr lang="en-US" sz="2400" b="1" dirty="0">
                <a:ea typeface="Times New Roman" panose="02020603050405020304" pitchFamily="18" charset="0"/>
                <a:cs typeface="Times New Roman" panose="02020603050405020304" pitchFamily="18" charset="0"/>
              </a:rPr>
              <a:t>Please let us help</a:t>
            </a:r>
          </a:p>
        </p:txBody>
      </p:sp>
    </p:spTree>
    <p:extLst>
      <p:ext uri="{BB962C8B-B14F-4D97-AF65-F5344CB8AC3E}">
        <p14:creationId xmlns:p14="http://schemas.microsoft.com/office/powerpoint/2010/main" val="3166382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623C25-CB3D-4F97-8633-6E82028F30C9}"/>
              </a:ext>
            </a:extLst>
          </p:cNvPr>
          <p:cNvSpPr/>
          <p:nvPr/>
        </p:nvSpPr>
        <p:spPr>
          <a:xfrm>
            <a:off x="1006413" y="531520"/>
            <a:ext cx="10372725" cy="4845494"/>
          </a:xfrm>
          <a:prstGeom prst="rect">
            <a:avLst/>
          </a:prstGeom>
        </p:spPr>
        <p:txBody>
          <a:bodyPr wrap="square">
            <a:spAutoFit/>
          </a:bodyPr>
          <a:lstStyle/>
          <a:p>
            <a:pPr indent="228600">
              <a:lnSpc>
                <a:spcPct val="107000"/>
              </a:lnSpc>
              <a:spcAft>
                <a:spcPts val="800"/>
              </a:spcAft>
            </a:pPr>
            <a:r>
              <a:rPr lang="en-US" sz="2800" b="1" u="sng" dirty="0">
                <a:latin typeface="Times New Roman" panose="02020603050405020304" pitchFamily="18" charset="0"/>
                <a:ea typeface="Calibri" panose="020F0502020204030204" pitchFamily="34" charset="0"/>
                <a:cs typeface="Times New Roman" panose="02020603050405020304" pitchFamily="18" charset="0"/>
              </a:rPr>
              <a:t>FREQUENTLY ASKED ANSWERS about Class Content: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85750" marR="0">
              <a:lnSpc>
                <a:spcPct val="107000"/>
              </a:lnSpc>
              <a:spcBef>
                <a:spcPts val="0"/>
              </a:spcBef>
              <a:spcAft>
                <a:spcPts val="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1)  </a:t>
            </a:r>
            <a:r>
              <a:rPr lang="en-US" sz="3200" b="1" dirty="0">
                <a:latin typeface="Times New Roman" panose="02020603050405020304" pitchFamily="18" charset="0"/>
                <a:ea typeface="Calibri" panose="020F0502020204030204" pitchFamily="34" charset="0"/>
                <a:cs typeface="Times New Roman" panose="02020603050405020304" pitchFamily="18" charset="0"/>
              </a:rPr>
              <a:t>Required</a:t>
            </a:r>
            <a:r>
              <a:rPr lang="en-US" sz="32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dirty="0">
                <a:latin typeface="Times New Roman" panose="02020603050405020304" pitchFamily="18" charset="0"/>
                <a:ea typeface="Calibri" panose="020F0502020204030204" pitchFamily="34" charset="0"/>
                <a:cs typeface="Times New Roman" panose="02020603050405020304" pitchFamily="18" charset="0"/>
              </a:rPr>
              <a:t>current events</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285750" marR="0">
              <a:lnSpc>
                <a:spcPct val="107000"/>
              </a:lnSpc>
              <a:spcBef>
                <a:spcPts val="0"/>
              </a:spcBef>
              <a:spcAft>
                <a:spcPts val="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2)  </a:t>
            </a:r>
            <a:r>
              <a:rPr lang="en-US" sz="3200" b="1" dirty="0">
                <a:latin typeface="Times New Roman" panose="02020603050405020304" pitchFamily="18" charset="0"/>
                <a:ea typeface="Calibri" panose="020F0502020204030204" pitchFamily="34" charset="0"/>
                <a:cs typeface="Times New Roman" panose="02020603050405020304" pitchFamily="18" charset="0"/>
              </a:rPr>
              <a:t>Required formal research paper</a:t>
            </a:r>
            <a:r>
              <a:rPr lang="en-US" sz="3200" dirty="0">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285750" marR="0">
              <a:lnSpc>
                <a:spcPct val="107000"/>
              </a:lnSpc>
              <a:spcBef>
                <a:spcPts val="0"/>
              </a:spcBef>
              <a:spcAft>
                <a:spcPts val="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3)  </a:t>
            </a:r>
            <a:r>
              <a:rPr lang="en-US" sz="3200" b="1" dirty="0">
                <a:latin typeface="Times New Roman" panose="02020603050405020304" pitchFamily="18" charset="0"/>
                <a:ea typeface="Calibri" panose="020F0502020204030204" pitchFamily="34" charset="0"/>
                <a:cs typeface="Times New Roman" panose="02020603050405020304" pitchFamily="18" charset="0"/>
              </a:rPr>
              <a:t>Required timed and take-home essays</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285750" marR="0">
              <a:lnSpc>
                <a:spcPct val="107000"/>
              </a:lnSpc>
              <a:spcBef>
                <a:spcPts val="0"/>
              </a:spcBef>
              <a:spcAft>
                <a:spcPts val="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4)  </a:t>
            </a:r>
            <a:r>
              <a:rPr lang="en-US" sz="3200" b="1" dirty="0">
                <a:latin typeface="Times New Roman" panose="02020603050405020304" pitchFamily="18" charset="0"/>
                <a:ea typeface="Calibri" panose="020F0502020204030204" pitchFamily="34" charset="0"/>
                <a:cs typeface="Times New Roman" panose="02020603050405020304" pitchFamily="18" charset="0"/>
              </a:rPr>
              <a:t>Required independent readings</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285750" marR="0">
              <a:lnSpc>
                <a:spcPct val="107000"/>
              </a:lnSpc>
              <a:spcBef>
                <a:spcPts val="0"/>
              </a:spcBef>
              <a:spcAft>
                <a:spcPts val="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5)  </a:t>
            </a:r>
            <a:r>
              <a:rPr lang="en-US" sz="3200" b="1" dirty="0">
                <a:latin typeface="Times New Roman" panose="02020603050405020304" pitchFamily="18" charset="0"/>
                <a:ea typeface="Calibri" panose="020F0502020204030204" pitchFamily="34" charset="0"/>
                <a:cs typeface="Times New Roman" panose="02020603050405020304" pitchFamily="18" charset="0"/>
              </a:rPr>
              <a:t>Required</a:t>
            </a:r>
            <a:r>
              <a:rPr lang="en-US" sz="32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dirty="0">
                <a:latin typeface="Times New Roman" panose="02020603050405020304" pitchFamily="18" charset="0"/>
                <a:ea typeface="Calibri" panose="020F0502020204030204" pitchFamily="34" charset="0"/>
                <a:cs typeface="Times New Roman" panose="02020603050405020304" pitchFamily="18" charset="0"/>
              </a:rPr>
              <a:t>group and individual presentations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285750" marR="0">
              <a:lnSpc>
                <a:spcPct val="107000"/>
              </a:lnSpc>
              <a:spcBef>
                <a:spcPts val="0"/>
              </a:spcBef>
              <a:spcAft>
                <a:spcPts val="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6)  </a:t>
            </a:r>
            <a:r>
              <a:rPr lang="en-US" sz="3200" b="1" dirty="0">
                <a:latin typeface="Times New Roman" panose="02020603050405020304" pitchFamily="18" charset="0"/>
                <a:ea typeface="Calibri" panose="020F0502020204030204" pitchFamily="34" charset="0"/>
                <a:cs typeface="Times New Roman" panose="02020603050405020304" pitchFamily="18" charset="0"/>
              </a:rPr>
              <a:t>Required nightly homework of some kind</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285750" marR="0">
              <a:lnSpc>
                <a:spcPct val="107000"/>
              </a:lnSpc>
              <a:spcBef>
                <a:spcPts val="0"/>
              </a:spcBef>
              <a:spcAft>
                <a:spcPts val="80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7)  </a:t>
            </a:r>
            <a:r>
              <a:rPr lang="en-US" sz="3200" b="1" dirty="0">
                <a:latin typeface="Times New Roman" panose="02020603050405020304" pitchFamily="18" charset="0"/>
                <a:ea typeface="Calibri" panose="020F0502020204030204" pitchFamily="34" charset="0"/>
                <a:cs typeface="Times New Roman" panose="02020603050405020304" pitchFamily="18" charset="0"/>
              </a:rPr>
              <a:t>Students must take the FAST Progress </a:t>
            </a:r>
            <a:r>
              <a:rPr lang="en-US" sz="3200" b="1" dirty="0" err="1">
                <a:latin typeface="Times New Roman" panose="02020603050405020304" pitchFamily="18" charset="0"/>
                <a:ea typeface="Calibri" panose="020F0502020204030204" pitchFamily="34" charset="0"/>
                <a:cs typeface="Times New Roman" panose="02020603050405020304" pitchFamily="18" charset="0"/>
              </a:rPr>
              <a:t>Monitorings</a:t>
            </a:r>
            <a:r>
              <a:rPr lang="en-US" sz="3200" b="1" dirty="0">
                <a:latin typeface="Times New Roman" panose="02020603050405020304" pitchFamily="18" charset="0"/>
                <a:ea typeface="Calibri" panose="020F0502020204030204" pitchFamily="34" charset="0"/>
                <a:cs typeface="Times New Roman" panose="02020603050405020304" pitchFamily="18" charset="0"/>
              </a:rPr>
              <a:t> in addition to the AICE Paper 1 and Paper 2 exam.</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63453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Organic</Template>
  <TotalTime>321</TotalTime>
  <Words>648</Words>
  <Application>Microsoft Office PowerPoint</Application>
  <PresentationFormat>Widescreen</PresentationFormat>
  <Paragraphs>65</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Symbol</vt:lpstr>
      <vt:lpstr>Times New Roman</vt:lpstr>
      <vt:lpstr>Tw Cen MT</vt:lpstr>
      <vt:lpstr>Tw Cen MT Condensed</vt:lpstr>
      <vt:lpstr>Wingdings 3</vt:lpstr>
      <vt:lpstr>Integral</vt:lpstr>
      <vt:lpstr>Bonnie Powell bonnie.powell@yourcharlotteschools.net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Bonnie Powell bonnie.powell@yourcharlotteschools.net</dc:title>
  <dc:creator>Powell, Bonnie</dc:creator>
  <cp:lastModifiedBy>Powell, Bonnie</cp:lastModifiedBy>
  <cp:revision>17</cp:revision>
  <dcterms:created xsi:type="dcterms:W3CDTF">2023-08-05T16:33:05Z</dcterms:created>
  <dcterms:modified xsi:type="dcterms:W3CDTF">2024-08-05T19:00:15Z</dcterms:modified>
</cp:coreProperties>
</file>