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gkBM8PS0jtqnbezHzYSTGl1jK4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96" y="5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1043490" y="770748"/>
            <a:ext cx="7024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dt" idx="10"/>
          </p:nvPr>
        </p:nvSpPr>
        <p:spPr>
          <a:xfrm>
            <a:off x="5997388" y="16836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ftr" idx="11"/>
          </p:nvPr>
        </p:nvSpPr>
        <p:spPr>
          <a:xfrm>
            <a:off x="4641448" y="4389120"/>
            <a:ext cx="3502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4649096" y="16836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1042416" y="1735074"/>
            <a:ext cx="3420000" cy="26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4424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477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511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546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581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6164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2"/>
          </p:nvPr>
        </p:nvSpPr>
        <p:spPr>
          <a:xfrm>
            <a:off x="4953000" y="465994"/>
            <a:ext cx="3813000" cy="22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4424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●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477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511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■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546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●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581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■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●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6164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064"/>
              <a:buFont typeface="Noto Sans Symbols"/>
              <a:buChar char="■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1043490" y="770748"/>
            <a:ext cx="7024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1"/>
          </p:nvPr>
        </p:nvSpPr>
        <p:spPr>
          <a:xfrm>
            <a:off x="1043492" y="1742739"/>
            <a:ext cx="6777300" cy="26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4424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477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511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546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581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6164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dt" idx="10"/>
          </p:nvPr>
        </p:nvSpPr>
        <p:spPr>
          <a:xfrm>
            <a:off x="5997388" y="16836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ftr" idx="11"/>
          </p:nvPr>
        </p:nvSpPr>
        <p:spPr>
          <a:xfrm>
            <a:off x="4641448" y="4389120"/>
            <a:ext cx="3502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4649096" y="16836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 txBox="1">
            <a:spLocks noGrp="1"/>
          </p:cNvSpPr>
          <p:nvPr>
            <p:ph type="body" idx="1"/>
          </p:nvPr>
        </p:nvSpPr>
        <p:spPr>
          <a:xfrm>
            <a:off x="4131600" y="-4850"/>
            <a:ext cx="5012400" cy="17292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85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r>
              <a:rPr lang="en" sz="2200" b="1" u="sng" dirty="0">
                <a:solidFill>
                  <a:schemeClr val="lt1"/>
                </a:solidFill>
              </a:rPr>
              <a:t>Benchmark(s): </a:t>
            </a:r>
            <a:endParaRPr sz="2200" b="1" u="sng" dirty="0">
              <a:solidFill>
                <a:schemeClr val="lt1"/>
              </a:solidFill>
            </a:endParaRPr>
          </a:p>
          <a:p>
            <a:pPr marL="685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r>
              <a:rPr lang="en-US" sz="1400" b="1" dirty="0">
                <a:solidFill>
                  <a:schemeClr val="lt1"/>
                </a:solidFill>
              </a:rPr>
              <a:t>6</a:t>
            </a:r>
            <a:r>
              <a:rPr lang="en-US" sz="1400" b="1" baseline="30000" dirty="0">
                <a:solidFill>
                  <a:schemeClr val="lt1"/>
                </a:solidFill>
              </a:rPr>
              <a:t>th</a:t>
            </a:r>
            <a:r>
              <a:rPr lang="en-US" sz="1400" b="1" dirty="0">
                <a:solidFill>
                  <a:schemeClr val="lt1"/>
                </a:solidFill>
              </a:rPr>
              <a:t>-PE.6.C.2.2- Understand how to assess personal fitness levels.(e.g., cardiovascular endurance)</a:t>
            </a:r>
          </a:p>
          <a:p>
            <a:pPr marL="685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r>
              <a:rPr lang="en-US" sz="1400" b="1" dirty="0">
                <a:solidFill>
                  <a:schemeClr val="accent1"/>
                </a:solidFill>
              </a:rPr>
              <a:t>7</a:t>
            </a:r>
            <a:r>
              <a:rPr lang="en-US" sz="1400" b="1" baseline="30000" dirty="0">
                <a:solidFill>
                  <a:schemeClr val="accent1"/>
                </a:solidFill>
              </a:rPr>
              <a:t>th</a:t>
            </a:r>
            <a:r>
              <a:rPr lang="en-US" sz="1400" b="1" dirty="0">
                <a:solidFill>
                  <a:schemeClr val="accent1"/>
                </a:solidFill>
              </a:rPr>
              <a:t>-PE.7.C.2.5 Use results from fitness assessment to monitor improvement.</a:t>
            </a:r>
          </a:p>
          <a:p>
            <a:pPr marL="685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r>
              <a:rPr lang="en-US" sz="1400" b="1" dirty="0">
                <a:solidFill>
                  <a:schemeClr val="tx1"/>
                </a:solidFill>
              </a:rPr>
              <a:t>8</a:t>
            </a:r>
            <a:r>
              <a:rPr lang="en-US" sz="1400" b="1" baseline="30000" dirty="0">
                <a:solidFill>
                  <a:schemeClr val="tx1"/>
                </a:solidFill>
              </a:rPr>
              <a:t>th</a:t>
            </a:r>
            <a:r>
              <a:rPr lang="en-US" sz="1400" b="1" dirty="0">
                <a:solidFill>
                  <a:schemeClr val="tx1"/>
                </a:solidFill>
              </a:rPr>
              <a:t>-PE.8.c.2.4 Analyze fitness data to assess personal fitness levels and make necessary adjustments.</a:t>
            </a:r>
            <a:endParaRPr sz="1400" b="1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12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14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14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24"/>
              <a:buNone/>
            </a:pPr>
            <a:endParaRPr sz="1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24"/>
              <a:buNone/>
            </a:pPr>
            <a:endParaRPr sz="13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"/>
          <p:cNvSpPr txBox="1">
            <a:spLocks noGrp="1"/>
          </p:cNvSpPr>
          <p:nvPr>
            <p:ph type="body" idx="2"/>
          </p:nvPr>
        </p:nvSpPr>
        <p:spPr>
          <a:xfrm>
            <a:off x="0" y="438601"/>
            <a:ext cx="4131600" cy="951900"/>
          </a:xfrm>
          <a:prstGeom prst="rect">
            <a:avLst/>
          </a:prstGeom>
          <a:solidFill>
            <a:srgbClr val="3D85C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24"/>
              <a:buNone/>
            </a:pPr>
            <a:r>
              <a:rPr lang="en" sz="1800" b="1" u="sng" dirty="0">
                <a:solidFill>
                  <a:schemeClr val="lt1"/>
                </a:solidFill>
              </a:rPr>
              <a:t>Bellwork: </a:t>
            </a:r>
            <a:r>
              <a:rPr lang="en" sz="1800" dirty="0">
                <a:solidFill>
                  <a:schemeClr val="lt1"/>
                </a:solidFill>
              </a:rPr>
              <a:t> Attendance/Restrooms/Stretches-</a:t>
            </a:r>
            <a:endParaRPr sz="18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24"/>
              <a:buNone/>
            </a:pPr>
            <a:r>
              <a:rPr lang="en" sz="1800" dirty="0">
                <a:solidFill>
                  <a:schemeClr val="lt1"/>
                </a:solidFill>
              </a:rPr>
              <a:t>10 minute</a:t>
            </a:r>
            <a:endParaRPr b="1" dirty="0">
              <a:solidFill>
                <a:srgbClr val="000000"/>
              </a:solidFill>
            </a:endParaRPr>
          </a:p>
          <a:p>
            <a:pPr marL="137160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24"/>
              <a:buNone/>
            </a:pPr>
            <a:endParaRPr sz="2000" dirty="0">
              <a:solidFill>
                <a:srgbClr val="000000"/>
              </a:solidFill>
            </a:endParaRPr>
          </a:p>
          <a:p>
            <a:pPr marL="137160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24"/>
              <a:buNone/>
            </a:pPr>
            <a:endParaRPr sz="20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24"/>
              <a:buNone/>
            </a:pPr>
            <a:endParaRPr sz="2000" dirty="0">
              <a:solidFill>
                <a:srgbClr val="000000"/>
              </a:solidFill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0" y="0"/>
            <a:ext cx="4131600" cy="43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>
                <a:solidFill>
                  <a:srgbClr val="FFFF00"/>
                </a:solidFill>
              </a:rPr>
              <a:t>O</a:t>
            </a:r>
            <a:r>
              <a:rPr lang="en" sz="20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ctober - 2024</a:t>
            </a:r>
            <a:endParaRPr sz="2000" b="1" i="0" u="none" strike="noStrike" cap="none" dirty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"/>
          <p:cNvSpPr/>
          <p:nvPr/>
        </p:nvSpPr>
        <p:spPr>
          <a:xfrm>
            <a:off x="4131600" y="3384150"/>
            <a:ext cx="5012400" cy="1759500"/>
          </a:xfrm>
          <a:prstGeom prst="rect">
            <a:avLst/>
          </a:prstGeom>
          <a:solidFill>
            <a:srgbClr val="0B5394"/>
          </a:solidFill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sng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Students Will be able to</a:t>
            </a:r>
            <a:r>
              <a:rPr lang="en" sz="2200" b="1" i="0" u="sng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i="0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" sz="2000" b="1" i="0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ompare th</a:t>
            </a:r>
            <a:r>
              <a:rPr lang="en-US" sz="2000" b="1" dirty="0" err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lang="en-US" sz="2000" b="1" i="0" strike="noStrike" cap="none" dirty="0" err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</a:t>
            </a:r>
            <a:r>
              <a:rPr lang="en" sz="2000" b="1" i="0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 perfo</a:t>
            </a:r>
            <a:r>
              <a:rPr lang="en" sz="2000" b="1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mance on the PACER test with other fitness assessments (e.g Mile Run).</a:t>
            </a:r>
            <a:endParaRPr lang="en" sz="2000" b="1" i="0" strike="noStrike" cap="none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1" name="Google Shape;71;p1"/>
          <p:cNvSpPr/>
          <p:nvPr/>
        </p:nvSpPr>
        <p:spPr>
          <a:xfrm>
            <a:off x="0" y="3518700"/>
            <a:ext cx="4131600" cy="1624800"/>
          </a:xfrm>
          <a:prstGeom prst="roundRect">
            <a:avLst>
              <a:gd name="adj" fmla="val 11834"/>
            </a:avLst>
          </a:prstGeom>
          <a:solidFill>
            <a:srgbClr val="FFFF88"/>
          </a:solidFill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" sz="1600" b="1" i="0" u="sng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Higher Order Thinking: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b="1" u="sng" dirty="0"/>
              <a:t>6</a:t>
            </a:r>
            <a:r>
              <a:rPr lang="en-US" b="1" u="sng" baseline="30000" dirty="0"/>
              <a:t>th</a:t>
            </a:r>
            <a:r>
              <a:rPr lang="en-US" dirty="0"/>
              <a:t>- What role does cardio play in overall health and physical activity performance?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b="1" u="sng" dirty="0"/>
              <a:t>7</a:t>
            </a:r>
            <a:r>
              <a:rPr lang="en-US" b="1" u="sng" baseline="30000" dirty="0"/>
              <a:t>th</a:t>
            </a:r>
            <a:r>
              <a:rPr lang="en-US" dirty="0"/>
              <a:t>-How do your pacer test results compare to the mile assessment?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b="1" u="sng" dirty="0"/>
              <a:t>8</a:t>
            </a:r>
            <a:r>
              <a:rPr lang="en-US" b="1" u="sng" baseline="30000" dirty="0"/>
              <a:t>th</a:t>
            </a:r>
            <a:r>
              <a:rPr lang="en-US" dirty="0"/>
              <a:t>-What external factors, such as diet or sleep might influence your pacer test performance?</a:t>
            </a:r>
            <a:endParaRPr dirty="0"/>
          </a:p>
        </p:txBody>
      </p:sp>
      <p:sp>
        <p:nvSpPr>
          <p:cNvPr id="72" name="Google Shape;72;p1"/>
          <p:cNvSpPr/>
          <p:nvPr/>
        </p:nvSpPr>
        <p:spPr>
          <a:xfrm>
            <a:off x="0" y="1390500"/>
            <a:ext cx="4131600" cy="2122800"/>
          </a:xfrm>
          <a:prstGeom prst="rect">
            <a:avLst/>
          </a:prstGeom>
          <a:solidFill>
            <a:srgbClr val="0000FF"/>
          </a:solidFill>
          <a:ln w="15875" cap="flat" cmpd="sng">
            <a:solidFill>
              <a:srgbClr val="8A6E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1" i="0" u="sng" strike="noStrike" cap="none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Agenda: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Wingdings" panose="05000000000000000000" pitchFamily="2" charset="2"/>
              <a:buChar char="ü"/>
            </a:pPr>
            <a:r>
              <a:rPr lang="en" sz="1900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INTRO TO PACER CLASS DISCUSSION ACTIVITY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Wingdings" panose="05000000000000000000" pitchFamily="2" charset="2"/>
              <a:buChar char="ü"/>
            </a:pPr>
            <a:r>
              <a:rPr lang="en" sz="1900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ACTIVITY WRAP UP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Wingdings" panose="05000000000000000000" pitchFamily="2" charset="2"/>
              <a:buChar char="ü"/>
            </a:pPr>
            <a:r>
              <a:rPr lang="en" sz="1900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COMPONTENT OF FITNESS ACTIVITIES(Basketball, Volleyball, Walking, Wall Ball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Wingdings" panose="05000000000000000000" pitchFamily="2" charset="2"/>
              <a:buChar char="ü"/>
            </a:pPr>
            <a:endParaRPr lang="en" sz="1900" b="1" i="0" strike="noStrike" cap="none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4131600" y="1654950"/>
            <a:ext cx="5012400" cy="1729200"/>
          </a:xfrm>
          <a:prstGeom prst="rect">
            <a:avLst/>
          </a:prstGeom>
          <a:solidFill>
            <a:srgbClr val="A4C2F4"/>
          </a:solidFill>
          <a:ln w="19050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0" u="sng" strike="noStrike" cap="none" dirty="0">
                <a:solidFill>
                  <a:srgbClr val="34343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Target: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34343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r>
              <a:rPr lang="en" sz="2000" i="0" strike="noStrike" cap="none" dirty="0">
                <a:solidFill>
                  <a:srgbClr val="34343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can explain the components of cardiovascular endurance and use the PACER test to assess my fitness level and improvements.”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8162</TotalTime>
  <Words>197</Words>
  <Application>Microsoft Office PowerPoint</Application>
  <PresentationFormat>On-screen Show (16:9)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Wingdings</vt:lpstr>
      <vt:lpstr>Noto Sans Symbols</vt:lpstr>
      <vt:lpstr>Arial</vt:lpstr>
      <vt:lpstr>Century Gothic</vt:lpstr>
      <vt:lpstr>Calibri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Jackson, Courtney</dc:creator>
  <cp:lastModifiedBy>Mark Stier</cp:lastModifiedBy>
  <cp:revision>16</cp:revision>
  <dcterms:modified xsi:type="dcterms:W3CDTF">2024-10-14T22:03:35Z</dcterms:modified>
</cp:coreProperties>
</file>