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Century Gothic" panose="020B0502020202020204" pitchFamily="34" charset="0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2" roundtripDataSignature="AMtx7mgsm0HuJij94gSrcpXdd7yVimy9K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102" y="56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theme" Target="theme/theme1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" name="Google Shape;6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>
            <a:spLocks noGrp="1"/>
          </p:cNvSpPr>
          <p:nvPr>
            <p:ph type="title"/>
          </p:nvPr>
        </p:nvSpPr>
        <p:spPr>
          <a:xfrm>
            <a:off x="1043490" y="770748"/>
            <a:ext cx="70248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Century Gothic"/>
              <a:buNone/>
              <a:defRPr sz="40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3"/>
          <p:cNvSpPr txBox="1">
            <a:spLocks noGrp="1"/>
          </p:cNvSpPr>
          <p:nvPr>
            <p:ph type="dt" idx="10"/>
          </p:nvPr>
        </p:nvSpPr>
        <p:spPr>
          <a:xfrm>
            <a:off x="5997388" y="168369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ftr" idx="11"/>
          </p:nvPr>
        </p:nvSpPr>
        <p:spPr>
          <a:xfrm>
            <a:off x="4641448" y="4389120"/>
            <a:ext cx="3502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ldNum" idx="12"/>
          </p:nvPr>
        </p:nvSpPr>
        <p:spPr>
          <a:xfrm>
            <a:off x="4649096" y="168368"/>
            <a:ext cx="13323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body" idx="1"/>
          </p:nvPr>
        </p:nvSpPr>
        <p:spPr>
          <a:xfrm>
            <a:off x="1042416" y="1735074"/>
            <a:ext cx="3420000" cy="26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44424" algn="l">
              <a:lnSpc>
                <a:spcPct val="115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824"/>
              <a:buFont typeface="Noto Sans Symbols"/>
              <a:buChar char="○"/>
              <a:defRPr sz="2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477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72"/>
              <a:buFont typeface="Noto Sans Symbols"/>
              <a:buChar char="○"/>
              <a:defRPr sz="22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25119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20"/>
              <a:buFont typeface="Noto Sans Symbols"/>
              <a:buChar char="○"/>
              <a:defRPr sz="2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15467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368"/>
              <a:buFont typeface="Noto Sans Symbols"/>
              <a:buChar char="○"/>
              <a:defRPr sz="1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05816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216"/>
              <a:buFont typeface="Noto Sans Symbols"/>
              <a:buChar char="○"/>
              <a:defRPr sz="16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9616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Char char="○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9616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Char char="○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9616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Char char="○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96164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064"/>
              <a:buFont typeface="Noto Sans Symbols"/>
              <a:buChar char="○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body" idx="2"/>
          </p:nvPr>
        </p:nvSpPr>
        <p:spPr>
          <a:xfrm>
            <a:off x="4953000" y="465994"/>
            <a:ext cx="3813000" cy="220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4424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24"/>
              <a:buFont typeface="Noto Sans Symbols"/>
              <a:buChar char="●"/>
              <a:defRPr sz="2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477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72"/>
              <a:buFont typeface="Noto Sans Symbols"/>
              <a:buChar char="○"/>
              <a:defRPr sz="22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25119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20"/>
              <a:buFont typeface="Noto Sans Symbols"/>
              <a:buChar char="■"/>
              <a:defRPr sz="2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15467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368"/>
              <a:buFont typeface="Noto Sans Symbols"/>
              <a:buChar char="●"/>
              <a:defRPr sz="1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05816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216"/>
              <a:buFont typeface="Noto Sans Symbols"/>
              <a:buChar char="○"/>
              <a:defRPr sz="16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9616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Char char="■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9616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Char char="●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9616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Char char="○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96164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064"/>
              <a:buFont typeface="Noto Sans Symbols"/>
              <a:buChar char="■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1" name="Google Shape;41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p1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5" name="Google Shape;45;p1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50" name="Google Shape;50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3" name="Google Shape;53;p1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>
            <a:spLocks noGrp="1"/>
          </p:cNvSpPr>
          <p:nvPr>
            <p:ph type="title"/>
          </p:nvPr>
        </p:nvSpPr>
        <p:spPr>
          <a:xfrm>
            <a:off x="1043490" y="770748"/>
            <a:ext cx="70248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Century Gothic"/>
              <a:buNone/>
              <a:defRPr sz="40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body" idx="1"/>
          </p:nvPr>
        </p:nvSpPr>
        <p:spPr>
          <a:xfrm>
            <a:off x="1043492" y="1742739"/>
            <a:ext cx="6777300" cy="26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44424" algn="l">
              <a:lnSpc>
                <a:spcPct val="115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824"/>
              <a:buFont typeface="Noto Sans Symbols"/>
              <a:buChar char="○"/>
              <a:defRPr sz="2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477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72"/>
              <a:buFont typeface="Noto Sans Symbols"/>
              <a:buChar char="○"/>
              <a:defRPr sz="22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25119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20"/>
              <a:buFont typeface="Noto Sans Symbols"/>
              <a:buChar char="○"/>
              <a:defRPr sz="2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15467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368"/>
              <a:buFont typeface="Noto Sans Symbols"/>
              <a:buChar char="○"/>
              <a:defRPr sz="1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05816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216"/>
              <a:buFont typeface="Noto Sans Symbols"/>
              <a:buChar char="○"/>
              <a:defRPr sz="16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9616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Char char="○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9616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Char char="○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9616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Char char="○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96164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064"/>
              <a:buFont typeface="Noto Sans Symbols"/>
              <a:buChar char="○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dt" idx="10"/>
          </p:nvPr>
        </p:nvSpPr>
        <p:spPr>
          <a:xfrm>
            <a:off x="5997388" y="168369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61" name="Google Shape;61;p15"/>
          <p:cNvSpPr txBox="1">
            <a:spLocks noGrp="1"/>
          </p:cNvSpPr>
          <p:nvPr>
            <p:ph type="ftr" idx="11"/>
          </p:nvPr>
        </p:nvSpPr>
        <p:spPr>
          <a:xfrm>
            <a:off x="4641448" y="4389120"/>
            <a:ext cx="3502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sldNum" idx="12"/>
          </p:nvPr>
        </p:nvSpPr>
        <p:spPr>
          <a:xfrm>
            <a:off x="4649096" y="168368"/>
            <a:ext cx="13323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"/>
          <p:cNvSpPr txBox="1">
            <a:spLocks noGrp="1"/>
          </p:cNvSpPr>
          <p:nvPr>
            <p:ph type="body" idx="1"/>
          </p:nvPr>
        </p:nvSpPr>
        <p:spPr>
          <a:xfrm>
            <a:off x="4131600" y="-4850"/>
            <a:ext cx="5012400" cy="1729200"/>
          </a:xfrm>
          <a:prstGeom prst="rect">
            <a:avLst/>
          </a:prstGeom>
          <a:solidFill>
            <a:srgbClr val="1155C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85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50"/>
              <a:buFont typeface="Noto Sans Symbols"/>
              <a:buNone/>
            </a:pPr>
            <a:r>
              <a:rPr lang="en" sz="2200" b="1" u="sng">
                <a:solidFill>
                  <a:schemeClr val="lt1"/>
                </a:solidFill>
              </a:rPr>
              <a:t>Benchmark(s): </a:t>
            </a:r>
            <a:endParaRPr sz="2200" b="1" u="sng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55909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100">
                <a:solidFill>
                  <a:schemeClr val="dk1"/>
                </a:solidFill>
                <a:highlight>
                  <a:srgbClr val="00FF00"/>
                </a:highlight>
                <a:latin typeface="Arial"/>
                <a:ea typeface="Arial"/>
                <a:cs typeface="Arial"/>
                <a:sym typeface="Arial"/>
              </a:rPr>
              <a:t>PE.8.M.1.3: Demonstrate body management for successful participation in a variety of modified games and activities.</a:t>
            </a:r>
            <a:endParaRPr sz="1100">
              <a:solidFill>
                <a:schemeClr val="dk1"/>
              </a:solidFill>
              <a:highlight>
                <a:srgbClr val="00FF00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55909"/>
              </a:lnSpc>
              <a:spcBef>
                <a:spcPts val="800"/>
              </a:spcBef>
              <a:spcAft>
                <a:spcPts val="0"/>
              </a:spcAft>
              <a:buSzPts val="1100"/>
              <a:buNone/>
            </a:pPr>
            <a:r>
              <a:rPr lang="en" sz="1100">
                <a:solidFill>
                  <a:schemeClr val="dk1"/>
                </a:solidFill>
                <a:highlight>
                  <a:srgbClr val="00FF00"/>
                </a:highlight>
                <a:latin typeface="Arial"/>
                <a:ea typeface="Arial"/>
                <a:cs typeface="Arial"/>
                <a:sym typeface="Arial"/>
              </a:rPr>
              <a:t>PE.8.L.3.1: Participate in a variety of individual/dual and alternative/extreme sport activities that promote health-related components of fitness.</a:t>
            </a:r>
            <a:endParaRPr sz="1100">
              <a:solidFill>
                <a:schemeClr val="dk1"/>
              </a:solidFill>
              <a:highlight>
                <a:srgbClr val="00FF00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55909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solidFill>
                <a:schemeClr val="dk1"/>
              </a:solidFill>
              <a:highlight>
                <a:srgbClr val="00FF00"/>
              </a:highlight>
              <a:latin typeface="Arial"/>
              <a:ea typeface="Arial"/>
              <a:cs typeface="Arial"/>
              <a:sym typeface="Arial"/>
            </a:endParaRPr>
          </a:p>
          <a:p>
            <a:pPr marL="6858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250"/>
              <a:buNone/>
            </a:pPr>
            <a:endParaRPr sz="1600" b="1" u="sng">
              <a:solidFill>
                <a:srgbClr val="FF0000"/>
              </a:solidFill>
            </a:endParaRPr>
          </a:p>
          <a:p>
            <a:pPr marL="685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50"/>
              <a:buFont typeface="Noto Sans Symbols"/>
              <a:buNone/>
            </a:pPr>
            <a:endParaRPr sz="2200" b="1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50"/>
              <a:buFont typeface="Noto Sans Symbols"/>
              <a:buNone/>
            </a:pPr>
            <a:endParaRPr sz="120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50"/>
              <a:buFont typeface="Noto Sans Symbols"/>
              <a:buNone/>
            </a:pPr>
            <a:endParaRPr sz="140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50"/>
              <a:buFont typeface="Noto Sans Symbols"/>
              <a:buNone/>
            </a:pPr>
            <a:endParaRPr sz="140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24"/>
              <a:buNone/>
            </a:pPr>
            <a:endParaRPr sz="1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24"/>
              <a:buNone/>
            </a:pPr>
            <a:endParaRPr sz="13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1"/>
          <p:cNvSpPr txBox="1">
            <a:spLocks noGrp="1"/>
          </p:cNvSpPr>
          <p:nvPr>
            <p:ph type="body" idx="2"/>
          </p:nvPr>
        </p:nvSpPr>
        <p:spPr>
          <a:xfrm>
            <a:off x="0" y="438601"/>
            <a:ext cx="4131600" cy="951900"/>
          </a:xfrm>
          <a:prstGeom prst="rect">
            <a:avLst/>
          </a:prstGeom>
          <a:solidFill>
            <a:srgbClr val="3D85C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24"/>
              <a:buNone/>
            </a:pPr>
            <a:r>
              <a:rPr lang="en" sz="1800" b="1" u="sng">
                <a:solidFill>
                  <a:schemeClr val="lt1"/>
                </a:solidFill>
              </a:rPr>
              <a:t>Bellwork: </a:t>
            </a:r>
            <a:r>
              <a:rPr lang="en" sz="1800">
                <a:solidFill>
                  <a:schemeClr val="lt1"/>
                </a:solidFill>
              </a:rPr>
              <a:t> Attendance/Restrooms/Stretches-</a:t>
            </a:r>
            <a:endParaRPr sz="180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24"/>
              <a:buNone/>
            </a:pPr>
            <a:r>
              <a:rPr lang="en" sz="1800">
                <a:solidFill>
                  <a:schemeClr val="lt1"/>
                </a:solidFill>
              </a:rPr>
              <a:t>10 minute</a:t>
            </a:r>
            <a:endParaRPr b="1">
              <a:solidFill>
                <a:srgbClr val="000000"/>
              </a:solidFill>
            </a:endParaRPr>
          </a:p>
          <a:p>
            <a:pPr marL="137160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24"/>
              <a:buNone/>
            </a:pPr>
            <a:endParaRPr sz="2000">
              <a:solidFill>
                <a:srgbClr val="000000"/>
              </a:solidFill>
            </a:endParaRPr>
          </a:p>
          <a:p>
            <a:pPr marL="137160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24"/>
              <a:buNone/>
            </a:pPr>
            <a:endParaRPr sz="200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24"/>
              <a:buNone/>
            </a:pPr>
            <a:endParaRPr sz="2000">
              <a:solidFill>
                <a:srgbClr val="000000"/>
              </a:solidFill>
            </a:endParaRPr>
          </a:p>
        </p:txBody>
      </p:sp>
      <p:sp>
        <p:nvSpPr>
          <p:cNvPr id="69" name="Google Shape;69;p1"/>
          <p:cNvSpPr txBox="1"/>
          <p:nvPr/>
        </p:nvSpPr>
        <p:spPr>
          <a:xfrm>
            <a:off x="0" y="0"/>
            <a:ext cx="4131600" cy="43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20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Monday, September 2024</a:t>
            </a:r>
            <a:endParaRPr sz="2000" b="1" i="0" u="none" strike="noStrike" cap="non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1"/>
          <p:cNvSpPr/>
          <p:nvPr/>
        </p:nvSpPr>
        <p:spPr>
          <a:xfrm>
            <a:off x="4131600" y="3384150"/>
            <a:ext cx="5012400" cy="1759500"/>
          </a:xfrm>
          <a:prstGeom prst="rect">
            <a:avLst/>
          </a:prstGeom>
          <a:solidFill>
            <a:srgbClr val="0B5394"/>
          </a:solidFill>
          <a:ln w="222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1" i="0" u="sng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Student Will be able to</a:t>
            </a:r>
            <a:r>
              <a:rPr lang="en" sz="2200" b="1" i="0" u="sng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" sz="21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Demonstrate proper movement techniques (coordination, muscular strength and muscular endurance in the </a:t>
            </a:r>
            <a:r>
              <a:rPr lang="en" sz="21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volleyball skill activities</a:t>
            </a:r>
            <a:r>
              <a:rPr lang="en" sz="21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1"/>
          <p:cNvSpPr/>
          <p:nvPr/>
        </p:nvSpPr>
        <p:spPr>
          <a:xfrm>
            <a:off x="0" y="3518700"/>
            <a:ext cx="4131600" cy="1624800"/>
          </a:xfrm>
          <a:prstGeom prst="roundRect">
            <a:avLst>
              <a:gd name="adj" fmla="val 11834"/>
            </a:avLst>
          </a:prstGeom>
          <a:solidFill>
            <a:srgbClr val="FFFF88"/>
          </a:solidFill>
          <a:ln w="222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" sz="1600" b="1" i="0" u="sng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Higher Order Thinking: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does learning skills in one sport benefit, or transfer, to other sports or activities you might find enjoyable throughout life?</a:t>
            </a:r>
            <a:endParaRPr sz="16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72" name="Google Shape;72;p1"/>
          <p:cNvSpPr/>
          <p:nvPr/>
        </p:nvSpPr>
        <p:spPr>
          <a:xfrm>
            <a:off x="0" y="1390500"/>
            <a:ext cx="4131600" cy="2122800"/>
          </a:xfrm>
          <a:prstGeom prst="rect">
            <a:avLst/>
          </a:prstGeom>
          <a:solidFill>
            <a:srgbClr val="0000FF"/>
          </a:solidFill>
          <a:ln w="15875" cap="flat" cmpd="sng">
            <a:solidFill>
              <a:srgbClr val="8A6E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" sz="1900" b="1" i="0" u="sng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Agenda: </a:t>
            </a:r>
            <a:endParaRPr sz="1900" b="1" i="0" u="sng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6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The teacher will divide the class into two teams. Each student will be assigned a number for the activity. The teacher will give instructions and demonstrate the rules of the game. Students will participate in a game of </a:t>
            </a:r>
            <a:r>
              <a:rPr lang="en" sz="1600" b="1">
                <a:solidFill>
                  <a:schemeClr val="accent1"/>
                </a:solidFill>
              </a:rPr>
              <a:t>Volleyball activities.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1"/>
          <p:cNvSpPr/>
          <p:nvPr/>
        </p:nvSpPr>
        <p:spPr>
          <a:xfrm>
            <a:off x="4131600" y="1654950"/>
            <a:ext cx="5012400" cy="1729200"/>
          </a:xfrm>
          <a:prstGeom prst="rect">
            <a:avLst/>
          </a:prstGeom>
          <a:solidFill>
            <a:srgbClr val="A4C2F4"/>
          </a:solidFill>
          <a:ln w="19050" cap="flat" cmpd="sng">
            <a:solidFill>
              <a:srgbClr val="3C7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2000" b="1" i="0" u="sng" strike="noStrike" cap="none">
                <a:solidFill>
                  <a:srgbClr val="343434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Learning Target: </a:t>
            </a:r>
            <a:endParaRPr sz="2000" b="1" i="0" u="sng" strike="noStrike" cap="none">
              <a:solidFill>
                <a:srgbClr val="343434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“ I can demonstrate proper movement techniques (</a:t>
            </a:r>
            <a:r>
              <a:rPr lang="en" sz="1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coordination</a:t>
            </a:r>
            <a:r>
              <a:rPr lang="en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" sz="1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muscular strength </a:t>
            </a:r>
            <a:r>
              <a:rPr lang="en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and </a:t>
            </a:r>
            <a:r>
              <a:rPr lang="en" sz="1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muscular endurance</a:t>
            </a:r>
            <a:r>
              <a:rPr lang="en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in the </a:t>
            </a: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Volleyball activities</a:t>
            </a:r>
            <a:r>
              <a:rPr lang="en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”</a:t>
            </a:r>
            <a:endParaRPr sz="1800" b="1" i="0" u="none" strike="noStrike" cap="none">
              <a:solidFill>
                <a:srgbClr val="34343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191</Words>
  <Application>Microsoft Office PowerPoint</Application>
  <PresentationFormat>On-screen Show (16:9)</PresentationFormat>
  <Paragraphs>21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Century Gothic</vt:lpstr>
      <vt:lpstr>Calibri</vt:lpstr>
      <vt:lpstr>Noto Sans Symbols</vt:lpstr>
      <vt:lpstr>Times New Roman</vt:lpstr>
      <vt:lpstr>Simple Light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Jackson, Courtney</dc:creator>
  <cp:lastModifiedBy>Mark Stier</cp:lastModifiedBy>
  <cp:revision>1</cp:revision>
  <dcterms:modified xsi:type="dcterms:W3CDTF">2024-09-20T01:27:17Z</dcterms:modified>
</cp:coreProperties>
</file>