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3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5143500" type="screen16x9"/>
  <p:notesSz cx="6858000" cy="9144000"/>
  <p:embeddedFontLst>
    <p:embeddedFont>
      <p:font typeface="Alfa Slab One" panose="020B0604020202020204" charset="0"/>
      <p:regular r:id="rId22"/>
    </p:embeddedFont>
    <p:embeddedFont>
      <p:font typeface="Amatic SC" panose="020B0604020202020204" charset="-79"/>
      <p:regular r:id="rId23"/>
      <p:bold r:id="rId24"/>
    </p:embeddedFont>
    <p:embeddedFont>
      <p:font typeface="Architects Daughter" panose="020B0604020202020204" charset="0"/>
      <p:regular r:id="rId25"/>
    </p:embeddedFont>
    <p:embeddedFont>
      <p:font typeface="Century Gothic" panose="020B0502020202020204" pitchFamily="34" charset="0"/>
      <p:regular r:id="rId26"/>
      <p:bold r:id="rId27"/>
      <p:italic r:id="rId28"/>
      <p:boldItalic r:id="rId29"/>
    </p:embeddedFont>
    <p:embeddedFont>
      <p:font typeface="Patrick Hand" panose="020B0604020202020204" charset="0"/>
      <p:regular r:id="rId30"/>
    </p:embeddedFont>
    <p:embeddedFont>
      <p:font typeface="Patrick Hand SC" panose="020B0604020202020204" charset="0"/>
      <p:regular r:id="rId31"/>
    </p:embeddedFont>
    <p:embeddedFont>
      <p:font typeface="Playfair Display" panose="020B0604020202020204" charset="0"/>
      <p:regular r:id="rId32"/>
      <p:bold r:id="rId33"/>
      <p:italic r:id="rId34"/>
      <p:boldItalic r:id="rId35"/>
    </p:embeddedFont>
    <p:embeddedFont>
      <p:font typeface="Proxima Nova" panose="020B0604020202020204" charset="0"/>
      <p:regular r:id="rId36"/>
      <p:bold r:id="rId37"/>
      <p:italic r:id="rId38"/>
      <p:boldItalic r:id="rId39"/>
    </p:embeddedFont>
    <p:embeddedFont>
      <p:font typeface="Source Code Pro" panose="020B0604020202020204" charset="0"/>
      <p:regular r:id="rId40"/>
      <p:bold r:id="rId41"/>
      <p:italic r:id="rId42"/>
      <p:boldItalic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68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font" Target="fonts/font18.fntdata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42" Type="http://schemas.openxmlformats.org/officeDocument/2006/relationships/font" Target="fonts/font21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font" Target="fonts/font19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43" Type="http://schemas.openxmlformats.org/officeDocument/2006/relationships/font" Target="fonts/font22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font" Target="fonts/font17.fntdata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2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" name="Google Shape;6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df3a61d5f4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df3a61d5f4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" name="Google Shape;9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7" name="Google Shape;14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Google Shape;16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9" name="Google Shape;16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6" name="Google Shape;17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3" name="Google Shape;183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2" name="Google Shape;192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9" name="Google Shape;199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df3a61d5f4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df3a61d5f4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2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ubTitle" idx="1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sz="24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TITLE_1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 txBox="1">
            <a:spLocks noGrp="1"/>
          </p:cNvSpPr>
          <p:nvPr>
            <p:ph type="ctrTitle"/>
          </p:nvPr>
        </p:nvSpPr>
        <p:spPr>
          <a:xfrm>
            <a:off x="1815525" y="1991825"/>
            <a:ext cx="55854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 b="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 b="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 b="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 b="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 b="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 b="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 b="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 b="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 b="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_1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1821550" y="1507150"/>
            <a:ext cx="55008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 b="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 b="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 b="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 b="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 b="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 b="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 b="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 b="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 b="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1821550" y="2535254"/>
            <a:ext cx="55008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>
                <a:solidFill>
                  <a:schemeClr val="dk2"/>
                </a:solidFill>
              </a:defRPr>
            </a:lvl1pPr>
            <a:lvl2pPr lvl="1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2pPr>
            <a:lvl3pPr lvl="2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3pPr>
            <a:lvl4pPr lvl="3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4pPr>
            <a:lvl5pPr lvl="4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5pPr>
            <a:lvl6pPr lvl="5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6pPr>
            <a:lvl7pPr lvl="6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7pPr>
            <a:lvl8pPr lvl="7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8pPr>
            <a:lvl9pPr lvl="8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title"/>
          </p:nvPr>
        </p:nvSpPr>
        <p:spPr>
          <a:xfrm>
            <a:off x="1049500" y="796175"/>
            <a:ext cx="7020900" cy="7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body" idx="1"/>
          </p:nvPr>
        </p:nvSpPr>
        <p:spPr>
          <a:xfrm>
            <a:off x="1081850" y="1435525"/>
            <a:ext cx="2229300" cy="28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body" idx="2"/>
          </p:nvPr>
        </p:nvSpPr>
        <p:spPr>
          <a:xfrm>
            <a:off x="3425300" y="1435525"/>
            <a:ext cx="2229300" cy="28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body" idx="3"/>
          </p:nvPr>
        </p:nvSpPr>
        <p:spPr>
          <a:xfrm>
            <a:off x="5768751" y="1435525"/>
            <a:ext cx="2229300" cy="28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2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beach-day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mc:AlternateContent xmlns:mc="http://schemas.openxmlformats.org/markup-compatibility/2006" xmlns:p14="http://schemas.microsoft.com/office/powerpoint/2010/main">
    <mc:Choice Requires="p14">
      <p:transition spd="slow" p14:dur="2000">
        <p:fade thruBlk="1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BBmjBEWBnZA7FHue7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hyperlink" Target="https://forms.gle/UA5ABJnAs8aJUQXU9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 txBox="1">
            <a:spLocks noGrp="1"/>
          </p:cNvSpPr>
          <p:nvPr>
            <p:ph type="ctrTitle"/>
          </p:nvPr>
        </p:nvSpPr>
        <p:spPr>
          <a:xfrm>
            <a:off x="848700" y="555575"/>
            <a:ext cx="7141200" cy="25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"/>
              <a:t>Welcome to the 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79411"/>
              <a:buNone/>
            </a:pPr>
            <a:r>
              <a:rPr lang="en" sz="7555" b="1"/>
              <a:t>Annual Title I </a:t>
            </a:r>
            <a:endParaRPr sz="7555" b="1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79411"/>
              <a:buNone/>
            </a:pPr>
            <a:r>
              <a:rPr lang="en" sz="7555" b="1"/>
              <a:t>Parent Meeting</a:t>
            </a:r>
            <a:endParaRPr sz="7555" b="1"/>
          </a:p>
        </p:txBody>
      </p:sp>
      <p:sp>
        <p:nvSpPr>
          <p:cNvPr id="68" name="Google Shape;68;p17"/>
          <p:cNvSpPr txBox="1"/>
          <p:nvPr/>
        </p:nvSpPr>
        <p:spPr>
          <a:xfrm>
            <a:off x="3767100" y="3382225"/>
            <a:ext cx="1609800" cy="4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rPr>
              <a:t>2022-2023</a:t>
            </a:r>
            <a:endParaRPr sz="3000" b="1" i="0" u="none" strike="noStrike" cap="none">
              <a:solidFill>
                <a:schemeClr val="accent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69" name="Google Shape;69;p17" descr="Title1 logo January update.JPG"/>
          <p:cNvPicPr preferRelativeResize="0"/>
          <p:nvPr/>
        </p:nvPicPr>
        <p:blipFill rotWithShape="1">
          <a:blip r:embed="rId3">
            <a:alphaModFix/>
          </a:blip>
          <a:srcRect l="2325" r="2326"/>
          <a:stretch/>
        </p:blipFill>
        <p:spPr>
          <a:xfrm>
            <a:off x="481800" y="3112201"/>
            <a:ext cx="1909500" cy="19095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0" name="Google Shape;70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11225" y="3304075"/>
            <a:ext cx="2404431" cy="168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ctrTitle"/>
          </p:nvPr>
        </p:nvSpPr>
        <p:spPr>
          <a:xfrm>
            <a:off x="214300" y="1991850"/>
            <a:ext cx="837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Patrick Hand SC"/>
                <a:ea typeface="Patrick Hand SC"/>
                <a:cs typeface="Patrick Hand SC"/>
                <a:sym typeface="Patrick Hand SC"/>
              </a:rPr>
              <a:t>“</a:t>
            </a:r>
            <a:r>
              <a:rPr lang="en" sz="6888" b="1">
                <a:latin typeface="Patrick Hand SC"/>
                <a:ea typeface="Patrick Hand SC"/>
                <a:cs typeface="Patrick Hand SC"/>
                <a:sym typeface="Patrick Hand SC"/>
              </a:rPr>
              <a:t>We don’t enroll students,</a:t>
            </a:r>
            <a:endParaRPr sz="6888" b="1"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18288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888" b="1">
                <a:latin typeface="Patrick Hand SC"/>
                <a:ea typeface="Patrick Hand SC"/>
                <a:cs typeface="Patrick Hand SC"/>
                <a:sym typeface="Patrick Hand SC"/>
              </a:rPr>
              <a:t>We enroll FAMILIES!”</a:t>
            </a:r>
            <a:endParaRPr sz="5000" b="1"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sp>
        <p:nvSpPr>
          <p:cNvPr id="76" name="Google Shape;76;p18"/>
          <p:cNvSpPr txBox="1"/>
          <p:nvPr/>
        </p:nvSpPr>
        <p:spPr>
          <a:xfrm>
            <a:off x="5291225" y="3558825"/>
            <a:ext cx="34917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rPr>
              <a:t>-</a:t>
            </a:r>
            <a:r>
              <a:rPr lang="en" sz="50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rPr>
              <a:t>Hamish Brewer</a:t>
            </a:r>
            <a:endParaRPr sz="5000">
              <a:solidFill>
                <a:schemeClr val="accent1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pic>
        <p:nvPicPr>
          <p:cNvPr id="77" name="Google Shape;7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5191125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9"/>
          <p:cNvSpPr txBox="1">
            <a:spLocks noGrp="1"/>
          </p:cNvSpPr>
          <p:nvPr>
            <p:ph type="title"/>
          </p:nvPr>
        </p:nvSpPr>
        <p:spPr>
          <a:xfrm>
            <a:off x="518125" y="247575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</a:pPr>
            <a:r>
              <a:rPr lang="en"/>
              <a:t>It’s not a Title I presentation without a sign in sheet!</a:t>
            </a:r>
            <a:endParaRPr sz="7600"/>
          </a:p>
        </p:txBody>
      </p:sp>
      <p:sp>
        <p:nvSpPr>
          <p:cNvPr id="83" name="Google Shape;83;p19">
            <a:hlinkClick r:id="rId3"/>
          </p:cNvPr>
          <p:cNvSpPr txBox="1"/>
          <p:nvPr/>
        </p:nvSpPr>
        <p:spPr>
          <a:xfrm>
            <a:off x="4059382" y="4398818"/>
            <a:ext cx="399703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Sign in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entury Gothic"/>
                <a:ea typeface="Century Gothic"/>
                <a:cs typeface="Century Gothic"/>
                <a:sym typeface="Century Gothic"/>
              </a:rPr>
              <a:t>https://forms.gle/iBdfPJ4wSF3fT3tU9</a:t>
            </a:r>
            <a:endParaRPr sz="160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4" name="Google Shape;84;p19"/>
          <p:cNvSpPr/>
          <p:nvPr/>
        </p:nvSpPr>
        <p:spPr>
          <a:xfrm rot="1223140">
            <a:off x="6035167" y="880825"/>
            <a:ext cx="2692216" cy="3760198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6"/>
          </a:solidFill>
          <a:ln w="25400" cap="flat" cmpd="sng">
            <a:solidFill>
              <a:srgbClr val="32414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0" i="0" u="none" strike="noStrike" cap="none">
                <a:solidFill>
                  <a:schemeClr val="accent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Please click the link to the sign in sheet</a:t>
            </a:r>
            <a:r>
              <a:rPr lang="en" sz="1800">
                <a:solidFill>
                  <a:schemeClr val="accent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 or use the QR Code</a:t>
            </a:r>
            <a:endParaRPr/>
          </a:p>
        </p:txBody>
      </p:sp>
      <p:pic>
        <p:nvPicPr>
          <p:cNvPr id="85" name="Google Shape;85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72050" y="3729775"/>
            <a:ext cx="1262401" cy="1262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0"/>
          <p:cNvSpPr txBox="1">
            <a:spLocks noGrp="1"/>
          </p:cNvSpPr>
          <p:nvPr>
            <p:ph type="title"/>
          </p:nvPr>
        </p:nvSpPr>
        <p:spPr>
          <a:xfrm>
            <a:off x="555575" y="330225"/>
            <a:ext cx="7957200" cy="853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sz="5200"/>
              <a:t>WHAT IS Title I?</a:t>
            </a:r>
            <a:endParaRPr sz="5200"/>
          </a:p>
        </p:txBody>
      </p:sp>
      <p:sp>
        <p:nvSpPr>
          <p:cNvPr id="91" name="Google Shape;91;p20"/>
          <p:cNvSpPr txBox="1"/>
          <p:nvPr/>
        </p:nvSpPr>
        <p:spPr>
          <a:xfrm>
            <a:off x="860225" y="985700"/>
            <a:ext cx="7419600" cy="32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44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Patrick Hand SC"/>
              <a:buChar char="❖"/>
            </a:pPr>
            <a:r>
              <a:rPr lang="en" sz="3400" b="0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The largest federal program supporting education</a:t>
            </a:r>
            <a:endParaRPr sz="3400" b="0" i="0" u="none" strike="noStrike" cap="non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Patrick Hand SC"/>
              <a:buChar char="❖"/>
            </a:pPr>
            <a:r>
              <a:rPr lang="en" sz="3200" b="0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Supports the </a:t>
            </a:r>
            <a:r>
              <a:rPr lang="en" sz="3200" b="1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academic growth</a:t>
            </a:r>
            <a:r>
              <a:rPr lang="en" sz="3200" b="0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 of students attending Title I Schools. </a:t>
            </a:r>
            <a:endParaRPr sz="3200" b="0" i="0" u="none" strike="noStrike" cap="non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Patrick Hand SC"/>
              <a:buChar char="❖"/>
            </a:pPr>
            <a:r>
              <a:rPr lang="en" sz="3200" b="0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Provides </a:t>
            </a:r>
            <a:r>
              <a:rPr lang="en" sz="3200" b="1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extra support</a:t>
            </a:r>
            <a:r>
              <a:rPr lang="en" sz="3200" b="0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 to those students that are the furthest from meeting the standards the state has set for all students</a:t>
            </a:r>
            <a:endParaRPr sz="3200" b="0" i="0" u="none" strike="noStrike" cap="non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1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5200"/>
              <a:t>Title I Goals</a:t>
            </a:r>
            <a:endParaRPr sz="5200"/>
          </a:p>
        </p:txBody>
      </p:sp>
      <p:sp>
        <p:nvSpPr>
          <p:cNvPr id="97" name="Google Shape;97;p21"/>
          <p:cNvSpPr txBox="1"/>
          <p:nvPr/>
        </p:nvSpPr>
        <p:spPr>
          <a:xfrm>
            <a:off x="752700" y="1308275"/>
            <a:ext cx="7957200" cy="29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31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Patrick Hand SC"/>
              <a:buChar char="❖"/>
            </a:pPr>
            <a:r>
              <a:rPr lang="en" sz="3200" b="0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To ensure that every student has a high-quality education</a:t>
            </a:r>
            <a:endParaRPr sz="3200" b="0" i="0" u="none" strike="noStrike" cap="non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Patrick Hand SC"/>
              <a:buChar char="❖"/>
            </a:pPr>
            <a:r>
              <a:rPr lang="en" sz="3200" b="0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To challenge and motivate students</a:t>
            </a:r>
            <a:endParaRPr sz="3200" b="0" i="0" u="none" strike="noStrike" cap="non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Patrick Hand SC"/>
              <a:buChar char="❖"/>
            </a:pPr>
            <a:r>
              <a:rPr lang="en" sz="3200" b="0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To provide highly qualified teachers, who use proven teaching methods</a:t>
            </a:r>
            <a:endParaRPr sz="3200" b="0" i="0" u="none" strike="noStrike" cap="non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Patrick Hand SC"/>
              <a:buChar char="❖"/>
            </a:pPr>
            <a:r>
              <a:rPr lang="en" sz="3200" b="0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To ensure a safe, drug free learning environment</a:t>
            </a:r>
            <a:endParaRPr sz="3200" b="0" i="0" u="none" strike="noStrike" cap="non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sz="5200"/>
              <a:t>How Does Title I Help MY School?</a:t>
            </a:r>
            <a:endParaRPr sz="5200"/>
          </a:p>
        </p:txBody>
      </p:sp>
      <p:sp>
        <p:nvSpPr>
          <p:cNvPr id="103" name="Google Shape;103;p22"/>
          <p:cNvSpPr txBox="1"/>
          <p:nvPr/>
        </p:nvSpPr>
        <p:spPr>
          <a:xfrm>
            <a:off x="389450" y="1511800"/>
            <a:ext cx="8581500" cy="27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31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Patrick Hand SC"/>
              <a:buChar char="❖"/>
            </a:pPr>
            <a:r>
              <a:rPr lang="en" sz="3200" b="0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Supports the </a:t>
            </a:r>
            <a:r>
              <a:rPr lang="en" sz="3200" b="1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Family Reading and Resource Experience</a:t>
            </a:r>
            <a:endParaRPr sz="3200" b="1" i="0" u="none" strike="noStrike" cap="non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Patrick Hand SC"/>
              <a:buChar char="❖"/>
            </a:pPr>
            <a:r>
              <a:rPr lang="en" sz="3200" b="0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Provides for the Achievement and Family Associate para-professional </a:t>
            </a:r>
            <a:endParaRPr sz="3200" b="0" i="0" u="none" strike="noStrike" cap="non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Patrick Hand SC"/>
              <a:buChar char="❖"/>
            </a:pPr>
            <a:r>
              <a:rPr lang="en" sz="3200" b="0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Provides for the Lead Teacher &amp; Academic Coach</a:t>
            </a:r>
            <a:endParaRPr sz="3200" b="0" i="0" u="none" strike="noStrike" cap="non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Patrick Hand SC"/>
              <a:buChar char="❖"/>
            </a:pPr>
            <a:r>
              <a:rPr lang="en" sz="3200" b="0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Provides supplemental learning materials </a:t>
            </a:r>
            <a:endParaRPr sz="3200" b="0" i="0" u="none" strike="noStrike" cap="non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3"/>
          <p:cNvSpPr txBox="1">
            <a:spLocks noGrp="1"/>
          </p:cNvSpPr>
          <p:nvPr>
            <p:ph type="ctrTitle"/>
          </p:nvPr>
        </p:nvSpPr>
        <p:spPr>
          <a:xfrm>
            <a:off x="412200" y="91325"/>
            <a:ext cx="8425200" cy="1009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5200" b="1"/>
              <a:t>Title I Supports </a:t>
            </a:r>
            <a:endParaRPr sz="5200" b="1"/>
          </a:p>
        </p:txBody>
      </p:sp>
      <p:sp>
        <p:nvSpPr>
          <p:cNvPr id="109" name="Google Shape;109;p23"/>
          <p:cNvSpPr txBox="1">
            <a:spLocks noGrp="1"/>
          </p:cNvSpPr>
          <p:nvPr>
            <p:ph type="subTitle" idx="1"/>
          </p:nvPr>
        </p:nvSpPr>
        <p:spPr>
          <a:xfrm>
            <a:off x="1641900" y="1294450"/>
            <a:ext cx="59658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7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Supplemental teaching methods and materials</a:t>
            </a:r>
            <a:endParaRPr sz="27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endParaRPr sz="2300"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pic>
        <p:nvPicPr>
          <p:cNvPr id="110" name="Google Shape;110;p23" descr="Title1 logo January update.JPG"/>
          <p:cNvPicPr preferRelativeResize="0"/>
          <p:nvPr/>
        </p:nvPicPr>
        <p:blipFill rotWithShape="1">
          <a:blip r:embed="rId3">
            <a:alphaModFix/>
          </a:blip>
          <a:srcRect l="2325" r="2326"/>
          <a:stretch/>
        </p:blipFill>
        <p:spPr>
          <a:xfrm>
            <a:off x="3983400" y="2079250"/>
            <a:ext cx="1282800" cy="12828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11" name="Google Shape;111;p23"/>
          <p:cNvSpPr txBox="1"/>
          <p:nvPr/>
        </p:nvSpPr>
        <p:spPr>
          <a:xfrm>
            <a:off x="3560100" y="3950800"/>
            <a:ext cx="2023800" cy="5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2200" b="0" i="0" u="none" strike="noStrike" cap="none">
                <a:solidFill>
                  <a:schemeClr val="accent4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And More...</a:t>
            </a:r>
            <a:endParaRPr sz="2200" b="0" i="0" u="none" strike="noStrike" cap="none">
              <a:solidFill>
                <a:schemeClr val="accent4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sp>
        <p:nvSpPr>
          <p:cNvPr id="112" name="Google Shape;112;p23"/>
          <p:cNvSpPr txBox="1"/>
          <p:nvPr/>
        </p:nvSpPr>
        <p:spPr>
          <a:xfrm>
            <a:off x="688288" y="2894250"/>
            <a:ext cx="2023800" cy="5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chemeClr val="accent4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Thinking Maps</a:t>
            </a:r>
            <a:endParaRPr sz="1800" b="0" i="0" u="none" strike="noStrike" cap="none">
              <a:solidFill>
                <a:schemeClr val="accent4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sp>
        <p:nvSpPr>
          <p:cNvPr id="113" name="Google Shape;113;p23"/>
          <p:cNvSpPr txBox="1"/>
          <p:nvPr/>
        </p:nvSpPr>
        <p:spPr>
          <a:xfrm>
            <a:off x="688300" y="2079238"/>
            <a:ext cx="2023800" cy="5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chemeClr val="accent4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S.T.A.R. Programs</a:t>
            </a:r>
            <a:endParaRPr sz="1800" b="0" i="0" u="none" strike="noStrike" cap="none">
              <a:solidFill>
                <a:schemeClr val="accent4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pic>
        <p:nvPicPr>
          <p:cNvPr id="114" name="Google Shape;114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5125" y="2002150"/>
            <a:ext cx="3374986" cy="128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89625" y="2033950"/>
            <a:ext cx="2743200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0225" y="3577585"/>
            <a:ext cx="2799875" cy="1367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57000" y="3619738"/>
            <a:ext cx="2565600" cy="128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007713" y="3353650"/>
            <a:ext cx="1895475" cy="171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4"/>
          <p:cNvSpPr txBox="1">
            <a:spLocks noGrp="1"/>
          </p:cNvSpPr>
          <p:nvPr>
            <p:ph type="ctrTitle"/>
          </p:nvPr>
        </p:nvSpPr>
        <p:spPr>
          <a:xfrm>
            <a:off x="483725" y="341375"/>
            <a:ext cx="7722000" cy="907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5200" b="1"/>
              <a:t>Title I Supports </a:t>
            </a:r>
            <a:endParaRPr sz="5200" b="1"/>
          </a:p>
        </p:txBody>
      </p:sp>
      <p:sp>
        <p:nvSpPr>
          <p:cNvPr id="124" name="Google Shape;124;p24"/>
          <p:cNvSpPr txBox="1">
            <a:spLocks noGrp="1"/>
          </p:cNvSpPr>
          <p:nvPr>
            <p:ph type="subTitle" idx="1"/>
          </p:nvPr>
        </p:nvSpPr>
        <p:spPr>
          <a:xfrm>
            <a:off x="1962150" y="1635725"/>
            <a:ext cx="5219700" cy="7848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25"/>
              <a:buNone/>
            </a:pPr>
            <a:r>
              <a:rPr lang="en" sz="3012" b="1">
                <a:solidFill>
                  <a:schemeClr val="accent5"/>
                </a:solidFill>
                <a:latin typeface="Patrick Hand"/>
                <a:ea typeface="Patrick Hand"/>
                <a:cs typeface="Patrick Hand"/>
                <a:sym typeface="Patrick Hand"/>
              </a:rPr>
              <a:t>Professional Development for Staff</a:t>
            </a:r>
            <a:endParaRPr sz="3012" b="1">
              <a:solidFill>
                <a:schemeClr val="accent5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0" lvl="0" indent="0" algn="l" rtl="0">
              <a:lnSpc>
                <a:spcPct val="95000"/>
              </a:lnSpc>
              <a:spcBef>
                <a:spcPts val="1600"/>
              </a:spcBef>
              <a:spcAft>
                <a:spcPts val="1600"/>
              </a:spcAft>
              <a:buSzPts val="1125"/>
              <a:buNone/>
            </a:pPr>
            <a:endParaRPr sz="2337">
              <a:solidFill>
                <a:schemeClr val="accent5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sp>
        <p:nvSpPr>
          <p:cNvPr id="125" name="Google Shape;125;p24"/>
          <p:cNvSpPr txBox="1"/>
          <p:nvPr/>
        </p:nvSpPr>
        <p:spPr>
          <a:xfrm>
            <a:off x="5506100" y="2372075"/>
            <a:ext cx="3418800" cy="19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2700" b="1" i="0" u="none" strike="noStrike" cap="none">
                <a:solidFill>
                  <a:schemeClr val="accent4"/>
                </a:solidFill>
                <a:latin typeface="Patrick Hand"/>
                <a:ea typeface="Patrick Hand"/>
                <a:cs typeface="Patrick Hand"/>
                <a:sym typeface="Patrick Hand"/>
              </a:rPr>
              <a:t>Data Days</a:t>
            </a:r>
            <a:endParaRPr sz="2700" b="1" i="0" u="none" strike="noStrike" cap="none">
              <a:solidFill>
                <a:schemeClr val="accent4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700" b="1" i="0" u="none" strike="noStrike" cap="none">
              <a:solidFill>
                <a:schemeClr val="accent4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2700" b="1" i="0" u="none" strike="noStrike" cap="none">
                <a:solidFill>
                  <a:schemeClr val="accent4"/>
                </a:solidFill>
                <a:latin typeface="Patrick Hand"/>
                <a:ea typeface="Patrick Hand"/>
                <a:cs typeface="Patrick Hand"/>
                <a:sym typeface="Patrick Hand"/>
              </a:rPr>
              <a:t>School PD</a:t>
            </a:r>
            <a:endParaRPr sz="2700" b="1" i="0" u="none" strike="noStrike" cap="none">
              <a:solidFill>
                <a:schemeClr val="accent4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700" b="1" i="0" u="none" strike="noStrike" cap="none">
              <a:solidFill>
                <a:schemeClr val="accent4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45720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2700" b="1" i="0" u="none" strike="noStrike" cap="none">
                <a:solidFill>
                  <a:schemeClr val="accent4"/>
                </a:solidFill>
                <a:latin typeface="Patrick Hand"/>
                <a:ea typeface="Patrick Hand"/>
                <a:cs typeface="Patrick Hand"/>
                <a:sym typeface="Patrick Hand"/>
              </a:rPr>
              <a:t>Lead Teachers</a:t>
            </a:r>
            <a:endParaRPr sz="2700" b="1" i="0" u="none" strike="noStrike" cap="none">
              <a:solidFill>
                <a:schemeClr val="accent4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126" name="Google Shape;126;p24"/>
          <p:cNvSpPr txBox="1"/>
          <p:nvPr/>
        </p:nvSpPr>
        <p:spPr>
          <a:xfrm>
            <a:off x="407175" y="2420525"/>
            <a:ext cx="3339600" cy="18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2700" b="1" i="0" u="none" strike="noStrike" cap="none">
                <a:solidFill>
                  <a:schemeClr val="accent4"/>
                </a:solidFill>
                <a:latin typeface="Patrick Hand"/>
                <a:ea typeface="Patrick Hand"/>
                <a:cs typeface="Patrick Hand"/>
                <a:sym typeface="Patrick Hand"/>
              </a:rPr>
              <a:t>Workshops</a:t>
            </a:r>
            <a:endParaRPr sz="2700" b="1" i="0" u="none" strike="noStrike" cap="none">
              <a:solidFill>
                <a:schemeClr val="accent4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700" b="1" i="0" u="none" strike="noStrike" cap="none">
              <a:solidFill>
                <a:schemeClr val="accent4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2700" b="1" i="0" u="none" strike="noStrike" cap="none">
                <a:solidFill>
                  <a:schemeClr val="accent4"/>
                </a:solidFill>
                <a:latin typeface="Patrick Hand"/>
                <a:ea typeface="Patrick Hand"/>
                <a:cs typeface="Patrick Hand"/>
                <a:sym typeface="Patrick Hand"/>
              </a:rPr>
              <a:t>Conferences</a:t>
            </a:r>
            <a:endParaRPr sz="2700" b="1" i="0" u="none" strike="noStrike" cap="none">
              <a:solidFill>
                <a:schemeClr val="accent4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700" b="1" i="0" u="none" strike="noStrike" cap="none">
              <a:solidFill>
                <a:schemeClr val="accent4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45720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2700" b="1" i="0" u="none" strike="noStrike" cap="none">
                <a:solidFill>
                  <a:schemeClr val="accent4"/>
                </a:solidFill>
                <a:latin typeface="Patrick Hand"/>
                <a:ea typeface="Patrick Hand"/>
                <a:cs typeface="Patrick Hand"/>
                <a:sym typeface="Patrick Hand"/>
              </a:rPr>
              <a:t>Academic Coaches</a:t>
            </a:r>
            <a:endParaRPr sz="2700" b="1" i="0" u="none" strike="noStrike" cap="none">
              <a:solidFill>
                <a:schemeClr val="accent4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pic>
        <p:nvPicPr>
          <p:cNvPr id="127" name="Google Shape;127;p24" descr="Title1 logo January update.JPG"/>
          <p:cNvPicPr preferRelativeResize="0"/>
          <p:nvPr/>
        </p:nvPicPr>
        <p:blipFill rotWithShape="1">
          <a:blip r:embed="rId3">
            <a:alphaModFix/>
          </a:blip>
          <a:srcRect l="2325" r="2326"/>
          <a:stretch/>
        </p:blipFill>
        <p:spPr>
          <a:xfrm>
            <a:off x="3930600" y="3180975"/>
            <a:ext cx="1282800" cy="12828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>
            <a:spLocks noGrp="1"/>
          </p:cNvSpPr>
          <p:nvPr>
            <p:ph type="ctrTitle"/>
          </p:nvPr>
        </p:nvSpPr>
        <p:spPr>
          <a:xfrm>
            <a:off x="676800" y="171225"/>
            <a:ext cx="7790400" cy="11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5200" b="1"/>
              <a:t>Title I Supports </a:t>
            </a:r>
            <a:endParaRPr sz="5200" b="1"/>
          </a:p>
        </p:txBody>
      </p:sp>
      <p:sp>
        <p:nvSpPr>
          <p:cNvPr id="133" name="Google Shape;133;p25"/>
          <p:cNvSpPr txBox="1">
            <a:spLocks noGrp="1"/>
          </p:cNvSpPr>
          <p:nvPr>
            <p:ph type="subTitle" idx="1"/>
          </p:nvPr>
        </p:nvSpPr>
        <p:spPr>
          <a:xfrm>
            <a:off x="2806650" y="1231900"/>
            <a:ext cx="36657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b="1">
                <a:solidFill>
                  <a:schemeClr val="accent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Parent and Family Engagement</a:t>
            </a:r>
            <a:endParaRPr b="1">
              <a:solidFill>
                <a:schemeClr val="accent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" b="1">
                <a:solidFill>
                  <a:schemeClr val="accent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Workshops and Family Events</a:t>
            </a:r>
            <a:endParaRPr b="1">
              <a:solidFill>
                <a:schemeClr val="accent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endParaRPr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sp>
        <p:nvSpPr>
          <p:cNvPr id="134" name="Google Shape;134;p25"/>
          <p:cNvSpPr txBox="1"/>
          <p:nvPr/>
        </p:nvSpPr>
        <p:spPr>
          <a:xfrm>
            <a:off x="6035175" y="2276025"/>
            <a:ext cx="2864400" cy="240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1" i="0" u="none" strike="noStrike" cap="none">
                <a:solidFill>
                  <a:schemeClr val="accent4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FSA for Families</a:t>
            </a:r>
            <a:endParaRPr sz="1800" b="1" i="0" u="none" strike="noStrike" cap="none">
              <a:solidFill>
                <a:schemeClr val="accent4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accent4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1" i="0" u="none" strike="noStrike" cap="none">
                <a:solidFill>
                  <a:schemeClr val="accent4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School determined events</a:t>
            </a:r>
            <a:endParaRPr sz="1800" b="1" i="0" u="none" strike="noStrike" cap="none">
              <a:solidFill>
                <a:schemeClr val="accent4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accent4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1" i="0" u="none" strike="noStrike" cap="none">
                <a:solidFill>
                  <a:schemeClr val="accent4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Math &amp; Movement</a:t>
            </a:r>
            <a:endParaRPr sz="1800" b="1" i="0" u="none" strike="noStrike" cap="none">
              <a:solidFill>
                <a:schemeClr val="accent4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accent4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4572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1" i="0" u="none" strike="noStrike" cap="none">
                <a:solidFill>
                  <a:schemeClr val="accent4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STEM Nights</a:t>
            </a:r>
            <a:endParaRPr sz="1800" b="1" i="0" u="none" strike="noStrike" cap="none">
              <a:solidFill>
                <a:schemeClr val="accent4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4572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accent4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4572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accent4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186225" y="2164425"/>
            <a:ext cx="3003900" cy="27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1" i="0" u="none" strike="noStrike" cap="none">
                <a:solidFill>
                  <a:schemeClr val="accent4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Reading Workshops</a:t>
            </a:r>
            <a:endParaRPr sz="1800" b="1" i="0" u="none" strike="noStrike" cap="none">
              <a:solidFill>
                <a:schemeClr val="accent4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accent4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1" i="0" u="none" strike="noStrike" cap="none">
                <a:solidFill>
                  <a:schemeClr val="accent4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Family Engagement Conference</a:t>
            </a:r>
            <a:endParaRPr sz="1800" b="1" i="0" u="none" strike="noStrike" cap="none">
              <a:solidFill>
                <a:schemeClr val="accent4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accent4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1" i="0" u="none" strike="noStrike" cap="none">
                <a:solidFill>
                  <a:schemeClr val="accent4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Getting Ready for Kindergarten</a:t>
            </a:r>
            <a:endParaRPr sz="1800" b="1" i="0" u="none" strike="noStrike" cap="none">
              <a:solidFill>
                <a:schemeClr val="accent4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accent4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1" i="0" u="none" strike="noStrike" cap="none">
                <a:solidFill>
                  <a:schemeClr val="accent4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Transition to Middle School</a:t>
            </a:r>
            <a:endParaRPr sz="1800" b="1" i="0" u="none" strike="noStrike" cap="none">
              <a:solidFill>
                <a:schemeClr val="accent4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accent4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accent4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sp>
        <p:nvSpPr>
          <p:cNvPr id="136" name="Google Shape;136;p25"/>
          <p:cNvSpPr txBox="1"/>
          <p:nvPr/>
        </p:nvSpPr>
        <p:spPr>
          <a:xfrm>
            <a:off x="-4308000" y="3900650"/>
            <a:ext cx="3175500" cy="9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accent4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sp>
        <p:nvSpPr>
          <p:cNvPr id="137" name="Google Shape;137;p25"/>
          <p:cNvSpPr txBox="1"/>
          <p:nvPr/>
        </p:nvSpPr>
        <p:spPr>
          <a:xfrm>
            <a:off x="-2759200" y="2681550"/>
            <a:ext cx="1827900" cy="6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accent4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pic>
        <p:nvPicPr>
          <p:cNvPr id="138" name="Google Shape;138;p25" descr="Title1 logo January update.JPG"/>
          <p:cNvPicPr preferRelativeResize="0"/>
          <p:nvPr/>
        </p:nvPicPr>
        <p:blipFill rotWithShape="1">
          <a:blip r:embed="rId3">
            <a:alphaModFix/>
          </a:blip>
          <a:srcRect l="2325" r="2326"/>
          <a:stretch/>
        </p:blipFill>
        <p:spPr>
          <a:xfrm>
            <a:off x="3764850" y="2605125"/>
            <a:ext cx="1749300" cy="17493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6"/>
          <p:cNvSpPr txBox="1"/>
          <p:nvPr/>
        </p:nvSpPr>
        <p:spPr>
          <a:xfrm>
            <a:off x="3223175" y="2051550"/>
            <a:ext cx="5376300" cy="10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" sz="4800" b="0" i="0" u="none" strike="noStrike" cap="none">
                <a:solidFill>
                  <a:schemeClr val="lt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Parents’ Right to Know</a:t>
            </a:r>
            <a:endParaRPr sz="4800" b="0" i="0" u="none" strike="noStrike" cap="none">
              <a:solidFill>
                <a:schemeClr val="lt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pic>
        <p:nvPicPr>
          <p:cNvPr id="144" name="Google Shape;144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7950" y="657488"/>
            <a:ext cx="2467015" cy="3828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7"/>
          <p:cNvSpPr txBox="1">
            <a:spLocks noGrp="1"/>
          </p:cNvSpPr>
          <p:nvPr>
            <p:ph type="title"/>
          </p:nvPr>
        </p:nvSpPr>
        <p:spPr>
          <a:xfrm>
            <a:off x="340500" y="1675287"/>
            <a:ext cx="2241000" cy="1588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71428"/>
              <a:buNone/>
            </a:pPr>
            <a:r>
              <a:rPr lang="en">
                <a:solidFill>
                  <a:schemeClr val="lt1"/>
                </a:solidFill>
              </a:rPr>
              <a:t>Parents’ Right to know…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50" name="Google Shape;150;p27"/>
          <p:cNvSpPr txBox="1">
            <a:spLocks noGrp="1"/>
          </p:cNvSpPr>
          <p:nvPr>
            <p:ph type="body" idx="1"/>
          </p:nvPr>
        </p:nvSpPr>
        <p:spPr>
          <a:xfrm>
            <a:off x="5460800" y="1139150"/>
            <a:ext cx="3207000" cy="3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marR="0" lvl="0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atrick Hand SC"/>
              <a:buChar char="●"/>
            </a:pPr>
            <a:r>
              <a:rPr lang="en" sz="1800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Peace River Elementary</a:t>
            </a:r>
            <a:endParaRPr sz="1800">
              <a:solidFill>
                <a:schemeClr val="accent6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Patrick Hand SC"/>
              <a:buChar char="●"/>
            </a:pPr>
            <a:r>
              <a:rPr lang="en" sz="1800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Sallie Jones Elementary</a:t>
            </a:r>
            <a:endParaRPr sz="1800">
              <a:solidFill>
                <a:schemeClr val="accent6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Patrick Hand SC"/>
              <a:buChar char="●"/>
            </a:pPr>
            <a:r>
              <a:rPr lang="en" sz="1800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Vineland Elementary</a:t>
            </a:r>
            <a:endParaRPr sz="1800">
              <a:solidFill>
                <a:schemeClr val="accent6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atrick Hand SC"/>
              <a:buChar char="●"/>
            </a:pPr>
            <a:r>
              <a:rPr lang="en" sz="1800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Port Charlotte Middle School</a:t>
            </a:r>
            <a:endParaRPr sz="1800">
              <a:solidFill>
                <a:schemeClr val="accent6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atrick Hand SC"/>
              <a:buChar char="●"/>
            </a:pPr>
            <a:r>
              <a:rPr lang="en" sz="1800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Murdock Middle School </a:t>
            </a:r>
            <a:endParaRPr sz="1800">
              <a:solidFill>
                <a:schemeClr val="accent6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atrick Hand SC"/>
              <a:buChar char="●"/>
            </a:pPr>
            <a:r>
              <a:rPr lang="en" sz="1800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The Academy</a:t>
            </a:r>
            <a:endParaRPr sz="1800">
              <a:solidFill>
                <a:schemeClr val="accent6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sp>
        <p:nvSpPr>
          <p:cNvPr id="151" name="Google Shape;151;p27"/>
          <p:cNvSpPr txBox="1">
            <a:spLocks noGrp="1"/>
          </p:cNvSpPr>
          <p:nvPr>
            <p:ph type="body" idx="1"/>
          </p:nvPr>
        </p:nvSpPr>
        <p:spPr>
          <a:xfrm>
            <a:off x="2402300" y="1156250"/>
            <a:ext cx="3058500" cy="32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marR="0" lvl="0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atrick Hand SC"/>
              <a:buChar char="●"/>
            </a:pPr>
            <a:r>
              <a:rPr lang="en" sz="1800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Deep Creek Elementary</a:t>
            </a:r>
            <a:endParaRPr sz="1800">
              <a:solidFill>
                <a:schemeClr val="accent6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Patrick Hand SC"/>
              <a:buChar char="●"/>
            </a:pPr>
            <a:r>
              <a:rPr lang="en" sz="1800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East Elementary</a:t>
            </a:r>
            <a:endParaRPr sz="1800">
              <a:solidFill>
                <a:schemeClr val="accent6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Patrick Hand SC"/>
              <a:buChar char="●"/>
            </a:pPr>
            <a:r>
              <a:rPr lang="en" sz="1800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Kingsway Elementary</a:t>
            </a:r>
            <a:endParaRPr sz="1800">
              <a:solidFill>
                <a:schemeClr val="accent6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Patrick Hand SC"/>
              <a:buChar char="●"/>
            </a:pPr>
            <a:r>
              <a:rPr lang="en" sz="1800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Liberty Elementary</a:t>
            </a:r>
            <a:endParaRPr sz="1800">
              <a:solidFill>
                <a:schemeClr val="accent6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Patrick Hand SC"/>
              <a:buChar char="●"/>
            </a:pPr>
            <a:r>
              <a:rPr lang="en" sz="1800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Meadow Park Elementary</a:t>
            </a:r>
            <a:endParaRPr sz="1800">
              <a:solidFill>
                <a:schemeClr val="accent6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Patrick Hand SC"/>
              <a:buChar char="●"/>
            </a:pPr>
            <a:r>
              <a:rPr lang="en" sz="1800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Myakka River Elementary</a:t>
            </a:r>
            <a:endParaRPr sz="1800">
              <a:solidFill>
                <a:schemeClr val="accent6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Patrick Hand SC"/>
              <a:buChar char="●"/>
            </a:pPr>
            <a:r>
              <a:rPr lang="en" sz="1800">
                <a:solidFill>
                  <a:schemeClr val="accent6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Neil Armstrong Elementary</a:t>
            </a:r>
            <a:endParaRPr sz="1800">
              <a:solidFill>
                <a:schemeClr val="accent6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sp>
        <p:nvSpPr>
          <p:cNvPr id="152" name="Google Shape;152;p27"/>
          <p:cNvSpPr txBox="1"/>
          <p:nvPr/>
        </p:nvSpPr>
        <p:spPr>
          <a:xfrm>
            <a:off x="2785175" y="343719"/>
            <a:ext cx="549974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0" i="0" u="none" strike="noStrike" cap="none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rPr>
              <a:t>Your school is a Title I School</a:t>
            </a:r>
            <a:endParaRPr sz="3600" b="0" i="0" u="none" strike="noStrike" cap="none">
              <a:solidFill>
                <a:schemeClr val="lt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/>
          <p:nvPr/>
        </p:nvSpPr>
        <p:spPr>
          <a:xfrm>
            <a:off x="2964375" y="250850"/>
            <a:ext cx="5924700" cy="26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Patrick Hand SC"/>
              <a:buChar char="❖"/>
            </a:pPr>
            <a:r>
              <a:rPr lang="en" sz="2400" b="0" i="0" u="none" strike="noStrike" cap="none">
                <a:solidFill>
                  <a:schemeClr val="accent5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That your child’s teacher is qualified and certified for the grade and subject taught</a:t>
            </a:r>
            <a:endParaRPr sz="2400" b="0" i="0" u="none" strike="noStrike" cap="none">
              <a:solidFill>
                <a:schemeClr val="accent5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accent5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Patrick Hand SC"/>
              <a:buChar char="❖"/>
            </a:pPr>
            <a:r>
              <a:rPr lang="en" sz="2400" b="0" i="0" u="none" strike="noStrike" cap="none">
                <a:solidFill>
                  <a:schemeClr val="accent5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That the paraprofessional working with your child is highly qualified</a:t>
            </a:r>
            <a:endParaRPr sz="2400" b="0" i="0" u="none" strike="noStrike" cap="none">
              <a:solidFill>
                <a:schemeClr val="accent5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pic>
        <p:nvPicPr>
          <p:cNvPr id="158" name="Google Shape;158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58125" y="2323347"/>
            <a:ext cx="5924700" cy="2820152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8"/>
          <p:cNvSpPr txBox="1"/>
          <p:nvPr/>
        </p:nvSpPr>
        <p:spPr>
          <a:xfrm>
            <a:off x="340500" y="1675287"/>
            <a:ext cx="2241000" cy="1588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</a:pPr>
            <a:r>
              <a:rPr lang="en" sz="3000" b="0" i="0" u="none" strike="noStrike" cap="non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rPr>
              <a:t>Parents’ Right to know…</a:t>
            </a:r>
            <a:endParaRPr sz="3000" b="0" i="0" u="none" strike="noStrike" cap="none">
              <a:solidFill>
                <a:schemeClr val="accent3"/>
              </a:solidFill>
              <a:latin typeface="Alfa Slab One"/>
              <a:ea typeface="Alfa Slab One"/>
              <a:cs typeface="Alfa Slab One"/>
              <a:sym typeface="Alfa Slab On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16650" y="2264575"/>
            <a:ext cx="4457251" cy="2971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9"/>
          <p:cNvSpPr txBox="1"/>
          <p:nvPr/>
        </p:nvSpPr>
        <p:spPr>
          <a:xfrm>
            <a:off x="2269575" y="456600"/>
            <a:ext cx="6258300" cy="38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Patrick Hand SC"/>
              <a:buChar char="❖"/>
            </a:pPr>
            <a:r>
              <a:rPr lang="en" sz="2400" b="0" i="0" u="none" strike="noStrike" cap="none">
                <a:solidFill>
                  <a:schemeClr val="accent5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The right to participate in the education of your child</a:t>
            </a:r>
            <a:endParaRPr sz="2400" b="0" i="0" u="none" strike="noStrike" cap="none">
              <a:solidFill>
                <a:schemeClr val="accent5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Patrick Hand SC"/>
              <a:buChar char="➢"/>
            </a:pPr>
            <a:r>
              <a:rPr lang="en" sz="1800">
                <a:solidFill>
                  <a:schemeClr val="accent5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S.A.C. (School Advisory Council)</a:t>
            </a:r>
            <a:endParaRPr sz="1800">
              <a:solidFill>
                <a:schemeClr val="accent5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Patrick Hand SC"/>
              <a:buChar char="➢"/>
            </a:pPr>
            <a:r>
              <a:rPr lang="en" sz="1800">
                <a:solidFill>
                  <a:schemeClr val="accent5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P.T.O. (Parent and Teacher Organization)</a:t>
            </a:r>
            <a:endParaRPr sz="1800">
              <a:solidFill>
                <a:schemeClr val="accent5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Patrick Hand SC"/>
              <a:buChar char="➢"/>
            </a:pPr>
            <a:r>
              <a:rPr lang="en" sz="1800">
                <a:solidFill>
                  <a:schemeClr val="accent5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School Wide Improvement Planning Team</a:t>
            </a:r>
            <a:endParaRPr sz="1800">
              <a:solidFill>
                <a:schemeClr val="accent5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accent5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Patrick Hand SC"/>
              <a:buChar char="❖"/>
            </a:pPr>
            <a:r>
              <a:rPr lang="en" sz="2400" b="0" i="0" u="none" strike="noStrike" cap="none">
                <a:solidFill>
                  <a:schemeClr val="accent5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Your child’s academic progress</a:t>
            </a:r>
            <a:endParaRPr sz="2400" b="0" i="0" u="none" strike="noStrike" cap="none">
              <a:solidFill>
                <a:schemeClr val="accent5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Patrick Hand SC"/>
              <a:buChar char="➢"/>
            </a:pPr>
            <a:r>
              <a:rPr lang="en" sz="1800" b="0" i="0" u="none" strike="noStrike" cap="none">
                <a:solidFill>
                  <a:schemeClr val="accent5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Standardized test results (such as FSA result)</a:t>
            </a:r>
            <a:endParaRPr sz="1800" b="0" i="0" u="none" strike="noStrike" cap="none">
              <a:solidFill>
                <a:schemeClr val="accent5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Patrick Hand SC"/>
              <a:buChar char="➢"/>
            </a:pPr>
            <a:r>
              <a:rPr lang="en" sz="1800">
                <a:solidFill>
                  <a:schemeClr val="accent5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Progress Monitoring Scores &amp; Progress</a:t>
            </a:r>
            <a:endParaRPr sz="1800" b="0" i="0" u="none" strike="noStrike" cap="none">
              <a:solidFill>
                <a:schemeClr val="accent5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Patrick Hand SC"/>
              <a:buChar char="➢"/>
            </a:pPr>
            <a:r>
              <a:rPr lang="en" sz="1800" b="0" i="0" u="none" strike="noStrike" cap="none">
                <a:solidFill>
                  <a:schemeClr val="accent5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Classroom Grades</a:t>
            </a:r>
            <a:endParaRPr sz="1800" b="0" i="0" u="none" strike="noStrike" cap="none">
              <a:solidFill>
                <a:schemeClr val="accent5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accent5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sp>
        <p:nvSpPr>
          <p:cNvPr id="166" name="Google Shape;166;p29"/>
          <p:cNvSpPr txBox="1"/>
          <p:nvPr/>
        </p:nvSpPr>
        <p:spPr>
          <a:xfrm>
            <a:off x="340500" y="1675287"/>
            <a:ext cx="2241000" cy="1588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</a:pPr>
            <a:r>
              <a:rPr lang="en" sz="3000" b="0" i="0" u="none" strike="noStrike" cap="non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rPr>
              <a:t>Parents’ Right to know…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0"/>
          <p:cNvSpPr txBox="1"/>
          <p:nvPr/>
        </p:nvSpPr>
        <p:spPr>
          <a:xfrm>
            <a:off x="2341358" y="378258"/>
            <a:ext cx="5696400" cy="2771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Patrick Hand SC"/>
              <a:buChar char="❖"/>
            </a:pPr>
            <a:r>
              <a:rPr lang="en" sz="2400" b="0" i="0" u="none" strike="noStrike" cap="none">
                <a:solidFill>
                  <a:schemeClr val="accent5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Families have the right to participate on the Parent and Family Engagement Planning Team</a:t>
            </a:r>
            <a:endParaRPr sz="2400" b="0" i="0" u="none" strike="noStrike" cap="none">
              <a:solidFill>
                <a:schemeClr val="accent5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accent5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Patrick Hand SC"/>
              <a:buChar char="❖"/>
            </a:pPr>
            <a:r>
              <a:rPr lang="en" sz="2400" b="0" i="0" u="none" strike="noStrike" cap="none">
                <a:solidFill>
                  <a:schemeClr val="accent5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To know what is being done to improve your school</a:t>
            </a:r>
            <a:endParaRPr sz="2400" b="0" i="0" u="none" strike="noStrike" cap="none">
              <a:solidFill>
                <a:schemeClr val="accent5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accent5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Patrick Hand SC"/>
              <a:buChar char="❖"/>
            </a:pPr>
            <a:r>
              <a:rPr lang="en" sz="2400" b="0" i="0" u="none" strike="noStrike" cap="none">
                <a:solidFill>
                  <a:schemeClr val="accent5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Whether your school is safe and drug free</a:t>
            </a:r>
            <a:endParaRPr sz="2400" b="0" i="0" u="none" strike="noStrike" cap="none">
              <a:solidFill>
                <a:schemeClr val="accent5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sp>
        <p:nvSpPr>
          <p:cNvPr id="172" name="Google Shape;172;p30"/>
          <p:cNvSpPr txBox="1"/>
          <p:nvPr/>
        </p:nvSpPr>
        <p:spPr>
          <a:xfrm>
            <a:off x="260407" y="969623"/>
            <a:ext cx="2241000" cy="1588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</a:pPr>
            <a:r>
              <a:rPr lang="en" sz="3000" b="0" i="0" u="none" strike="noStrike" cap="non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rPr>
              <a:t>Parents’ Right to know…</a:t>
            </a:r>
            <a:endParaRPr/>
          </a:p>
        </p:txBody>
      </p:sp>
      <p:pic>
        <p:nvPicPr>
          <p:cNvPr id="173" name="Google Shape;17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96638" y="3301900"/>
            <a:ext cx="3185814" cy="184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1"/>
          <p:cNvSpPr txBox="1"/>
          <p:nvPr/>
        </p:nvSpPr>
        <p:spPr>
          <a:xfrm>
            <a:off x="4283275" y="744900"/>
            <a:ext cx="4552200" cy="38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1" i="0" u="none" strike="noStrike" cap="none">
                <a:solidFill>
                  <a:schemeClr val="accent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Family engagement</a:t>
            </a:r>
            <a:r>
              <a:rPr lang="en" sz="3000" b="1" i="0" u="none" strike="noStrike" cap="non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" sz="3000" b="0" i="0" u="none" strike="noStrike" cap="non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is not just </a:t>
            </a:r>
            <a:r>
              <a:rPr lang="en" sz="3000" b="0" i="1" u="none" strike="noStrike" cap="non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nice</a:t>
            </a:r>
            <a:r>
              <a:rPr lang="en" sz="3000" b="0" i="0" u="none" strike="noStrike" cap="non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, </a:t>
            </a:r>
            <a:endParaRPr sz="3000" b="0" i="0" u="none" strike="noStrike" cap="none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b="0" i="0" u="none" strike="noStrike" cap="non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it is </a:t>
            </a:r>
            <a:r>
              <a:rPr lang="en" sz="3000" b="1" i="0" u="none" strike="noStrike" cap="none">
                <a:solidFill>
                  <a:schemeClr val="accent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NECESSARY </a:t>
            </a:r>
            <a:r>
              <a:rPr lang="en" sz="3000" b="0" i="0" u="none" strike="noStrike" cap="non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for student success!</a:t>
            </a:r>
            <a:endParaRPr sz="3000" b="0" i="0" u="none" strike="noStrike" cap="none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0" i="0" u="none" strike="noStrike" cap="non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Together, schools and families are a powerful TEAM for Student Success! </a:t>
            </a:r>
            <a:endParaRPr sz="2400" b="0" i="0" u="none" strike="noStrike" cap="none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79" name="Google Shape;179;p31"/>
          <p:cNvSpPr txBox="1"/>
          <p:nvPr/>
        </p:nvSpPr>
        <p:spPr>
          <a:xfrm>
            <a:off x="-3906900" y="4265350"/>
            <a:ext cx="1863900" cy="37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80" name="Google Shape;180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1227" y="627363"/>
            <a:ext cx="4022051" cy="408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2"/>
          <p:cNvSpPr txBox="1">
            <a:spLocks noGrp="1"/>
          </p:cNvSpPr>
          <p:nvPr>
            <p:ph type="title"/>
          </p:nvPr>
        </p:nvSpPr>
        <p:spPr>
          <a:xfrm>
            <a:off x="701850" y="501925"/>
            <a:ext cx="7754100" cy="7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4280"/>
              <a:t>Florida Accountability Reports</a:t>
            </a:r>
            <a:endParaRPr sz="4280"/>
          </a:p>
        </p:txBody>
      </p:sp>
      <p:sp>
        <p:nvSpPr>
          <p:cNvPr id="186" name="Google Shape;186;p32"/>
          <p:cNvSpPr txBox="1">
            <a:spLocks noGrp="1"/>
          </p:cNvSpPr>
          <p:nvPr>
            <p:ph type="body" idx="1"/>
          </p:nvPr>
        </p:nvSpPr>
        <p:spPr>
          <a:xfrm>
            <a:off x="376350" y="1290925"/>
            <a:ext cx="8405100" cy="30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>
                <a:solidFill>
                  <a:schemeClr val="accent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I</a:t>
            </a:r>
            <a:r>
              <a:rPr lang="en" sz="1800">
                <a:solidFill>
                  <a:schemeClr val="accent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nforms parents and the community about each school’s:</a:t>
            </a:r>
            <a:endParaRPr sz="1800">
              <a:solidFill>
                <a:schemeClr val="accent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Patrick Hand SC"/>
              <a:buChar char="●"/>
            </a:pPr>
            <a:r>
              <a:rPr lang="en" sz="1800">
                <a:solidFill>
                  <a:schemeClr val="accent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Demographic data</a:t>
            </a:r>
            <a:endParaRPr sz="1800">
              <a:solidFill>
                <a:schemeClr val="accent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Patrick Hand SC"/>
              <a:buChar char="●"/>
            </a:pPr>
            <a:r>
              <a:rPr lang="en" sz="1800">
                <a:solidFill>
                  <a:schemeClr val="accent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School Safety and climate for learning</a:t>
            </a:r>
            <a:endParaRPr sz="1800">
              <a:solidFill>
                <a:schemeClr val="accent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Patrick Hand SC"/>
              <a:buChar char="●"/>
            </a:pPr>
            <a:r>
              <a:rPr lang="en" sz="1800">
                <a:solidFill>
                  <a:schemeClr val="accent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Academic data</a:t>
            </a:r>
            <a:endParaRPr sz="1800">
              <a:solidFill>
                <a:schemeClr val="accent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Patrick Hand SC"/>
              <a:buChar char="●"/>
            </a:pPr>
            <a:r>
              <a:rPr lang="en" sz="1800">
                <a:solidFill>
                  <a:schemeClr val="accent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Graduation rates</a:t>
            </a:r>
            <a:endParaRPr sz="1800">
              <a:solidFill>
                <a:schemeClr val="accent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32"/>
          <p:cNvSpPr txBox="1">
            <a:spLocks noGrp="1"/>
          </p:cNvSpPr>
          <p:nvPr>
            <p:ph type="body" idx="1"/>
          </p:nvPr>
        </p:nvSpPr>
        <p:spPr>
          <a:xfrm>
            <a:off x="4670525" y="1810250"/>
            <a:ext cx="4208700" cy="21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Patrick Hand SC"/>
              <a:buChar char="●"/>
            </a:pPr>
            <a:r>
              <a:rPr lang="en">
                <a:solidFill>
                  <a:schemeClr val="accent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Class sizes</a:t>
            </a:r>
            <a:endParaRPr>
              <a:solidFill>
                <a:schemeClr val="accent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Patrick Hand SC"/>
              <a:buChar char="●"/>
            </a:pPr>
            <a:r>
              <a:rPr lang="en">
                <a:solidFill>
                  <a:schemeClr val="accent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Teacher and staff information</a:t>
            </a:r>
            <a:endParaRPr>
              <a:solidFill>
                <a:schemeClr val="accent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Patrick Hand SC"/>
              <a:buChar char="●"/>
            </a:pPr>
            <a:r>
              <a:rPr lang="en">
                <a:solidFill>
                  <a:schemeClr val="accent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Curriculum and instruction descriptions</a:t>
            </a:r>
            <a:endParaRPr>
              <a:solidFill>
                <a:schemeClr val="accent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Patrick Hand SC"/>
              <a:buChar char="●"/>
            </a:pPr>
            <a:r>
              <a:rPr lang="en">
                <a:solidFill>
                  <a:schemeClr val="accent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Postsecondary preparation information</a:t>
            </a:r>
            <a:endParaRPr>
              <a:solidFill>
                <a:schemeClr val="accent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8" name="Google Shape;188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7250" y="3665000"/>
            <a:ext cx="1290226" cy="1290226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32"/>
          <p:cNvSpPr txBox="1"/>
          <p:nvPr/>
        </p:nvSpPr>
        <p:spPr>
          <a:xfrm>
            <a:off x="376350" y="4139875"/>
            <a:ext cx="3270900" cy="6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 b="0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Use your camera to follow  this QR code to the Florida  Department of Education’s Accountability Reports</a:t>
            </a:r>
            <a:endParaRPr sz="1600" b="0" i="0" u="none" strike="noStrike" cap="non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3"/>
          <p:cNvSpPr txBox="1"/>
          <p:nvPr/>
        </p:nvSpPr>
        <p:spPr>
          <a:xfrm>
            <a:off x="3769500" y="1168375"/>
            <a:ext cx="4817700" cy="35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746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3C78D8"/>
              </a:buClr>
              <a:buSzPts val="2300"/>
              <a:buFont typeface="Patrick Hand SC"/>
              <a:buChar char="❖"/>
            </a:pPr>
            <a:r>
              <a:rPr lang="en" sz="2300" b="0" i="0" u="none" strike="noStrike" cap="none">
                <a:solidFill>
                  <a:srgbClr val="3C78D8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Parent Teacher Organization (P.T.O.)</a:t>
            </a:r>
            <a:endParaRPr sz="2300" b="0" i="0" u="none" strike="noStrike" cap="none">
              <a:solidFill>
                <a:srgbClr val="3C78D8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2300"/>
              <a:buFont typeface="Patrick Hand SC"/>
              <a:buChar char="❖"/>
            </a:pPr>
            <a:r>
              <a:rPr lang="en" sz="2300" b="0" i="0" u="none" strike="noStrike" cap="none">
                <a:solidFill>
                  <a:srgbClr val="3C78D8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School Advisory Committee (S.A.C.)</a:t>
            </a:r>
            <a:endParaRPr sz="2300" b="0" i="0" u="none" strike="noStrike" cap="none">
              <a:solidFill>
                <a:srgbClr val="3C78D8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2300"/>
              <a:buFont typeface="Patrick Hand SC"/>
              <a:buChar char="❖"/>
            </a:pPr>
            <a:r>
              <a:rPr lang="en" sz="2300" b="0" i="0" u="none" strike="noStrike" cap="none">
                <a:solidFill>
                  <a:srgbClr val="3C78D8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Parent-Teacher Conferences</a:t>
            </a:r>
            <a:endParaRPr sz="2300" b="0" i="0" u="none" strike="noStrike" cap="none">
              <a:solidFill>
                <a:srgbClr val="3C78D8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2300"/>
              <a:buFont typeface="Patrick Hand SC"/>
              <a:buChar char="❖"/>
            </a:pPr>
            <a:r>
              <a:rPr lang="en" sz="2300" b="0" i="0" u="none" strike="noStrike" cap="none">
                <a:solidFill>
                  <a:srgbClr val="3C78D8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Student Led Conferences</a:t>
            </a:r>
            <a:endParaRPr sz="2300" b="0" i="0" u="none" strike="noStrike" cap="none">
              <a:solidFill>
                <a:srgbClr val="3C78D8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2300"/>
              <a:buFont typeface="Patrick Hand SC"/>
              <a:buChar char="❖"/>
            </a:pPr>
            <a:r>
              <a:rPr lang="en" sz="2300" b="0" i="0" u="none" strike="noStrike" cap="none">
                <a:solidFill>
                  <a:srgbClr val="3C78D8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Family Engagement Activities</a:t>
            </a:r>
            <a:endParaRPr sz="2300" b="0" i="0" u="none" strike="noStrike" cap="none">
              <a:solidFill>
                <a:srgbClr val="3C78D8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2300"/>
              <a:buFont typeface="Patrick Hand SC"/>
              <a:buChar char="❖"/>
            </a:pPr>
            <a:r>
              <a:rPr lang="en" sz="2300" b="0" i="0" u="none" strike="noStrike" cap="none">
                <a:solidFill>
                  <a:srgbClr val="3C78D8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Family Engagement Planning</a:t>
            </a:r>
            <a:endParaRPr sz="2300" b="0" i="0" u="none" strike="noStrike" cap="none">
              <a:solidFill>
                <a:srgbClr val="3C78D8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2300"/>
              <a:buFont typeface="Patrick Hand SC"/>
              <a:buChar char="❖"/>
            </a:pPr>
            <a:r>
              <a:rPr lang="en" sz="2300" b="0" i="0" u="none" strike="noStrike" cap="none">
                <a:solidFill>
                  <a:srgbClr val="3C78D8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School Improvement Planning</a:t>
            </a:r>
            <a:endParaRPr sz="2300" b="0" i="0" u="none" strike="noStrike" cap="none">
              <a:solidFill>
                <a:srgbClr val="3C78D8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457200" marR="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2300"/>
              <a:buFont typeface="Patrick Hand SC"/>
              <a:buChar char="❖"/>
            </a:pPr>
            <a:r>
              <a:rPr lang="en" sz="2300" b="0" i="0" u="none" strike="noStrike" cap="none">
                <a:solidFill>
                  <a:srgbClr val="3C78D8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Parent-School Compact Updating</a:t>
            </a:r>
            <a:endParaRPr sz="2300">
              <a:solidFill>
                <a:srgbClr val="3C78D8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300" b="0" i="0" u="none" strike="noStrike" cap="none">
              <a:solidFill>
                <a:srgbClr val="3C78D8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sp>
        <p:nvSpPr>
          <p:cNvPr id="195" name="Google Shape;195;p33"/>
          <p:cNvSpPr txBox="1"/>
          <p:nvPr/>
        </p:nvSpPr>
        <p:spPr>
          <a:xfrm>
            <a:off x="723800" y="329325"/>
            <a:ext cx="786330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600" b="1" i="0" u="none" strike="noStrike" cap="none">
                <a:solidFill>
                  <a:srgbClr val="1155CC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Ways for Families to be ENGAGED with SCHOOL</a:t>
            </a:r>
            <a:endParaRPr sz="3600" b="1" i="0" u="none" strike="noStrike" cap="none">
              <a:solidFill>
                <a:srgbClr val="1155CC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pic>
        <p:nvPicPr>
          <p:cNvPr id="196" name="Google Shape;196;p33" descr="Title1 logo January update.JPG"/>
          <p:cNvPicPr preferRelativeResize="0"/>
          <p:nvPr/>
        </p:nvPicPr>
        <p:blipFill rotWithShape="1">
          <a:blip r:embed="rId3">
            <a:alphaModFix/>
          </a:blip>
          <a:srcRect l="2325" r="2326"/>
          <a:stretch/>
        </p:blipFill>
        <p:spPr>
          <a:xfrm>
            <a:off x="723801" y="1564624"/>
            <a:ext cx="2499300" cy="24993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4"/>
          <p:cNvSpPr txBox="1">
            <a:spLocks noGrp="1"/>
          </p:cNvSpPr>
          <p:nvPr>
            <p:ph type="ctrTitle" idx="4294967295"/>
          </p:nvPr>
        </p:nvSpPr>
        <p:spPr>
          <a:xfrm>
            <a:off x="483875" y="1122150"/>
            <a:ext cx="7954500" cy="28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700"/>
              <a:buFont typeface="Alfa Slab One"/>
              <a:buNone/>
            </a:pPr>
            <a:r>
              <a:rPr lang="en" sz="20000" b="0" i="0" u="none" strike="noStrike" cap="none">
                <a:solidFill>
                  <a:srgbClr val="FFA68A"/>
                </a:solidFill>
                <a:latin typeface="Alfa Slab One"/>
                <a:ea typeface="Alfa Slab One"/>
                <a:cs typeface="Alfa Slab One"/>
                <a:sym typeface="Alfa Slab One"/>
              </a:rPr>
              <a:t>YOU!</a:t>
            </a:r>
            <a:endParaRPr sz="20000" b="0" i="0" u="none" strike="noStrike" cap="none">
              <a:solidFill>
                <a:srgbClr val="FFA68A"/>
              </a:solidFill>
              <a:latin typeface="Alfa Slab One"/>
              <a:ea typeface="Alfa Slab One"/>
              <a:cs typeface="Alfa Slab One"/>
              <a:sym typeface="Alfa Slab One"/>
            </a:endParaRPr>
          </a:p>
        </p:txBody>
      </p:sp>
      <p:sp>
        <p:nvSpPr>
          <p:cNvPr id="202" name="Google Shape;202;p34"/>
          <p:cNvSpPr txBox="1"/>
          <p:nvPr/>
        </p:nvSpPr>
        <p:spPr>
          <a:xfrm>
            <a:off x="320374" y="603660"/>
            <a:ext cx="8016017" cy="3708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 b="1" i="0" u="sng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YOU</a:t>
            </a:r>
            <a:r>
              <a:rPr lang="en" sz="3200" b="0" i="0" u="sng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!</a:t>
            </a:r>
            <a:r>
              <a:rPr lang="en" sz="3200" b="0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 You are your child’s first teacher.</a:t>
            </a:r>
            <a:endParaRPr sz="3200" b="0" i="0" u="none" strike="noStrike" cap="non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 b="1" i="0" u="sng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YOU!</a:t>
            </a:r>
            <a:r>
              <a:rPr lang="en" sz="3200" b="0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 </a:t>
            </a:r>
            <a:r>
              <a:rPr lang="en" sz="2800" b="0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have the </a:t>
            </a:r>
            <a:r>
              <a:rPr lang="en" sz="2800" b="1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biggest</a:t>
            </a:r>
            <a:r>
              <a:rPr lang="en" sz="2800" b="0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 influence on your child’s education.</a:t>
            </a:r>
            <a:endParaRPr sz="2800" b="0" i="0" u="none" strike="noStrike" cap="non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 b="1" i="0" u="sng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YOU! </a:t>
            </a:r>
            <a:r>
              <a:rPr lang="en" sz="2800" b="0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know your child </a:t>
            </a:r>
            <a:r>
              <a:rPr lang="en" sz="2800" b="1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BEST</a:t>
            </a:r>
            <a:r>
              <a:rPr lang="en" sz="2800" b="0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! Share the knowledge with your child’s teacher(s)</a:t>
            </a:r>
            <a:endParaRPr sz="2800" b="0" i="0" u="none" strike="noStrike" cap="non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" sz="3200" b="1" i="0" u="sng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YOU!</a:t>
            </a:r>
            <a:r>
              <a:rPr lang="en" sz="3200" b="0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 </a:t>
            </a:r>
            <a:r>
              <a:rPr lang="en" sz="2800" b="0" i="0" u="none" strike="noStrike" cap="non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can ask about academic progress and other areas of progress</a:t>
            </a:r>
            <a:endParaRPr sz="2800" b="0" i="0" u="none" strike="noStrike" cap="non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5"/>
          <p:cNvSpPr txBox="1">
            <a:spLocks noGrp="1"/>
          </p:cNvSpPr>
          <p:nvPr>
            <p:ph type="title"/>
          </p:nvPr>
        </p:nvSpPr>
        <p:spPr>
          <a:xfrm>
            <a:off x="278925" y="1716600"/>
            <a:ext cx="4045200" cy="171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Visit the CCPS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Family Engagement Facebook page</a:t>
            </a:r>
            <a:endParaRPr/>
          </a:p>
        </p:txBody>
      </p:sp>
      <p:sp>
        <p:nvSpPr>
          <p:cNvPr id="208" name="Google Shape;208;p35"/>
          <p:cNvSpPr txBox="1">
            <a:spLocks noGrp="1"/>
          </p:cNvSpPr>
          <p:nvPr>
            <p:ph type="body" idx="2"/>
          </p:nvPr>
        </p:nvSpPr>
        <p:spPr>
          <a:xfrm>
            <a:off x="4939500" y="1248950"/>
            <a:ext cx="3837000" cy="217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3800" b="1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@CCPSFamilyEngagement</a:t>
            </a:r>
            <a:endParaRPr/>
          </a:p>
        </p:txBody>
      </p:sp>
      <p:pic>
        <p:nvPicPr>
          <p:cNvPr id="209" name="Google Shape;20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663" y="3780800"/>
            <a:ext cx="4171725" cy="1000363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35"/>
          <p:cNvSpPr/>
          <p:nvPr/>
        </p:nvSpPr>
        <p:spPr>
          <a:xfrm>
            <a:off x="3035075" y="3693125"/>
            <a:ext cx="1415700" cy="268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1" name="Google Shape;211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32435" y="2215850"/>
            <a:ext cx="3451124" cy="266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616</Words>
  <Application>Microsoft Office PowerPoint</Application>
  <PresentationFormat>On-screen Show (16:9)</PresentationFormat>
  <Paragraphs>127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Patrick Hand</vt:lpstr>
      <vt:lpstr>Amatic SC</vt:lpstr>
      <vt:lpstr>Patrick Hand SC</vt:lpstr>
      <vt:lpstr>Century Gothic</vt:lpstr>
      <vt:lpstr>Architects Daughter</vt:lpstr>
      <vt:lpstr>Proxima Nova</vt:lpstr>
      <vt:lpstr>Source Code Pro</vt:lpstr>
      <vt:lpstr>Playfair Display</vt:lpstr>
      <vt:lpstr>Alfa Slab One</vt:lpstr>
      <vt:lpstr>Arial</vt:lpstr>
      <vt:lpstr>Beach Day</vt:lpstr>
      <vt:lpstr>Welcome to the  Annual Title I  Parent Meeting</vt:lpstr>
      <vt:lpstr>“We don’t enroll students, We enroll FAMILIES!”</vt:lpstr>
      <vt:lpstr>It’s not a Title I presentation without a sign in sheet!</vt:lpstr>
      <vt:lpstr>WHAT IS Title I?</vt:lpstr>
      <vt:lpstr>Title I Goals</vt:lpstr>
      <vt:lpstr>How Does Title I Help MY School?</vt:lpstr>
      <vt:lpstr>Title I Supports </vt:lpstr>
      <vt:lpstr>Title I Supports </vt:lpstr>
      <vt:lpstr>Title I Supports </vt:lpstr>
      <vt:lpstr>PowerPoint Presentation</vt:lpstr>
      <vt:lpstr>Parents’ Right to know…</vt:lpstr>
      <vt:lpstr>PowerPoint Presentation</vt:lpstr>
      <vt:lpstr>PowerPoint Presentation</vt:lpstr>
      <vt:lpstr>PowerPoint Presentation</vt:lpstr>
      <vt:lpstr>PowerPoint Presentation</vt:lpstr>
      <vt:lpstr>Florida Accountability Reports</vt:lpstr>
      <vt:lpstr>PowerPoint Presentation</vt:lpstr>
      <vt:lpstr>YOU!</vt:lpstr>
      <vt:lpstr>Visit the CCPS  Family Engagement Facebook page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  Annual Title I  Parent Meeting</dc:title>
  <dc:creator>Brown, Talika</dc:creator>
  <cp:lastModifiedBy>Brown, Talika</cp:lastModifiedBy>
  <cp:revision>1</cp:revision>
  <dcterms:modified xsi:type="dcterms:W3CDTF">2022-08-23T18:11:09Z</dcterms:modified>
</cp:coreProperties>
</file>