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3" r:id="rId6"/>
    <p:sldId id="261" r:id="rId7"/>
    <p:sldId id="265" r:id="rId8"/>
    <p:sldId id="266" r:id="rId9"/>
    <p:sldId id="267" r:id="rId10"/>
    <p:sldId id="268"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6" d="100"/>
          <a:sy n="66" d="100"/>
        </p:scale>
        <p:origin x="632"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6F9CFB4-DD57-45CA-B9EB-15893A7B2968}" type="datetimeFigureOut">
              <a:rPr lang="en-US" smtClean="0"/>
              <a:t>8/2/2023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CD62F0-1767-4AA6-BCBD-C3CCAC633D46}" type="slidenum">
              <a:rPr lang="en-US" smtClean="0"/>
              <a:t>‹#›</a:t>
            </a:fld>
            <a:endParaRPr lang="en-US"/>
          </a:p>
        </p:txBody>
      </p:sp>
    </p:spTree>
    <p:extLst>
      <p:ext uri="{BB962C8B-B14F-4D97-AF65-F5344CB8AC3E}">
        <p14:creationId xmlns:p14="http://schemas.microsoft.com/office/powerpoint/2010/main" val="11229564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6F9CFB4-DD57-45CA-B9EB-15893A7B2968}" type="datetimeFigureOut">
              <a:rPr lang="en-US" smtClean="0"/>
              <a:t>8/2/2023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CD62F0-1767-4AA6-BCBD-C3CCAC633D46}" type="slidenum">
              <a:rPr lang="en-US" smtClean="0"/>
              <a:t>‹#›</a:t>
            </a:fld>
            <a:endParaRPr lang="en-US"/>
          </a:p>
        </p:txBody>
      </p:sp>
    </p:spTree>
    <p:extLst>
      <p:ext uri="{BB962C8B-B14F-4D97-AF65-F5344CB8AC3E}">
        <p14:creationId xmlns:p14="http://schemas.microsoft.com/office/powerpoint/2010/main" val="10607887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6F9CFB4-DD57-45CA-B9EB-15893A7B2968}" type="datetimeFigureOut">
              <a:rPr lang="en-US" smtClean="0"/>
              <a:t>8/2/2023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CD62F0-1767-4AA6-BCBD-C3CCAC633D46}" type="slidenum">
              <a:rPr lang="en-US" smtClean="0"/>
              <a:t>‹#›</a:t>
            </a:fld>
            <a:endParaRPr lang="en-US"/>
          </a:p>
        </p:txBody>
      </p:sp>
    </p:spTree>
    <p:extLst>
      <p:ext uri="{BB962C8B-B14F-4D97-AF65-F5344CB8AC3E}">
        <p14:creationId xmlns:p14="http://schemas.microsoft.com/office/powerpoint/2010/main" val="1940462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6F9CFB4-DD57-45CA-B9EB-15893A7B2968}" type="datetimeFigureOut">
              <a:rPr lang="en-US" smtClean="0"/>
              <a:t>8/2/2023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CD62F0-1767-4AA6-BCBD-C3CCAC633D46}" type="slidenum">
              <a:rPr lang="en-US" smtClean="0"/>
              <a:t>‹#›</a:t>
            </a:fld>
            <a:endParaRPr lang="en-US"/>
          </a:p>
        </p:txBody>
      </p:sp>
    </p:spTree>
    <p:extLst>
      <p:ext uri="{BB962C8B-B14F-4D97-AF65-F5344CB8AC3E}">
        <p14:creationId xmlns:p14="http://schemas.microsoft.com/office/powerpoint/2010/main" val="22618456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6F9CFB4-DD57-45CA-B9EB-15893A7B2968}" type="datetimeFigureOut">
              <a:rPr lang="en-US" smtClean="0"/>
              <a:t>8/2/2023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CD62F0-1767-4AA6-BCBD-C3CCAC633D46}" type="slidenum">
              <a:rPr lang="en-US" smtClean="0"/>
              <a:t>‹#›</a:t>
            </a:fld>
            <a:endParaRPr lang="en-US"/>
          </a:p>
        </p:txBody>
      </p:sp>
    </p:spTree>
    <p:extLst>
      <p:ext uri="{BB962C8B-B14F-4D97-AF65-F5344CB8AC3E}">
        <p14:creationId xmlns:p14="http://schemas.microsoft.com/office/powerpoint/2010/main" val="29422763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6F9CFB4-DD57-45CA-B9EB-15893A7B2968}" type="datetimeFigureOut">
              <a:rPr lang="en-US" smtClean="0"/>
              <a:t>8/2/2023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CD62F0-1767-4AA6-BCBD-C3CCAC633D46}" type="slidenum">
              <a:rPr lang="en-US" smtClean="0"/>
              <a:t>‹#›</a:t>
            </a:fld>
            <a:endParaRPr lang="en-US"/>
          </a:p>
        </p:txBody>
      </p:sp>
    </p:spTree>
    <p:extLst>
      <p:ext uri="{BB962C8B-B14F-4D97-AF65-F5344CB8AC3E}">
        <p14:creationId xmlns:p14="http://schemas.microsoft.com/office/powerpoint/2010/main" val="5732818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F9CFB4-DD57-45CA-B9EB-15893A7B2968}" type="datetimeFigureOut">
              <a:rPr lang="en-US" smtClean="0"/>
              <a:t>8/2/2023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CD62F0-1767-4AA6-BCBD-C3CCAC633D46}" type="slidenum">
              <a:rPr lang="en-US" smtClean="0"/>
              <a:t>‹#›</a:t>
            </a:fld>
            <a:endParaRPr lang="en-US"/>
          </a:p>
        </p:txBody>
      </p:sp>
    </p:spTree>
    <p:extLst>
      <p:ext uri="{BB962C8B-B14F-4D97-AF65-F5344CB8AC3E}">
        <p14:creationId xmlns:p14="http://schemas.microsoft.com/office/powerpoint/2010/main" val="25808449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6F9CFB4-DD57-45CA-B9EB-15893A7B2968}" type="datetimeFigureOut">
              <a:rPr lang="en-US" smtClean="0"/>
              <a:t>8/2/2023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CD62F0-1767-4AA6-BCBD-C3CCAC633D46}" type="slidenum">
              <a:rPr lang="en-US" smtClean="0"/>
              <a:t>‹#›</a:t>
            </a:fld>
            <a:endParaRPr lang="en-US"/>
          </a:p>
        </p:txBody>
      </p:sp>
    </p:spTree>
    <p:extLst>
      <p:ext uri="{BB962C8B-B14F-4D97-AF65-F5344CB8AC3E}">
        <p14:creationId xmlns:p14="http://schemas.microsoft.com/office/powerpoint/2010/main" val="539944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6F9CFB4-DD57-45CA-B9EB-15893A7B2968}" type="datetimeFigureOut">
              <a:rPr lang="en-US" smtClean="0"/>
              <a:t>8/2/2023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CD62F0-1767-4AA6-BCBD-C3CCAC633D46}" type="slidenum">
              <a:rPr lang="en-US" smtClean="0"/>
              <a:t>‹#›</a:t>
            </a:fld>
            <a:endParaRPr lang="en-US"/>
          </a:p>
        </p:txBody>
      </p:sp>
    </p:spTree>
    <p:extLst>
      <p:ext uri="{BB962C8B-B14F-4D97-AF65-F5344CB8AC3E}">
        <p14:creationId xmlns:p14="http://schemas.microsoft.com/office/powerpoint/2010/main" val="3922754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6F9CFB4-DD57-45CA-B9EB-15893A7B2968}" type="datetimeFigureOut">
              <a:rPr lang="en-US" smtClean="0"/>
              <a:t>8/2/2023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CD62F0-1767-4AA6-BCBD-C3CCAC633D46}" type="slidenum">
              <a:rPr lang="en-US" smtClean="0"/>
              <a:t>‹#›</a:t>
            </a:fld>
            <a:endParaRPr lang="en-US"/>
          </a:p>
        </p:txBody>
      </p:sp>
    </p:spTree>
    <p:extLst>
      <p:ext uri="{BB962C8B-B14F-4D97-AF65-F5344CB8AC3E}">
        <p14:creationId xmlns:p14="http://schemas.microsoft.com/office/powerpoint/2010/main" val="1787244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6F9CFB4-DD57-45CA-B9EB-15893A7B2968}" type="datetimeFigureOut">
              <a:rPr lang="en-US" smtClean="0"/>
              <a:t>8/2/2023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CD62F0-1767-4AA6-BCBD-C3CCAC633D46}" type="slidenum">
              <a:rPr lang="en-US" smtClean="0"/>
              <a:t>‹#›</a:t>
            </a:fld>
            <a:endParaRPr lang="en-US"/>
          </a:p>
        </p:txBody>
      </p:sp>
    </p:spTree>
    <p:extLst>
      <p:ext uri="{BB962C8B-B14F-4D97-AF65-F5344CB8AC3E}">
        <p14:creationId xmlns:p14="http://schemas.microsoft.com/office/powerpoint/2010/main" val="2913845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F9CFB4-DD57-45CA-B9EB-15893A7B2968}" type="datetimeFigureOut">
              <a:rPr lang="en-US" smtClean="0"/>
              <a:t>8/2/2023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CD62F0-1767-4AA6-BCBD-C3CCAC633D46}" type="slidenum">
              <a:rPr lang="en-US" smtClean="0"/>
              <a:t>‹#›</a:t>
            </a:fld>
            <a:endParaRPr lang="en-US"/>
          </a:p>
        </p:txBody>
      </p:sp>
    </p:spTree>
    <p:extLst>
      <p:ext uri="{BB962C8B-B14F-4D97-AF65-F5344CB8AC3E}">
        <p14:creationId xmlns:p14="http://schemas.microsoft.com/office/powerpoint/2010/main" val="30294455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Traffic Signs and Rules around Kingsway Elementary School </a:t>
            </a:r>
            <a:r>
              <a:rPr lang="en-US" sz="4000" dirty="0"/>
              <a:t>(KES)</a:t>
            </a:r>
          </a:p>
        </p:txBody>
      </p:sp>
      <p:sp>
        <p:nvSpPr>
          <p:cNvPr id="3" name="Subtitle 2"/>
          <p:cNvSpPr>
            <a:spLocks noGrp="1"/>
          </p:cNvSpPr>
          <p:nvPr>
            <p:ph type="subTitle" idx="1"/>
          </p:nvPr>
        </p:nvSpPr>
        <p:spPr>
          <a:xfrm>
            <a:off x="1524000" y="3896498"/>
            <a:ext cx="9144000" cy="1089454"/>
          </a:xfrm>
        </p:spPr>
        <p:txBody>
          <a:bodyPr/>
          <a:lstStyle/>
          <a:p>
            <a:r>
              <a:rPr lang="en-US" dirty="0"/>
              <a:t>Deputy S. Guerin </a:t>
            </a:r>
          </a:p>
          <a:p>
            <a:r>
              <a:rPr lang="en-US" dirty="0"/>
              <a:t>KES- School Resource Officer</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08637" y="3896498"/>
            <a:ext cx="2866284" cy="2376828"/>
          </a:xfrm>
          <a:prstGeom prst="rect">
            <a:avLst/>
          </a:prstGeom>
        </p:spPr>
      </p:pic>
      <p:sp>
        <p:nvSpPr>
          <p:cNvPr id="5" name="Rectangle 4"/>
          <p:cNvSpPr/>
          <p:nvPr/>
        </p:nvSpPr>
        <p:spPr>
          <a:xfrm>
            <a:off x="1772366" y="5514056"/>
            <a:ext cx="6587905" cy="369332"/>
          </a:xfrm>
          <a:prstGeom prst="rect">
            <a:avLst/>
          </a:prstGeom>
        </p:spPr>
        <p:txBody>
          <a:bodyPr wrap="square">
            <a:spAutoFit/>
          </a:bodyPr>
          <a:lstStyle/>
          <a:p>
            <a:r>
              <a:rPr lang="en-US" b="1" dirty="0">
                <a:solidFill>
                  <a:srgbClr val="FF0000"/>
                </a:solidFill>
              </a:rPr>
              <a:t>Thank you for helping us keep our students, staff and families safe. </a:t>
            </a:r>
          </a:p>
        </p:txBody>
      </p:sp>
    </p:spTree>
    <p:extLst>
      <p:ext uri="{BB962C8B-B14F-4D97-AF65-F5344CB8AC3E}">
        <p14:creationId xmlns:p14="http://schemas.microsoft.com/office/powerpoint/2010/main" val="1289959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490835"/>
          </a:xfrm>
        </p:spPr>
        <p:txBody>
          <a:bodyPr>
            <a:noAutofit/>
          </a:bodyPr>
          <a:lstStyle/>
          <a:p>
            <a:pPr algn="ctr"/>
            <a:br>
              <a:rPr lang="en-US" sz="3200" b="1" dirty="0"/>
            </a:br>
            <a:r>
              <a:rPr lang="en-US" sz="3200" b="1" dirty="0"/>
              <a:t>Please monitor your speed in the School Zone</a:t>
            </a:r>
            <a:br>
              <a:rPr lang="en-US" sz="2800" dirty="0"/>
            </a:br>
            <a:br>
              <a:rPr lang="en-US" sz="2800" dirty="0"/>
            </a:br>
            <a:r>
              <a:rPr lang="en-US" sz="2400" dirty="0"/>
              <a:t>There is a </a:t>
            </a:r>
            <a:r>
              <a:rPr lang="en-US" sz="2400" b="1" dirty="0"/>
              <a:t>15 MPH </a:t>
            </a:r>
            <a:r>
              <a:rPr lang="en-US" sz="2400" dirty="0"/>
              <a:t>speed limit at specific times AM and PM. </a:t>
            </a:r>
            <a:br>
              <a:rPr lang="en-US" sz="2400" dirty="0"/>
            </a:br>
            <a:r>
              <a:rPr lang="en-US" sz="2400" dirty="0"/>
              <a:t>There are multiple signs posted around the school.  </a:t>
            </a:r>
            <a:br>
              <a:rPr lang="en-US" sz="2400" dirty="0"/>
            </a:br>
            <a:r>
              <a:rPr lang="en-US" sz="2400" dirty="0"/>
              <a:t>The School Zone is the front, back and sides of our building.</a:t>
            </a:r>
            <a:r>
              <a:rPr lang="en-US" sz="2400" dirty="0">
                <a:solidFill>
                  <a:srgbClr val="FF0000"/>
                </a:solidFill>
              </a:rPr>
              <a:t> </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52157" y="2332502"/>
            <a:ext cx="3474535" cy="4351338"/>
          </a:xfrm>
        </p:spPr>
      </p:pic>
      <p:sp>
        <p:nvSpPr>
          <p:cNvPr id="3" name="Rectangle 2"/>
          <p:cNvSpPr/>
          <p:nvPr/>
        </p:nvSpPr>
        <p:spPr>
          <a:xfrm>
            <a:off x="5465276" y="3359362"/>
            <a:ext cx="6096000" cy="1354217"/>
          </a:xfrm>
          <a:prstGeom prst="rect">
            <a:avLst/>
          </a:prstGeom>
        </p:spPr>
        <p:txBody>
          <a:bodyPr>
            <a:spAutoFit/>
          </a:bodyPr>
          <a:lstStyle/>
          <a:p>
            <a:r>
              <a:rPr lang="en-US" sz="2800" dirty="0">
                <a:solidFill>
                  <a:srgbClr val="FF0000"/>
                </a:solidFill>
              </a:rPr>
              <a:t>PLEASE NOTE:  </a:t>
            </a:r>
            <a:r>
              <a:rPr lang="en-US" dirty="0"/>
              <a:t>The SRO is NOT the only unit monitoring and enforcing the Traffic laws around at the school.   The CCSO Traffic Unit and the zone Deputy also monitors the school zone.</a:t>
            </a:r>
          </a:p>
        </p:txBody>
      </p:sp>
    </p:spTree>
    <p:extLst>
      <p:ext uri="{BB962C8B-B14F-4D97-AF65-F5344CB8AC3E}">
        <p14:creationId xmlns:p14="http://schemas.microsoft.com/office/powerpoint/2010/main" val="38105941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Please follow the </a:t>
            </a:r>
            <a:r>
              <a:rPr lang="en-US" b="1" dirty="0">
                <a:solidFill>
                  <a:srgbClr val="FF0000"/>
                </a:solidFill>
              </a:rPr>
              <a:t>Speed Limit</a:t>
            </a:r>
            <a:r>
              <a:rPr lang="en-US" dirty="0"/>
              <a:t> coming into the school </a:t>
            </a:r>
            <a:r>
              <a:rPr lang="en-US" dirty="0">
                <a:solidFill>
                  <a:srgbClr val="FF0000"/>
                </a:solidFill>
              </a:rPr>
              <a:t>AND </a:t>
            </a:r>
            <a:r>
              <a:rPr lang="en-US" dirty="0"/>
              <a:t>leaving the parking lot.</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62974" y="2015748"/>
            <a:ext cx="3266051" cy="4351338"/>
          </a:xfrm>
        </p:spPr>
      </p:pic>
    </p:spTree>
    <p:extLst>
      <p:ext uri="{BB962C8B-B14F-4D97-AF65-F5344CB8AC3E}">
        <p14:creationId xmlns:p14="http://schemas.microsoft.com/office/powerpoint/2010/main" val="3256003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Speed Fines can be very </a:t>
            </a:r>
            <a:r>
              <a:rPr lang="en-US" b="1" dirty="0"/>
              <a:t>expensive</a:t>
            </a:r>
            <a:r>
              <a:rPr lang="en-US" dirty="0"/>
              <a:t>.</a:t>
            </a:r>
            <a:br>
              <a:rPr lang="en-US" dirty="0"/>
            </a:b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62974" y="1690688"/>
            <a:ext cx="3266051" cy="4351338"/>
          </a:xfrm>
        </p:spPr>
      </p:pic>
    </p:spTree>
    <p:extLst>
      <p:ext uri="{BB962C8B-B14F-4D97-AF65-F5344CB8AC3E}">
        <p14:creationId xmlns:p14="http://schemas.microsoft.com/office/powerpoint/2010/main" val="11040999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4"/>
            <a:ext cx="10515600" cy="1726225"/>
          </a:xfrm>
        </p:spPr>
        <p:txBody>
          <a:bodyPr>
            <a:noAutofit/>
          </a:bodyPr>
          <a:lstStyle/>
          <a:p>
            <a:pPr algn="ctr"/>
            <a:r>
              <a:rPr lang="en-US" sz="2800" dirty="0"/>
              <a:t>The Speed Limit in the School Parking lot is </a:t>
            </a:r>
            <a:r>
              <a:rPr lang="en-US" sz="2800" b="1" dirty="0"/>
              <a:t>5 MPH at </a:t>
            </a:r>
            <a:r>
              <a:rPr lang="en-US" sz="2800" b="1" dirty="0">
                <a:solidFill>
                  <a:srgbClr val="FF0000"/>
                </a:solidFill>
              </a:rPr>
              <a:t>All times</a:t>
            </a:r>
            <a:r>
              <a:rPr lang="en-US" sz="2800" dirty="0"/>
              <a:t>.  </a:t>
            </a:r>
            <a:br>
              <a:rPr lang="en-US" sz="2800" dirty="0"/>
            </a:br>
            <a:br>
              <a:rPr lang="en-US" sz="2800" dirty="0"/>
            </a:br>
            <a:r>
              <a:rPr lang="en-US" sz="1800" dirty="0"/>
              <a:t>Drive slow </a:t>
            </a:r>
            <a:r>
              <a:rPr lang="en-US" sz="2000" dirty="0"/>
              <a:t>even when there is not a line of traffic!  Please remember this is an elementary school and some of our students are smaller than some vehicles. </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96736" y="2296650"/>
            <a:ext cx="3398527" cy="4351338"/>
          </a:xfrm>
        </p:spPr>
      </p:pic>
    </p:spTree>
    <p:extLst>
      <p:ext uri="{BB962C8B-B14F-4D97-AF65-F5344CB8AC3E}">
        <p14:creationId xmlns:p14="http://schemas.microsoft.com/office/powerpoint/2010/main" val="19898921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874222"/>
          </a:xfrm>
        </p:spPr>
        <p:txBody>
          <a:bodyPr>
            <a:normAutofit fontScale="90000"/>
          </a:bodyPr>
          <a:lstStyle/>
          <a:p>
            <a:pPr algn="ctr"/>
            <a:r>
              <a:rPr lang="en-US" b="1" dirty="0">
                <a:solidFill>
                  <a:srgbClr val="FF0000"/>
                </a:solidFill>
              </a:rPr>
              <a:t>No left turns </a:t>
            </a:r>
            <a:r>
              <a:rPr lang="en-US" sz="4000" dirty="0"/>
              <a:t>into Kingsway during the posted times.  </a:t>
            </a:r>
            <a:br>
              <a:rPr lang="en-US" sz="4000" dirty="0"/>
            </a:br>
            <a:r>
              <a:rPr lang="en-US" sz="2000" dirty="0"/>
              <a:t>There is a sign on Quasar Blvd as you head towards the school. </a:t>
            </a:r>
            <a:br>
              <a:rPr lang="en-US" sz="2000" dirty="0"/>
            </a:br>
            <a:r>
              <a:rPr lang="en-US" sz="2000" dirty="0"/>
              <a:t>The best way to come into the school when the no left turn hours are in effect, is to make a left on Abner St. and drive behind the school back to Quasar Blvd. </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39340" y="2239347"/>
            <a:ext cx="3496038" cy="4657748"/>
          </a:xfrm>
        </p:spPr>
      </p:pic>
    </p:spTree>
    <p:extLst>
      <p:ext uri="{BB962C8B-B14F-4D97-AF65-F5344CB8AC3E}">
        <p14:creationId xmlns:p14="http://schemas.microsoft.com/office/powerpoint/2010/main" val="1593351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 </a:t>
            </a:r>
            <a:br>
              <a:rPr lang="en-US" dirty="0"/>
            </a:br>
            <a:r>
              <a:rPr lang="en-US" dirty="0"/>
              <a:t>Please </a:t>
            </a:r>
            <a:r>
              <a:rPr lang="en-US" dirty="0">
                <a:solidFill>
                  <a:srgbClr val="FF0000"/>
                </a:solidFill>
              </a:rPr>
              <a:t>DO NOT </a:t>
            </a:r>
            <a:r>
              <a:rPr lang="en-US" dirty="0"/>
              <a:t>block the Cross Walk at any time!</a:t>
            </a:r>
            <a:br>
              <a:rPr lang="en-US" dirty="0"/>
            </a:br>
            <a:r>
              <a:rPr lang="en-US" dirty="0"/>
              <a:t>(</a:t>
            </a:r>
            <a:r>
              <a:rPr lang="en-US" sz="4000" dirty="0"/>
              <a:t>No stopping, Standing or Parking</a:t>
            </a:r>
            <a:r>
              <a:rPr lang="en-US" dirty="0"/>
              <a:t>)</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65522" y="2118510"/>
            <a:ext cx="3260955" cy="4212361"/>
          </a:xfrm>
        </p:spPr>
      </p:pic>
    </p:spTree>
    <p:extLst>
      <p:ext uri="{BB962C8B-B14F-4D97-AF65-F5344CB8AC3E}">
        <p14:creationId xmlns:p14="http://schemas.microsoft.com/office/powerpoint/2010/main" val="12723693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551" y="423283"/>
            <a:ext cx="6262816" cy="6216907"/>
          </a:xfrm>
        </p:spPr>
        <p:txBody>
          <a:bodyPr>
            <a:noAutofit/>
          </a:bodyPr>
          <a:lstStyle/>
          <a:p>
            <a:r>
              <a:rPr lang="en-US" sz="2800" dirty="0">
                <a:effectLst/>
              </a:rPr>
              <a:t>Please </a:t>
            </a:r>
            <a:r>
              <a:rPr lang="en-US" sz="2800" dirty="0">
                <a:solidFill>
                  <a:srgbClr val="FF0000"/>
                </a:solidFill>
                <a:effectLst/>
              </a:rPr>
              <a:t>do not block </a:t>
            </a:r>
            <a:r>
              <a:rPr lang="en-US" sz="2800" dirty="0">
                <a:effectLst/>
              </a:rPr>
              <a:t>the intersection of </a:t>
            </a:r>
            <a:r>
              <a:rPr lang="en-US" sz="2800" dirty="0" err="1">
                <a:effectLst/>
              </a:rPr>
              <a:t>Alward</a:t>
            </a:r>
            <a:r>
              <a:rPr lang="en-US" sz="2800" dirty="0">
                <a:effectLst/>
              </a:rPr>
              <a:t> St. and Quasar Blvd.   There is a crosswalk for students and parents at this location.  Also, busses leave the school via this intersection.  If the intersection is blocked, the busses can’t leave which interferes with the bus schedule for ALL students.   </a:t>
            </a:r>
            <a:br>
              <a:rPr lang="en-US" sz="2800" dirty="0">
                <a:effectLst/>
              </a:rPr>
            </a:br>
            <a:br>
              <a:rPr lang="en-US" sz="2800" dirty="0">
                <a:effectLst/>
              </a:rPr>
            </a:br>
            <a:r>
              <a:rPr lang="en-US" sz="2800" dirty="0">
                <a:effectLst/>
              </a:rPr>
              <a:t>Per Florida State Statute 316.1945: </a:t>
            </a:r>
            <a:br>
              <a:rPr lang="en-US" sz="2800" dirty="0">
                <a:effectLst/>
              </a:rPr>
            </a:br>
            <a:r>
              <a:rPr lang="en-US" sz="1600" dirty="0">
                <a:effectLst/>
              </a:rPr>
              <a:t>It is prohibited to Stop, Park, Stand within an intersection OR Stand or Park a vehicle within 20 feet of a crosswalk at an intersection,  Within 30 feet of a Stop sign.  Violation of this can lead to a parking infraction.</a:t>
            </a:r>
            <a:endParaRPr lang="en-US" sz="16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24367" y="1318054"/>
            <a:ext cx="5303280" cy="3977460"/>
          </a:xfrm>
        </p:spPr>
      </p:pic>
    </p:spTree>
    <p:extLst>
      <p:ext uri="{BB962C8B-B14F-4D97-AF65-F5344CB8AC3E}">
        <p14:creationId xmlns:p14="http://schemas.microsoft.com/office/powerpoint/2010/main" val="13946355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6265" y="526964"/>
            <a:ext cx="6460524" cy="5811838"/>
          </a:xfrm>
        </p:spPr>
        <p:txBody>
          <a:bodyPr>
            <a:noAutofit/>
          </a:bodyPr>
          <a:lstStyle/>
          <a:p>
            <a:r>
              <a:rPr lang="en-US" sz="2400" dirty="0"/>
              <a:t>If you are in the parent pick up line, during the afternoon dismissals, please </a:t>
            </a:r>
            <a:r>
              <a:rPr lang="en-US" sz="2400" dirty="0">
                <a:solidFill>
                  <a:srgbClr val="FF0000"/>
                </a:solidFill>
              </a:rPr>
              <a:t>do not block </a:t>
            </a:r>
            <a:r>
              <a:rPr lang="en-US" sz="2400" dirty="0"/>
              <a:t>the entrance to the school.  We need to keep the entrance of the school open for any other vehicle coming into school.  Some visitors may not be here to pick up a student, they may be here for a meeting or conducting other business.  </a:t>
            </a:r>
            <a:br>
              <a:rPr lang="en-US" sz="2400" dirty="0"/>
            </a:br>
            <a:br>
              <a:rPr lang="en-US" sz="2400" dirty="0"/>
            </a:br>
            <a:r>
              <a:rPr lang="en-US" sz="2000" dirty="0"/>
              <a:t>The photo shows the ideal way to wait in line at the parent pick up line without blocking the entrance.  Please remember the parent pick up traffic </a:t>
            </a:r>
            <a:r>
              <a:rPr lang="en-US" sz="2000" dirty="0">
                <a:solidFill>
                  <a:srgbClr val="FF0000"/>
                </a:solidFill>
              </a:rPr>
              <a:t>does not move </a:t>
            </a:r>
            <a:r>
              <a:rPr lang="en-US" sz="2000" dirty="0"/>
              <a:t>until after dismissal 3:10 PM.  </a:t>
            </a:r>
            <a:br>
              <a:rPr lang="en-US" sz="2000" dirty="0"/>
            </a:br>
            <a:br>
              <a:rPr lang="en-US" sz="2000" dirty="0"/>
            </a:br>
            <a:br>
              <a:rPr lang="en-US" sz="2000" dirty="0"/>
            </a:br>
            <a:endParaRPr lang="en-US" sz="20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77662" y="1543007"/>
            <a:ext cx="5039669" cy="3779752"/>
          </a:xfrm>
        </p:spPr>
      </p:pic>
    </p:spTree>
    <p:extLst>
      <p:ext uri="{BB962C8B-B14F-4D97-AF65-F5344CB8AC3E}">
        <p14:creationId xmlns:p14="http://schemas.microsoft.com/office/powerpoint/2010/main" val="29497093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Thank you!</a:t>
            </a:r>
          </a:p>
        </p:txBody>
      </p:sp>
      <p:sp>
        <p:nvSpPr>
          <p:cNvPr id="3" name="Content Placeholder 2"/>
          <p:cNvSpPr>
            <a:spLocks noGrp="1"/>
          </p:cNvSpPr>
          <p:nvPr>
            <p:ph idx="1"/>
          </p:nvPr>
        </p:nvSpPr>
        <p:spPr>
          <a:xfrm>
            <a:off x="838200" y="1825625"/>
            <a:ext cx="9978957" cy="3680230"/>
          </a:xfrm>
        </p:spPr>
        <p:txBody>
          <a:bodyPr>
            <a:normAutofit fontScale="92500" lnSpcReduction="10000"/>
          </a:bodyPr>
          <a:lstStyle/>
          <a:p>
            <a:r>
              <a:rPr lang="en-US" dirty="0"/>
              <a:t>Thank you for helping us keep our students, staff and families safe. </a:t>
            </a:r>
            <a:r>
              <a:rPr lang="en-US" dirty="0">
                <a:sym typeface="Wingdings" panose="05000000000000000000" pitchFamily="2" charset="2"/>
              </a:rPr>
              <a:t> </a:t>
            </a:r>
          </a:p>
          <a:p>
            <a:pPr marL="0" indent="0">
              <a:buNone/>
            </a:pPr>
            <a:endParaRPr lang="en-US" dirty="0"/>
          </a:p>
          <a:p>
            <a:r>
              <a:rPr lang="en-US" dirty="0"/>
              <a:t>If you have questions or need clarifications on these traffic rules, please call our school (941-255-7590) and ask for Deputy Guerin.</a:t>
            </a:r>
          </a:p>
          <a:p>
            <a:pPr marL="0" indent="0">
              <a:buNone/>
            </a:pPr>
            <a:endParaRPr lang="en-US" dirty="0"/>
          </a:p>
          <a:p>
            <a:r>
              <a:rPr lang="en-US" dirty="0"/>
              <a:t>You can also email Deputy Guerin at: Sguerin@ccsofl.net</a:t>
            </a:r>
          </a:p>
          <a:p>
            <a:pPr marL="0" indent="0">
              <a:buNone/>
            </a:pPr>
            <a:endParaRPr lang="en-US" dirty="0"/>
          </a:p>
          <a:p>
            <a:r>
              <a:rPr lang="en-US" dirty="0"/>
              <a:t>Have an awesome day and safe travels!</a:t>
            </a:r>
          </a:p>
          <a:p>
            <a:pPr marL="0" indent="0">
              <a:buNone/>
            </a:pPr>
            <a:endParaRPr lang="en-US" dirty="0"/>
          </a:p>
        </p:txBody>
      </p:sp>
    </p:spTree>
    <p:extLst>
      <p:ext uri="{BB962C8B-B14F-4D97-AF65-F5344CB8AC3E}">
        <p14:creationId xmlns:p14="http://schemas.microsoft.com/office/powerpoint/2010/main" val="35435319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391</TotalTime>
  <Words>556</Words>
  <Application>Microsoft Office PowerPoint</Application>
  <PresentationFormat>Widescreen</PresentationFormat>
  <Paragraphs>21</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Traffic Signs and Rules around Kingsway Elementary School (KES)</vt:lpstr>
      <vt:lpstr> Please monitor your speed in the School Zone  There is a 15 MPH speed limit at specific times AM and PM.  There are multiple signs posted around the school.   The School Zone is the front, back and sides of our building. </vt:lpstr>
      <vt:lpstr>Please follow the Speed Limit coming into the school AND leaving the parking lot.</vt:lpstr>
      <vt:lpstr>Speed Fines can be very expensive. </vt:lpstr>
      <vt:lpstr>The Speed Limit in the School Parking lot is 5 MPH at All times.    Drive slow even when there is not a line of traffic!  Please remember this is an elementary school and some of our students are smaller than some vehicles. </vt:lpstr>
      <vt:lpstr>No left turns into Kingsway during the posted times.   There is a sign on Quasar Blvd as you head towards the school.  The best way to come into the school when the no left turn hours are in effect, is to make a left on Abner St. and drive behind the school back to Quasar Blvd. </vt:lpstr>
      <vt:lpstr>  Please DO NOT block the Cross Walk at any time! (No stopping, Standing or Parking)</vt:lpstr>
      <vt:lpstr>Please do not block the intersection of Alward St. and Quasar Blvd.   There is a crosswalk for students and parents at this location.  Also, busses leave the school via this intersection.  If the intersection is blocked, the busses can’t leave which interferes with the bus schedule for ALL students.     Per Florida State Statute 316.1945:  It is prohibited to Stop, Park, Stand within an intersection OR Stand or Park a vehicle within 20 feet of a crosswalk at an intersection,  Within 30 feet of a Stop sign.  Violation of this can lead to a parking infraction.</vt:lpstr>
      <vt:lpstr>If you are in the parent pick up line, during the afternoon dismissals, please do not block the entrance to the school.  We need to keep the entrance of the school open for any other vehicle coming into school.  Some visitors may not be here to pick up a student, they may be here for a meeting or conducting other business.    The photo shows the ideal way to wait in line at the parent pick up line without blocking the entrance.  Please remember the parent pick up traffic does not move until after dismissal 3:10 PM.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Traffic Signs and Rules around KES</dc:title>
  <dc:creator>Nicole Clark</dc:creator>
  <cp:lastModifiedBy>Guerin, Sarah</cp:lastModifiedBy>
  <cp:revision>29</cp:revision>
  <dcterms:created xsi:type="dcterms:W3CDTF">2018-08-26T18:50:41Z</dcterms:created>
  <dcterms:modified xsi:type="dcterms:W3CDTF">2023-08-02T13:00:48Z</dcterms:modified>
</cp:coreProperties>
</file>