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859" r:id="rId2"/>
    <p:sldMasterId id="2147483744" r:id="rId3"/>
    <p:sldMasterId id="2147483780" r:id="rId4"/>
    <p:sldMasterId id="2147483838" r:id="rId5"/>
    <p:sldMasterId id="2147483713" r:id="rId6"/>
    <p:sldMasterId id="2147483674" r:id="rId7"/>
    <p:sldMasterId id="2147483897" r:id="rId8"/>
    <p:sldMasterId id="2147483960" r:id="rId9"/>
  </p:sldMasterIdLst>
  <p:notesMasterIdLst>
    <p:notesMasterId r:id="rId76"/>
  </p:notesMasterIdLst>
  <p:handoutMasterIdLst>
    <p:handoutMasterId r:id="rId77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</p:sldIdLst>
  <p:sldSz cx="9144000" cy="6858000" type="screen4x3"/>
  <p:notesSz cx="6858000" cy="9144000"/>
  <p:custDataLst>
    <p:tags r:id="rId7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8">
          <p15:clr>
            <a:srgbClr val="A4A3A4"/>
          </p15:clr>
        </p15:guide>
        <p15:guide id="2" orient="horz" pos="3600">
          <p15:clr>
            <a:srgbClr val="A4A3A4"/>
          </p15:clr>
        </p15:guide>
        <p15:guide id="3" orient="horz" pos="912" userDrawn="1">
          <p15:clr>
            <a:srgbClr val="A4A3A4"/>
          </p15:clr>
        </p15:guide>
        <p15:guide id="4" orient="horz" pos="3360">
          <p15:clr>
            <a:srgbClr val="A4A3A4"/>
          </p15:clr>
        </p15:guide>
        <p15:guide id="5" pos="5616">
          <p15:clr>
            <a:srgbClr val="A4A3A4"/>
          </p15:clr>
        </p15:guide>
        <p15:guide id="6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A6A6A"/>
    <a:srgbClr val="E66618"/>
    <a:srgbClr val="30707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8757" autoAdjust="0"/>
  </p:normalViewPr>
  <p:slideViewPr>
    <p:cSldViewPr>
      <p:cViewPr varScale="1">
        <p:scale>
          <a:sx n="102" d="100"/>
          <a:sy n="102" d="100"/>
        </p:scale>
        <p:origin x="-2040" y="-96"/>
      </p:cViewPr>
      <p:guideLst>
        <p:guide orient="horz" pos="3408"/>
        <p:guide orient="horz" pos="3600"/>
        <p:guide orient="horz" pos="912"/>
        <p:guide orient="horz" pos="3360"/>
        <p:guide pos="5616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4CCBF-31CF-4FCA-A5B4-50142834420A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95618-5249-4F12-80E4-2F3A0FD184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211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4B720-C9F6-4BFC-BC5C-B1B8D70204DA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03D02-7E89-4EBF-B123-9C334E1BFE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890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602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9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68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682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hoto Credit3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3503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992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55641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74104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05600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497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05600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48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16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61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7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5527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9479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569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1041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2023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8797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4073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7377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50495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10042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661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Media Placeholder 1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Video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7417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862655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962444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319401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750556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0207924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485390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916435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1579501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Video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469297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497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48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916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61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5527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9479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5569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00497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3848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06916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0761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235527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229479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695569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 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1066800" y="1524000"/>
            <a:ext cx="7048500" cy="1470025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87237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lue Slide 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722313" y="2643186"/>
            <a:ext cx="7202487" cy="1362075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722313" y="1143000"/>
            <a:ext cx="7202487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05315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701755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39492145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36562608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990600"/>
            <a:ext cx="8229600" cy="5410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78369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1099747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31123782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.gi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sp>
        <p:nvSpPr>
          <p:cNvPr id="13" name="Red Bar"/>
          <p:cNvSpPr/>
          <p:nvPr/>
        </p:nvSpPr>
        <p:spPr>
          <a:xfrm>
            <a:off x="0" y="6248400"/>
            <a:ext cx="9144000" cy="503767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MH Tagline" descr="Tagline: Because learning changes everything.™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" y="6351925"/>
            <a:ext cx="3223119" cy="272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623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33" r:id="rId5"/>
    <p:sldLayoutId id="2147483734" r:id="rId6"/>
    <p:sldLayoutId id="2147483914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pic>
        <p:nvPicPr>
          <p:cNvPr id="2" name="MH Tagline" descr="Tag line: Because learning changes everything™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7775"/>
            <a:ext cx="3371850" cy="476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095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rgbClr val="6A6A6A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257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896" r:id="rId2"/>
    <p:sldLayoutId id="2147483753" r:id="rId3"/>
    <p:sldLayoutId id="2147483908" r:id="rId4"/>
    <p:sldLayoutId id="2147483950" r:id="rId5"/>
    <p:sldLayoutId id="2147483757" r:id="rId6"/>
    <p:sldLayoutId id="2147483877" r:id="rId7"/>
    <p:sldLayoutId id="2147483761" r:id="rId8"/>
    <p:sldLayoutId id="2147483800" r:id="rId9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d Bar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Copyright" descr="©McGraw-Hill Education&#10;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33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pyright" descr="©McGraw-Hill Education&#10;"/>
          <p:cNvSpPr txBox="1"/>
          <p:nvPr/>
        </p:nvSpPr>
        <p:spPr>
          <a:xfrm>
            <a:off x="0" y="6642556"/>
            <a:ext cx="12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6A6A6A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85764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Copyright" descr="©McGraw-Hill Education."/>
          <p:cNvSpPr txBox="1"/>
          <p:nvPr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©McGraw-Hill </a:t>
            </a:r>
            <a:r>
              <a:rPr lang="en-US" sz="800" dirty="0" err="1" smtClean="0">
                <a:solidFill>
                  <a:schemeClr val="bg1"/>
                </a:solidFill>
              </a:rPr>
              <a:t>EducationCopy</a:t>
            </a:r>
            <a:endParaRPr lang="en-US" sz="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010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07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MH BG Image"/>
          <p:cNvPicPr>
            <a:picLocks noChangeAspect="1"/>
          </p:cNvPicPr>
          <p:nvPr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28644" b="27282"/>
          <a:stretch/>
        </p:blipFill>
        <p:spPr>
          <a:xfrm>
            <a:off x="461821" y="1943668"/>
            <a:ext cx="8682180" cy="4914333"/>
          </a:xfrm>
          <a:prstGeom prst="rect">
            <a:avLst/>
          </a:prstGeom>
        </p:spPr>
      </p:pic>
      <p:sp>
        <p:nvSpPr>
          <p:cNvPr id="8" name="Copyright" descr="©McGraw-Hill Education"/>
          <p:cNvSpPr txBox="1"/>
          <p:nvPr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6361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6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rgbClr val="6A6A6A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273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6" r:id="rId2"/>
    <p:sldLayoutId id="2147483755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Copyright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652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352800"/>
            <a:ext cx="533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Chapter 05</a:t>
            </a:r>
            <a:br>
              <a:rPr lang="en-US" dirty="0"/>
            </a:br>
            <a:r>
              <a:rPr lang="en-US" dirty="0"/>
              <a:t>Lecture Outline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4572000"/>
            <a:ext cx="5105400" cy="381000"/>
          </a:xfrm>
        </p:spPr>
        <p:txBody>
          <a:bodyPr>
            <a:normAutofit fontScale="55000" lnSpcReduction="20000"/>
          </a:bodyPr>
          <a:lstStyle/>
          <a:p>
            <a:r>
              <a:rPr lang="en-US" altLang="en-US" b="1" dirty="0"/>
              <a:t>See separate PowerPoint slides for all figures and tables pre-inserted into PowerPoint without notes.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706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5.1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Introduction to the Tissues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Similar cells are arranged in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tissues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that provide specific functions for the body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of different tissues are structured differently, which leads to their differences in function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tissues of the human body include 4 major types: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Epithelial </a:t>
            </a:r>
            <a:r>
              <a:rPr lang="en-US" altLang="en-US" sz="2400" b="1" dirty="0" smtClean="0">
                <a:latin typeface="Calibri" panose="020F0502020204030204" pitchFamily="34" charset="0"/>
                <a:cs typeface="Times New Roman" pitchFamily="18" charset="0"/>
              </a:rPr>
              <a:t>tissues:  </a:t>
            </a:r>
            <a:r>
              <a:rPr lang="en-US" altLang="en-US" sz="2400" dirty="0" smtClean="0">
                <a:latin typeface="Calibri" panose="020F0502020204030204" pitchFamily="34" charset="0"/>
                <a:cs typeface="Times New Roman" pitchFamily="18" charset="0"/>
              </a:rPr>
              <a:t>form 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protective coverings and function in secretion and absorption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Connective </a:t>
            </a:r>
            <a:r>
              <a:rPr lang="en-US" altLang="en-US" sz="2400" b="1" dirty="0" smtClean="0">
                <a:latin typeface="Calibri" panose="020F0502020204030204" pitchFamily="34" charset="0"/>
                <a:cs typeface="Times New Roman" pitchFamily="18" charset="0"/>
              </a:rPr>
              <a:t>tissues:  </a:t>
            </a:r>
            <a:r>
              <a:rPr lang="en-US" altLang="en-US" sz="2400" dirty="0" smtClean="0">
                <a:latin typeface="Calibri" panose="020F0502020204030204" pitchFamily="34" charset="0"/>
                <a:cs typeface="Times New Roman" pitchFamily="18" charset="0"/>
              </a:rPr>
              <a:t>support 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soft parts and bind structures together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Muscular tissues: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 produce body movement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Nervous tissue: 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conduct impulses to control and coordinate body activities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47587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\\192.168.9.252\08macdata04\08VOL4\Graphics\Powerpoint\MH_DCM\MH_DCM-TEXTEDIT PROJECTS\SHIER_13e\Final files\chapt05\chapt00_labeled\shi77364_t05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878" y="2006600"/>
            <a:ext cx="8504246" cy="284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146767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Tissues (2)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Tissues are 3-dimensional structures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</a:rPr>
              <a:t>Micrographs:</a:t>
            </a:r>
            <a:r>
              <a:rPr lang="en-US" dirty="0">
                <a:latin typeface="Calibri" panose="020F0502020204030204" pitchFamily="34" charset="0"/>
              </a:rPr>
              <a:t>  photos of very thin sections of tissue specimens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By observing micrographs, the microscopic structure of tissues can be studied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Tubular body structures can be observed through micrographs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2090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Tissue Sections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\\192.168.9.252\08macdata04\08VOL4\Graphics\Powerpoint\MH_DCM\MH_DCM-TEXTEDIT PROJECTS\SHIER_13e\Final files\chapt05\chapt00_labeled\shi77364_05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650" y="936625"/>
            <a:ext cx="6616700" cy="5476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59049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5.2</a:t>
            </a:r>
            <a:r>
              <a:rPr lang="en-US" altLang="en-US" dirty="0"/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Epithelial 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General Characteristics: 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Epithelial tissue is widespread throughout the body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It covers organs, lines body cavities and hollow organs, and makes up glands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Epithelial tissue always has a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free (apical) surface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exposed to the outside or internally to an open space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Epithelial tissues are anchored to a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basement membrane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They are made up of tightly packed cells containing little intercellular material, generally lack blood vessels, and readily divide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Nourished by cells in underlying connective tissues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0713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Epithelial Tissues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Epithelial tissues function in protection, secretion, absorption, and excretion.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Classification is by cell shape and the number of cell layers: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Shapes: 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squamous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,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cuboidal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, or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columnar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Number of layers: 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simple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(1 layer) and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stratified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(2 or more layers)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Free surfaces can be modified to reflect specific functions – cilia, microvilli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81690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Simple Squamous Epithelium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Simple squamous epithelium: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Made up of a single layer of thin, flattened cells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are tightly packed together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have broad, thin nuclei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Due to flattened structure of cells,  this type is found in diffusion and filtration sites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Because it is suited for diffusion, it functions in the exchange of gases in the alveoli of the lungs, and lines blood and lymph vessels, as well as body cavities 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It is also very delicate, and can be damaged easily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5970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Simple Squamous Epithelium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\\192.168.9.252\08macdata04\08VOL4\Graphics\Powerpoint\MH_DCM\MH_DCM-TEXTEDIT PROJECTS\SHIER_13e\Final files\chapt05\chapt00_labeled\shi77364_05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1009650"/>
            <a:ext cx="8172450" cy="5314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05752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Simple Cuboidal Epithelium 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Simple cuboidal epithelium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consists of a single layer of cube-shaped cells with centrally located nuclei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Lines most kidney tubules, covers ovaries, and lines ducts of some glands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It functions urine formation in the kidneys, and glandular secretion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When it lines tubules or ducts, free surface faces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lumen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, the hollow channel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77778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Simple Cuboidal Epithelium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\\192.168.9.252\08macdata04\08VOL4\Graphics\Powerpoint\MH_DCM\MH_DCM-TEXTEDIT PROJECTS\SHIER_13e\Final files\chapt05\chapt00_labeled\shi77364_05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1742584"/>
            <a:ext cx="8509000" cy="3372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49483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Simple Columnar Epithelium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62484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sz="2900" b="1" dirty="0">
                <a:latin typeface="Calibri" panose="020F0502020204030204" pitchFamily="34" charset="0"/>
                <a:cs typeface="Tahoma" pitchFamily="34" charset="0"/>
              </a:rPr>
              <a:t>Simple columnar epithelium: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Made up of one row of tall, elongated cells 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Nuclei are located near the basement membrane 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Cells may be ciliated or nonciliated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b="1" dirty="0">
                <a:latin typeface="Calibri" panose="020F0502020204030204" pitchFamily="34" charset="0"/>
                <a:cs typeface="Tahoma" pitchFamily="34" charset="0"/>
              </a:rPr>
              <a:t>Nonciliated cells</a:t>
            </a: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 line the uterus, stomach, and intestines, where they protect underlying tissues, secrete digestive fluids, and absorb nutrients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b="1" dirty="0">
                <a:latin typeface="Calibri" panose="020F0502020204030204" pitchFamily="34" charset="0"/>
                <a:cs typeface="Tahoma" pitchFamily="34" charset="0"/>
              </a:rPr>
              <a:t>Cilia</a:t>
            </a: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 are long extensions from the free surfaces of certain cells; they beat in a certain direction to move cells or mucus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Ciliated cells are found in the uterine tubes, and help move egg cells toward the uterus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Some cells contain tiny </a:t>
            </a:r>
            <a:r>
              <a:rPr lang="en-US" altLang="en-US" sz="2900" b="1" dirty="0">
                <a:latin typeface="Calibri" panose="020F0502020204030204" pitchFamily="34" charset="0"/>
                <a:cs typeface="Tahoma" pitchFamily="34" charset="0"/>
              </a:rPr>
              <a:t>microvilli </a:t>
            </a: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(smaller than cilia) to increase surface area for absorption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Calibri" panose="020F0502020204030204" pitchFamily="34" charset="0"/>
                <a:cs typeface="Tahoma" pitchFamily="34" charset="0"/>
              </a:rPr>
              <a:t>Goblet cells are scattered among the cells; secrete mucus onto the free surface of the tissue for lubrication or protection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04586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Simple Columnar Epithelium (2)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\\192.168.9.252\08macdata04\08VOL4\Graphics\Powerpoint\MH_DCM\MH_DCM-TEXTEDIT PROJECTS\SHIER_13e\Final files\chapt05\chapt00_labeled\shi77364_05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1281352"/>
            <a:ext cx="8356600" cy="4295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53503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Pseudostratified Columnar Epithelium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Pseudostratified Columnar Epithelium: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 cells appear layered due to the varying positions of their nuclei within the row of cells, but are not truly layered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vary in shape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All cells reach basement membrane, but not all reach free surface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Most have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cilia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along their free surface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Goblet cells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are scattered among the epithelial cells; secrete mucus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Found in the passageways of the respiratory system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In the respiratory tract, the mucus traps dust and microorganisms, and the cilia sweep them away from the airways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86798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Pseudostratified Columnar Epithelium (2)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\\192.168.9.252\08macdata04\08VOL4\Graphics\Powerpoint\MH_DCM\MH_DCM-TEXTEDIT PROJECTS\SHIER_13e\Final files\chapt05\chapt00_labeled\shi77364_05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1" y="1423951"/>
            <a:ext cx="8483600" cy="40100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358354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Stratified Squamous Epithelium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Stratified squamous epithelium: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Made up of many layers of flattened cells that are designed to protect underlying layers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This type of epithelium is named for the shape of the outermost layers of cells; these layers are composed of squamous cells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divide in the deeper layers, and push the older cells outward, where they begin to flatten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Makes up the outer layer of skin (epidermis), and lines the mouth, esophagus, vagina, and anal canal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In the skin, outer layers of cells undergo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keratinization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, producing a dry, water-proof, protective layer, in which outer cells are dead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Keratinization does not occur in areas in which tissues remain moist and alive: oral cavity, esophagus, vagina, or anal canal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37110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Stratified Squamous Epithelium (2)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  <a:br>
              <a:rPr lang="en-US" altLang="en-US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\\192.168.9.252\08macdata04\08VOL4\Graphics\Powerpoint\MH_DCM\MH_DCM-TEXTEDIT PROJECTS\SHIER_13e\Final files\chapt05\chapt00_labeled\shi77364_05_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900" y="947652"/>
            <a:ext cx="6680200" cy="5477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67611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Stratified Cuboidal Epithelium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/>
            </a:r>
            <a:br>
              <a:rPr lang="en-US" altLang="en-US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Stratified cuboidal epithelium: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Consists of 2 - 3 layers of cuboidal cells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This tissue is found lining a lumen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Several layers of cells provide greater protection than one single layer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Lines ducts of the mammary glands, sweat glands, salivary glands, pancreas, ovarian follicles, and seminiferous tubules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44068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Stratified Cuboidal Epithelium (2)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/>
            </a:r>
            <a:br>
              <a:rPr lang="en-US" altLang="en-US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\\192.168.9.252\08macdata04\08VOL4\Graphics\Powerpoint\MH_DCM\MH_DCM-TEXTEDIT PROJECTS\SHIER_13e\Final files\chapt05\chapt00_labeled\shi77364_05_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1363663"/>
            <a:ext cx="8543925" cy="4130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6302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Stratified Columnar Epithelium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Stratified columnar epithelium: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Consists of several layers of cells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Columnar cells on the surface, and cuboidal cells are found in the basal layers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This type of tissue is rare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Found in the male urethra and linings of large gland ducts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2103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Stratified Columnar Epithelium (2)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/>
            </a:r>
            <a:br>
              <a:rPr lang="en-US" altLang="en-US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\\192.168.9.252\08macdata04\08VOL4\Graphics\Powerpoint\MH_DCM\MH_DCM-TEXTEDIT PROJECTS\SHIER_13e\Final files\chapt05\chapt00_labeled\shi77364_05_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9" y="1365250"/>
            <a:ext cx="8729662" cy="412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86774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Transitional Epithelium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Transitional epithelium: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Designed to distend (stretch) and return to its normal size, in response to changing tension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Found in the lining of the urinary bladder, urethra, and ureters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Upon contraction of a wall of one of these organs, the tissue is composed of several layers of cells of irregular shape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Upon distension, the cells become elongated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Functions as an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expandable lining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, and prevents urine from diffusing back into the internal environment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54681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Transitional Epithelium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\\192.168.9.252\08macdata04\08VOL4\Graphics\Powerpoint\MH_DCM\MH_DCM-TEXTEDIT PROJECTS\SHIER_13e\Final files\chapt05\chapt00_labeled\shi77364_05_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600" y="990600"/>
            <a:ext cx="6908800" cy="54169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473883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Glandular Epithelium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Glandular epithelium: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Made up of cuboidal or columnar cells designed to produce and secrete substances into ducts or into body fluids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Glands that secrete products into ducts that open to a body surface are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exocrine glands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Glands that secrete into body fluids or blood are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endocrine glands</a:t>
            </a:r>
            <a:endParaRPr lang="en-US" altLang="en-US" b="1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6149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Classification of Exocrine Glands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19800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Exocrine glands are classified by the ways the glands secrete their products: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Merocrine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glands are the most common type; they release fluid products by exocytosis: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Some are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serous;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they produce a watery fluid, sometimes with high enzyme concentration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Others are </a:t>
            </a: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mucous;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they produce a thicker, protective substance (mucus)</a:t>
            </a:r>
            <a:endParaRPr lang="en-US" altLang="en-US" sz="2400" dirty="0">
              <a:latin typeface="Calibri" panose="020F0502020204030204" pitchFamily="34" charset="0"/>
              <a:cs typeface="Courier New" pitchFamily="49" charset="0"/>
            </a:endParaRP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Examples are the pancreas, salivary glands, and sweat glands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Apocrine glands 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pinch off a portion of their cell bodies during secretion; mammary glands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Holocrine glands 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release entire cells that disintegrate to release their secretions; sebaceous (oil) glands	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68184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Classification of Exocrine Glands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\\192.168.9.252\08macdata04\08VOL4\Graphics\Powerpoint\MH_DCM\MH_DCM-TEXTEDIT PROJECTS\SHIER_13e\Final files\chapt05\chapt00_labeled\shi77364_05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75" y="1393031"/>
            <a:ext cx="8375650" cy="4071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073379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Exocrine Gland Secretions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\\192.168.9.252\08macdata04\08VOL4\Graphics\Powerpoint\MH_DCM\MH_DCM-TEXTEDIT PROJECTS\SHIER_13e\Final files\chapt05\chapt00_labeled\shi77364_t05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142" y="2336800"/>
            <a:ext cx="8617716" cy="218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33336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Summary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Epithelial 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\\192.168.9.252\08macdata04\08VOL4\Graphics\Powerpoint\MH_DCM\MH_DCM-TEXTEDIT PROJECTS\SHIER_13e\Final files\chapt05\chapt00_labeled\shi77364_t05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1479567"/>
            <a:ext cx="8585200" cy="3898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92484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5.3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Connective Tissues</a:t>
            </a:r>
            <a:r>
              <a:rPr lang="en-US" altLang="en-US" sz="2400" u="sng" dirty="0">
                <a:latin typeface="Calibri" panose="020F0502020204030204" pitchFamily="34" charset="0"/>
                <a:cs typeface="Tahoma" pitchFamily="34" charset="0"/>
              </a:rPr>
              <a:t/>
            </a:r>
            <a:br>
              <a:rPr lang="en-US" altLang="en-US" sz="2400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General characteristics of connective tissues: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Connective tissues bind, support, protect, serve as frameworks, fill spaces, store fat, produce blood cells, protect against infection, and help repair tissue damage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Unlike epithelial tissues, connective tissue cells are far apart from each other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Connective tissues have an abundance of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extracellular matrix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, or intercellular material, composed of protein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fibers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and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ground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substance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Consistency varies from liquid to rigid, depending on the ground substance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Most connective tissues can divide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Most have a good blood supply (except cartilage)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63534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The Extracellular Matrix of Connective Tissue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\\192.168.9.252\08macdata04\08VOL4\Graphics\Powerpoint\MH_DCM\MH_DCM-TEXTEDIT PROJECTS\SHIER_13e\Final files\chapt05\chapt00_labeled\shi77364_0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300" y="1079500"/>
            <a:ext cx="6883400" cy="525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076319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Major Cell Types of Connective Tissue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Categories of connective tissue cells: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Fixed: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stay in a tissue for a long time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Wandering: 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can move through tissues in response to infection or injury; stay in a tissue temporarily</a:t>
            </a:r>
          </a:p>
          <a:p>
            <a:pPr marL="0" indent="0" algn="ctr">
              <a:buClr>
                <a:schemeClr val="tx1"/>
              </a:buClr>
              <a:buNone/>
            </a:pP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Fibroblast: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most common fixed cell type; a large, star-shaped cell that secretes fibers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Wandering macrophages (</a:t>
            </a:r>
            <a:r>
              <a:rPr lang="en-US" altLang="en-US" b="1" dirty="0" err="1">
                <a:latin typeface="Calibri" panose="020F0502020204030204" pitchFamily="34" charset="0"/>
                <a:cs typeface="Tahoma" pitchFamily="34" charset="0"/>
              </a:rPr>
              <a:t>histiocytes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): 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function as phagocytes; defend against infection and foreign particles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Mast cells: 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large, fixed cells, located near blood vessels; release heparin (anticoagulant) and histamine (promotes inflammation)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42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Fibroblasts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\\192.168.9.252\08macdata04\08VOL4\Graphics\Powerpoint\MH_DCM\MH_DCM-TEXTEDIT PROJECTS\SHIER_13e\Final files\chapt05\chapt00_labeled\shi77364_05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00" y="990600"/>
            <a:ext cx="5080000" cy="5293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82812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Macrophage Engulfing a Bacterium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\\192.168.9.252\08macdata04\08VOL4\Graphics\Powerpoint\MH_DCM\MH_DCM-TEXTEDIT PROJECTS\SHIER_13e\Final files\chapt05\chapt00_labeled\shi77364_05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1500" y="920584"/>
            <a:ext cx="5461000" cy="5480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077860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A Mast Cell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\\192.168.9.252\08macdata04\08VOL4\Graphics\Powerpoint\MH_DCM\MH_DCM-TEXTEDIT PROJECTS\SHIER_13e\Final files\chapt05\chapt00_labeled\shi77364_05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0900" y="1143000"/>
            <a:ext cx="4902200" cy="5073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390954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Connective Tissue Fibers 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Fibroblasts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produce the 3 types of fibers found in connective tissues: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Collagen (white) fibers: 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thick threads of collagen protein; found in long, parallel bundles;  high tensile strength to hold structures together, but not very elastic; examples:  tendons, ligaments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b="1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Elastic (yellow) fibers: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made of the protein elastin; occur in thin branching fibers arranged in a network; stretchy and add flexibility to certain types of connective tissues; example:  vocal cords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Reticular fibers: 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thin collagen fibers that form branching, supportive networks in a variety of tissues; example:  spleen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927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Components of Connective Tissue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\\192.168.9.252\08macdata04\08VOL4\Graphics\Powerpoint\MH_DCM\MH_DCM-TEXTEDIT PROJECTS\SHIER_13e\Final files\chapt05\chapt00_labeled\shi77364_t05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900" y="990600"/>
            <a:ext cx="6426200" cy="519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67042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Categories of Connective Tissue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Main categories of connective tissue: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Connective tissue proper: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Loose connective tissue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Dense connective tissue</a:t>
            </a: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Specialized connective tissue: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Cartilage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Bone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Blood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2312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Loose Connective Tissue 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9067800" cy="61722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Types of loose connective tissue: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Areolar tissue: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Forms thin, delicate membranes 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Main cell type is fibroblasts;      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Matrix consists of a gel-like ground substance with collagen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and 	reticular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fibers 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Examples:  binds skin to underlying tissues, under most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epithelial 	layers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, between muscles</a:t>
            </a:r>
          </a:p>
          <a:p>
            <a:pPr>
              <a:lnSpc>
                <a:spcPts val="27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Adipose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tissue: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Contains adipocytes, which store fat in cytoplasm 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Found under skin, between muscles, around kidneys,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around 	abdominal membranes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, behind eyeballs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Functions:  Cushions joints &amp; organs, stores energy,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insulates body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886200" y="6705600"/>
            <a:ext cx="1371600" cy="999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159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Loose Connective Tissue (2) 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Reticular connective tissue: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     - 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Contains thin, reticular fibers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Fibers form a 3-dimensional network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    -  Forms a framework for certain internal organs (liver, spleen)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87731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Areolar Tissue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\\192.168.9.252\08macdata04\08VOL4\Graphics\Powerpoint\MH_DCM\MH_DCM-TEXTEDIT PROJECTS\SHIER_13e\Final files\chapt05\chapt00_labeled\shi77364_05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5206" y="990600"/>
            <a:ext cx="7113588" cy="5313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599574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Adipose Tissue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\\192.168.9.252\08macdata04\08VOL4\Graphics\Powerpoint\MH_DCM\MH_DCM-TEXTEDIT PROJECTS\SHIER_13e\Final files\chapt05\chapt00_labeled\shi77364_05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1219200"/>
            <a:ext cx="8280400" cy="47342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217526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Dense Connective Tissue 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Dense connective tissue: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Consists of densely packed collagen fibers and a network of elastic fibers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It does not have many cells, but most are fibroblasts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Fibers are very strong, so the tissue can withstand pulling forces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Has a poor blood supply, so heals slowly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It is found in tendons, ligaments, and the white layer of the eyeball (sclera)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79665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Dense Connective Tissue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\\192.168.9.252\08macdata04\08VOL4\Graphics\Powerpoint\MH_DCM\MH_DCM-TEXTEDIT PROJECTS\SHIER_13e\Final files\chapt05\chapt00_labeled\shi77364_05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100" y="1153225"/>
            <a:ext cx="8559800" cy="4551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52464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Cartilage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763000" cy="6248400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Cartilage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is a rigid connective tissue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Provides a supportive framework for various structures, protects underlying tissues, makes models for developing bones  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It lacks a vascular system and so heals slowly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Abundant matrix, with collagen fibers in a gel-like ground substance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Chondrocytes (cartilage cells)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lie within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lacunae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(chambers) in the matrix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Cartilaginous structures are enclosed within a connective tissue covering called the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perichondrium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Neither the cartilage nor the perichondrium have a good blood supply, but the cartilage cells get some nutrients from the perichondrium; however, cartilage is slow to heal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 3 types of cartilage differ by their matrix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9387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3 Types of Cartilage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Hyaline cartilage: </a:t>
            </a:r>
          </a:p>
          <a:p>
            <a:pPr marL="0" lvl="1" indent="0">
              <a:buNone/>
            </a:pP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     -  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The most common type of cartilage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    -   Contains fine collagen fibers in matrix; appears glassy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    -  Found on the ends of bones, supports respiratory structures and   </a:t>
            </a:r>
            <a:r>
              <a:rPr lang="en-US" altLang="en-US" sz="2400" dirty="0" smtClean="0">
                <a:latin typeface="Calibri" panose="020F0502020204030204" pitchFamily="34" charset="0"/>
                <a:cs typeface="Tahoma" pitchFamily="34" charset="0"/>
              </a:rPr>
              <a:t>	passages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, also important in embryonic development of </a:t>
            </a:r>
            <a:r>
              <a:rPr lang="en-US" altLang="en-US" sz="2400" dirty="0" smtClean="0">
                <a:latin typeface="Calibri" panose="020F0502020204030204" pitchFamily="34" charset="0"/>
                <a:cs typeface="Tahoma" pitchFamily="34" charset="0"/>
              </a:rPr>
              <a:t>many 	bones 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and bone growth</a:t>
            </a:r>
            <a:endParaRPr lang="en-US" altLang="en-US" sz="2400" dirty="0">
              <a:latin typeface="Calibri" panose="020F0502020204030204" pitchFamily="34" charset="0"/>
              <a:cs typeface="Courier New" pitchFamily="49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ahoma" pitchFamily="34" charset="0"/>
              </a:rPr>
              <a:t>Elastic cartilage:</a:t>
            </a: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    -  Contains elastic fibers in dense network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     -  Provides framework for the external ears and parts of the larynx</a:t>
            </a:r>
            <a:endParaRPr lang="en-US" altLang="en-US" sz="2400" dirty="0">
              <a:latin typeface="Calibri" panose="020F0502020204030204" pitchFamily="34" charset="0"/>
              <a:cs typeface="Courier New" pitchFamily="49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Fibrocartilage: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    -  Tough tissue containing many collagenous fibers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    -  Good shock absorber</a:t>
            </a:r>
          </a:p>
          <a:p>
            <a:pPr marL="0" lvl="1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    -  Found in intervertebral discs, knees and pelvic girdle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79832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Hyaline Cartilage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\\192.168.9.252\08macdata04\08VOL4\Graphics\Powerpoint\MH_DCM\MH_DCM-TEXTEDIT PROJECTS\SHIER_13e\Final files\chapt05\chapt00_labeled\shi77364_05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1220249"/>
            <a:ext cx="8432800" cy="44175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89466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Elastic Cartilage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\\192.168.9.252\08macdata04\08VOL4\Graphics\Powerpoint\MH_DCM\MH_DCM-TEXTEDIT PROJECTS\SHIER_13e\Final files\chapt05\chapt00_labeled\shi77364_05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0" y="1387691"/>
            <a:ext cx="8712200" cy="4082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46755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Fibrocartilage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\\192.168.9.252\08macdata04\08VOL4\Graphics\Powerpoint\MH_DCM\MH_DCM-TEXTEDIT PROJECTS\SHIER_13e\Final files\chapt05\chapt00_labeled\shi77364_05_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019" y="1272381"/>
            <a:ext cx="8589962" cy="4313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002701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Bone (Osseous Tissue)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09600"/>
            <a:ext cx="8991600" cy="61722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ts val="2400"/>
              </a:lnSpc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Bone: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 most rigid connective tissue, due to presence of mineral salts (calcium salts) and collagen within the matrix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Bone supports and protects many body structures in cranial &amp; thoracic cavities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Forms sites for muscle attachments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Site for blood cell formation (bone marrow)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Stores and releases chemicals, such as calcium and phosphorus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2 types of bone tissue:  compact and spongy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In compact bone, bone cells, called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osteocytes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, lie within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lacunae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and are arranged in concentric circles (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lamellae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) around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central or Haversian canals;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cylindrical subunits are called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osteons or Haversian systems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Central canals contain blood vessels, and distribute blood to the cells through tiny tubes called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canaliculi</a:t>
            </a:r>
          </a:p>
          <a:p>
            <a:pPr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Bone has a good blood supply, enabling rapid recovery after an injury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74407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Bone Tissue, Osteons, and Osteocytes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\\192.168.9.252\08macdata04\08VOL4\Graphics\Powerpoint\MH_DCM\MH_DCM-TEXTEDIT PROJECTS\SHIER_13e\Final files\chapt05\chapt00_labeled\shi77364_05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900" y="1017113"/>
            <a:ext cx="6172200" cy="5398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376630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Blood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  <a:br>
              <a:rPr lang="en-US" altLang="en-US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Blood functions to transport substances throughout the body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Transports substances between interior cells and cells that exchange nutrients, gases, and wastes with the environment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Blood is composed of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formed elements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suspended in a liquid matrix called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plasma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.</a:t>
            </a:r>
            <a:endParaRPr lang="en-US" altLang="en-US" b="1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 formed elements include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red blood cells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to carry oxygen,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white blood cells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for protection against infection, and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platelets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for blood clotting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Most blood cells are produced by the red bone marrow within certain long bones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8292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Blood (2)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  <a:br>
              <a:rPr lang="en-US" altLang="en-US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\\192.168.9.252\08macdata04\08VOL4\Graphics\Powerpoint\MH_DCM\MH_DCM-TEXTEDIT PROJECTS\SHIER_13e\Final files\chapt05\chapt00_labeled\shi77364_05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" y="1677984"/>
            <a:ext cx="8458200" cy="3502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909727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Summary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Connective 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\\192.168.9.252\08macdata04\08VOL4\Graphics\Powerpoint\MH_DCM\MH_DCM-TEXTEDIT PROJECTS\SHIER_13e\Final files\chapt05\chapt00_labeled\shi77364_t05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17002"/>
            <a:ext cx="8534400" cy="42239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74093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5.4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Types of Membranes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There are 4 types of membranes in the body: 3 types of epithelial membranes and 1 type of connective tissue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membrane</a:t>
            </a:r>
            <a:endParaRPr lang="en-US" altLang="en-US" b="1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Epithelial membranes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are thin, sheet-like structures composed of epithelium and connective tissues, covering body surfaces and lining body cavities; there are 3 types: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-  Serous membranes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-  Mucous membranes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	-  Cutaneous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membrane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Synovial membrane: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     	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- Lines joints and is composed entirely of connective tissue</a:t>
            </a:r>
            <a:endParaRPr lang="en-US" altLang="en-US" b="1" dirty="0">
              <a:latin typeface="Calibri" panose="020F0502020204030204" pitchFamily="34" charset="0"/>
              <a:cs typeface="Tahoma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7314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Types of Epithelial Membranes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Serous membranes: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Line body cavities that do not open to the outside (thoracic and abdominal cavities)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 of simple squamous epithelium and a layer of areolar connective tissue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Examples:  pleura, pericardium, and peritoneum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Double-layered membranes: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The parietal portion lines the cavity wall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The visceral portion covers the organs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  <a:cs typeface="Tahoma" pitchFamily="34" charset="0"/>
              </a:rPr>
              <a:t>There is a small amount of lubricating serous fluid between the 2 layers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46550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Types of Epithelial Membranes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Mucous membranes: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Line cavities and tubes that open to the outside of body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Include the oral and nasal cavities, and tubular organs of the digestive, respiratory, urinary, and reproductive systems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 of some type of epithelium and a layer of areolar connective tissue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Contain goblet cells that produce </a:t>
            </a:r>
            <a:r>
              <a:rPr lang="en-US" altLang="en-US" dirty="0" smtClean="0">
                <a:latin typeface="Calibri" panose="020F0502020204030204" pitchFamily="34" charset="0"/>
                <a:cs typeface="Tahoma" pitchFamily="34" charset="0"/>
              </a:rPr>
              <a:t>mucus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Cutaneous membrane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: 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 skin 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A dry membrane that is keratinized for protection and water-proofing		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90957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5.5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Muscle 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General characteristics of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muscle tissues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Muscle cells, or fibers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, have the ability to contract and shorten to provide movement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3 types of muscle tissue: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skeletal, smooth 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and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 cardiac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40% of body weight is skeletal muscle, and 10% is smooth and cardiac muscle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29395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Skeletal Muscle Tissue</a:t>
            </a:r>
            <a:r>
              <a:rPr lang="en-US" altLang="en-US" u="sng" dirty="0">
                <a:solidFill>
                  <a:schemeClr val="tx2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br>
              <a:rPr lang="en-US" altLang="en-US" u="sng" dirty="0">
                <a:solidFill>
                  <a:schemeClr val="tx2"/>
                </a:solidFill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Skeletal muscle tissue: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Makes up muscles that attach to bones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Voluntary:  it can be controlled by conscious effort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The cells (muscle fibers) are long and cylindrical, striated (have a striped appearance), have many nuclei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Skeletal muscle cells contract only when stimulated by nerve cells (neurons)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Skeletal muscle move head, trunk, and limbs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69632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Skeletal Muscle Tissue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\\192.168.9.252\08macdata04\08VOL4\Graphics\Powerpoint\MH_DCM\MH_DCM-TEXTEDIT PROJECTS\SHIER_13e\Final files\chapt05\chapt00_labeled\shi77364_05_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931" y="1381125"/>
            <a:ext cx="8720138" cy="409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37130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Smooth Muscle Tissue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Smooth muscle tissue: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Found in the walls of hollow internal organs, such as in the digestive tract, blood vessels, and urinary bladder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Named because smooth muscle cells lack striations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are spindle-shaped, with 1 central nucleus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Involuntary, since it cannot be stimulated to contract with conscious effort 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1559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Smooth Muscle Tissue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\\192.168.9.252\08macdata04\08VOL4\Graphics\Powerpoint\MH_DCM\MH_DCM-TEXTEDIT PROJECTS\SHIER_13e\Final files\chapt05\chapt00_labeled\shi77364_05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1461267"/>
            <a:ext cx="8585200" cy="39354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543754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Cardiac Muscle Tissue</a:t>
            </a:r>
            <a:r>
              <a:rPr lang="en-US" altLang="en-US" u="sng" dirty="0">
                <a:solidFill>
                  <a:schemeClr val="tx2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br>
              <a:rPr lang="en-US" altLang="en-US" u="sng" dirty="0">
                <a:solidFill>
                  <a:schemeClr val="tx2"/>
                </a:solidFill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Cardiac muscle tissue: 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Found only in the heart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Consists of branching cells (fibers), each with a single nucleus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Branching cells for branching networks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Cells are connected to each other with intercalated discs, special gap junctions that send impulses from cell to cell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Involuntary; cannot be controlled by conscious effort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Striated; has a striped appearance</a:t>
            </a:r>
            <a:endParaRPr lang="en-US" altLang="en-US" dirty="0">
              <a:latin typeface="Calibri" panose="020F0502020204030204" pitchFamily="34" charset="0"/>
              <a:cs typeface="Tahoma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35552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  <a:t>Cardiac Muscle Tissue (2)</a:t>
            </a:r>
            <a:br>
              <a:rPr lang="en-US" altLang="en-US" u="sng" dirty="0">
                <a:latin typeface="Calibri" panose="020F0502020204030204" pitchFamily="34" charset="0"/>
                <a:cs typeface="Tahoma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\\192.168.9.252\08macdata04\08VOL4\Graphics\Powerpoint\MH_DCM\MH_DCM-TEXTEDIT PROJECTS\SHIER_13e\Final files\chapt05\chapt00_labeled\shi77364_05_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705" y="1435100"/>
            <a:ext cx="8438592" cy="398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46810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5.6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Nervous 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Nervous tissues: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Found in the brain, spinal cord, and peripheral nerves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Neurons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, or nerve cells, respond to certain types of environmental stimuli or changes, by conducting electrical impulses to other neurons, muscles, and glands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Neurons have unique cellular processes (extensions), called dendrites and axons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Coordinate and regulate body functions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Neuroglia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are cells that support, nourish, and communicate with neurons, but do not conduct impulses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05381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Nervous Tissues (2)</a:t>
            </a: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\\192.168.9.252\08macdata04\08VOL4\Graphics\Powerpoint\MH_DCM\MH_DCM-TEXTEDIT PROJECTS\SHIER_13e\Final files\chapt05\chapt00_labeled\shi77364_05_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04007"/>
            <a:ext cx="8686800" cy="40499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723250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Muscle and Nervous Tissues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\\192.168.9.252\08macdata04\08VOL4\Graphics\Powerpoint\MH_DCM\MH_DCM-TEXTEDIT PROJECTS\SHIER_13e\Final files\chapt05\chapt00_labeled\shi77364_t05_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117" y="1130300"/>
            <a:ext cx="7477766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063792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4"/>
  <p:tag name="MMPROD_UIDATA" val="&lt;database version=&quot;6.0&quot;&gt;&lt;object type=&quot;1&quot; unique_id=&quot;10001&quot;&gt;&lt;object type=&quot;8&quot; unique_id=&quot;19824&quot;&gt;&lt;/object&gt;&lt;object type=&quot;2&quot; unique_id=&quot;19825&quot;&gt;&lt;object type=&quot;3&quot; unique_id=&quot;19826&quot;&gt;&lt;property id=&quot;20148&quot; value=&quot;5&quot;/&gt;&lt;property id=&quot;20300&quot; value=&quot;Slide 1 - &amp;quot;Chapter 05&amp;#x0D;&amp;#x0A;Lecture Outline&amp;#x0D;&amp;#x0A;&amp;quot;&quot;/&gt;&lt;property id=&quot;20307&quot; value=&quot;256&quot;/&gt;&lt;/object&gt;&lt;object type=&quot;3&quot; unique_id=&quot;19827&quot;&gt;&lt;property id=&quot;20148&quot; value=&quot;5&quot;/&gt;&lt;property id=&quot;20300&quot; value=&quot;Slide 2 - &amp;quot;5.1:  Introduction to the Tissues&amp;#x0D;&amp;#x0A;&amp;quot;&quot;/&gt;&lt;property id=&quot;20307&quot; value=&quot;257&quot;/&gt;&lt;/object&gt;&lt;object type=&quot;3&quot; unique_id=&quot;19828&quot;&gt;&lt;property id=&quot;20148&quot; value=&quot;5&quot;/&gt;&lt;property id=&quot;20300&quot; value=&quot;Slide 3 - &amp;quot;Tissues&amp;#x0D;&amp;#x0A;&amp;quot;&quot;/&gt;&lt;property id=&quot;20307&quot; value=&quot;258&quot;/&gt;&lt;/object&gt;&lt;object type=&quot;3&quot; unique_id=&quot;19829&quot;&gt;&lt;property id=&quot;20148&quot; value=&quot;5&quot;/&gt;&lt;property id=&quot;20300&quot; value=&quot;Slide 4 - &amp;quot;Tissues (2)&amp;#x0D;&amp;#x0A;&amp;quot;&quot;/&gt;&lt;property id=&quot;20307&quot; value=&quot;259&quot;/&gt;&lt;/object&gt;&lt;object type=&quot;3&quot; unique_id=&quot;19830&quot;&gt;&lt;property id=&quot;20148&quot; value=&quot;5&quot;/&gt;&lt;property id=&quot;20300&quot; value=&quot;Slide 5 - &amp;quot;Tissue Sections&amp;#x0D;&amp;#x0A;&amp;quot;&quot;/&gt;&lt;property id=&quot;20307&quot; value=&quot;260&quot;/&gt;&lt;/object&gt;&lt;object type=&quot;3&quot; unique_id=&quot;19831&quot;&gt;&lt;property id=&quot;20148&quot; value=&quot;5&quot;/&gt;&lt;property id=&quot;20300&quot; value=&quot;Slide 6 - &amp;quot;5.2:  Epithelial Tissues&amp;#x0D;&amp;#x0A;&amp;quot;&quot;/&gt;&lt;property id=&quot;20307&quot; value=&quot;261&quot;/&gt;&lt;/object&gt;&lt;object type=&quot;3&quot; unique_id=&quot;19832&quot;&gt;&lt;property id=&quot;20148&quot; value=&quot;5&quot;/&gt;&lt;property id=&quot;20300&quot; value=&quot;Slide 7 - &amp;quot;Epithelial Tissues (2)&amp;#x0D;&amp;#x0A;&amp;quot;&quot;/&gt;&lt;property id=&quot;20307&quot; value=&quot;262&quot;/&gt;&lt;/object&gt;&lt;object type=&quot;3&quot; unique_id=&quot;19833&quot;&gt;&lt;property id=&quot;20148&quot; value=&quot;5&quot;/&gt;&lt;property id=&quot;20300&quot; value=&quot;Slide 8 - &amp;quot;Simple Squamous Epithelium&amp;#x0D;&amp;#x0A;&amp;quot;&quot;/&gt;&lt;property id=&quot;20307&quot; value=&quot;263&quot;/&gt;&lt;/object&gt;&lt;object type=&quot;3&quot; unique_id=&quot;19834&quot;&gt;&lt;property id=&quot;20148&quot; value=&quot;5&quot;/&gt;&lt;property id=&quot;20300&quot; value=&quot;Slide 9 - &amp;quot;Simple Squamous Epithelium (2)&amp;#x0D;&amp;#x0A;&amp;quot;&quot;/&gt;&lt;property id=&quot;20307&quot; value=&quot;264&quot;/&gt;&lt;/object&gt;&lt;object type=&quot;3&quot; unique_id=&quot;19835&quot;&gt;&lt;property id=&quot;20148&quot; value=&quot;5&quot;/&gt;&lt;property id=&quot;20300&quot; value=&quot;Slide 10 - &amp;quot;Simple Cuboidal Epithelium &amp;#x0D;&amp;#x0A;&amp;quot;&quot;/&gt;&lt;property id=&quot;20307&quot; value=&quot;265&quot;/&gt;&lt;/object&gt;&lt;object type=&quot;3&quot; unique_id=&quot;19836&quot;&gt;&lt;property id=&quot;20148&quot; value=&quot;5&quot;/&gt;&lt;property id=&quot;20300&quot; value=&quot;Slide 11 - &amp;quot;Simple Cuboidal Epithelium (2)&amp;#x0D;&amp;#x0A;&amp;quot;&quot;/&gt;&lt;property id=&quot;20307&quot; value=&quot;266&quot;/&gt;&lt;/object&gt;&lt;object type=&quot;3&quot; unique_id=&quot;19837&quot;&gt;&lt;property id=&quot;20148&quot; value=&quot;5&quot;/&gt;&lt;property id=&quot;20300&quot; value=&quot;Slide 12 - &amp;quot;Simple Columnar Epithelium&amp;#x0D;&amp;#x0A;&amp;quot;&quot;/&gt;&lt;property id=&quot;20307&quot; value=&quot;267&quot;/&gt;&lt;/object&gt;&lt;object type=&quot;3&quot; unique_id=&quot;19838&quot;&gt;&lt;property id=&quot;20148&quot; value=&quot;5&quot;/&gt;&lt;property id=&quot;20300&quot; value=&quot;Slide 13 - &amp;quot;Simple Columnar Epithelium (2)&amp;quot;&quot;/&gt;&lt;property id=&quot;20307&quot; value=&quot;268&quot;/&gt;&lt;/object&gt;&lt;object type=&quot;3&quot; unique_id=&quot;19839&quot;&gt;&lt;property id=&quot;20148&quot; value=&quot;5&quot;/&gt;&lt;property id=&quot;20300&quot; value=&quot;Slide 14 - &amp;quot;Pseudostratified Columnar Epithelium&amp;#x0D;&amp;#x0A;&amp;quot;&quot;/&gt;&lt;property id=&quot;20307&quot; value=&quot;269&quot;/&gt;&lt;/object&gt;&lt;object type=&quot;3&quot; unique_id=&quot;19840&quot;&gt;&lt;property id=&quot;20148&quot; value=&quot;5&quot;/&gt;&lt;property id=&quot;20300&quot; value=&quot;Slide 15 - &amp;quot;Pseudostratified Columnar Epithelium (2)&amp;quot;&quot;/&gt;&lt;property id=&quot;20307&quot; value=&quot;270&quot;/&gt;&lt;/object&gt;&lt;object type=&quot;3&quot; unique_id=&quot;19841&quot;&gt;&lt;property id=&quot;20148&quot; value=&quot;5&quot;/&gt;&lt;property id=&quot;20300&quot; value=&quot;Slide 16 - &amp;quot;Stratified Squamous Epithelium &amp;quot;&quot;/&gt;&lt;property id=&quot;20307&quot; value=&quot;271&quot;/&gt;&lt;/object&gt;&lt;object type=&quot;3&quot; unique_id=&quot;19842&quot;&gt;&lt;property id=&quot;20148&quot; value=&quot;5&quot;/&gt;&lt;property id=&quot;20300&quot; value=&quot;Slide 17 - &amp;quot;Stratified Squamous Epithelium (2) &amp;#x0D;&amp;#x0A;&amp;quot;&quot;/&gt;&lt;property id=&quot;20307&quot; value=&quot;272&quot;/&gt;&lt;/object&gt;&lt;object type=&quot;3&quot; unique_id=&quot;19843&quot;&gt;&lt;property id=&quot;20148&quot; value=&quot;5&quot;/&gt;&lt;property id=&quot;20300&quot; value=&quot;Slide 18 - &amp;quot;Stratified Cuboidal Epithelium&amp;#x0D;&amp;#x0A;&amp;quot;&quot;/&gt;&lt;property id=&quot;20307&quot; value=&quot;273&quot;/&gt;&lt;/object&gt;&lt;object type=&quot;3&quot; unique_id=&quot;19844&quot;&gt;&lt;property id=&quot;20148&quot; value=&quot;5&quot;/&gt;&lt;property id=&quot;20300&quot; value=&quot;Slide 19 - &amp;quot;Stratified Cuboidal Epithelium (2)&amp;#x0D;&amp;#x0A;&amp;quot;&quot;/&gt;&lt;property id=&quot;20307&quot; value=&quot;274&quot;/&gt;&lt;/object&gt;&lt;object type=&quot;3&quot; unique_id=&quot;19845&quot;&gt;&lt;property id=&quot;20148&quot; value=&quot;5&quot;/&gt;&lt;property id=&quot;20300&quot; value=&quot;Slide 20 - &amp;quot;Stratified Columnar Epithelium&amp;quot;&quot;/&gt;&lt;property id=&quot;20307&quot; value=&quot;275&quot;/&gt;&lt;/object&gt;&lt;object type=&quot;3&quot; unique_id=&quot;19846&quot;&gt;&lt;property id=&quot;20148&quot; value=&quot;5&quot;/&gt;&lt;property id=&quot;20300&quot; value=&quot;Slide 21 - &amp;quot;Stratified Columnar Epithelium (2)&amp;#x0D;&amp;#x0A;&amp;quot;&quot;/&gt;&lt;property id=&quot;20307&quot; value=&quot;276&quot;/&gt;&lt;/object&gt;&lt;object type=&quot;3&quot; unique_id=&quot;19847&quot;&gt;&lt;property id=&quot;20148&quot; value=&quot;5&quot;/&gt;&lt;property id=&quot;20300&quot; value=&quot;Slide 22 - &amp;quot;Transitional Epithelium&amp;#x0D;&amp;#x0A;&amp;quot;&quot;/&gt;&lt;property id=&quot;20307&quot; value=&quot;277&quot;/&gt;&lt;/object&gt;&lt;object type=&quot;3&quot; unique_id=&quot;19848&quot;&gt;&lt;property id=&quot;20148&quot; value=&quot;5&quot;/&gt;&lt;property id=&quot;20300&quot; value=&quot;Slide 23 - &amp;quot;Transitional Epithelium (2)&amp;#x0D;&amp;#x0A;&amp;quot;&quot;/&gt;&lt;property id=&quot;20307&quot; value=&quot;278&quot;/&gt;&lt;/object&gt;&lt;object type=&quot;3&quot; unique_id=&quot;19849&quot;&gt;&lt;property id=&quot;20148&quot; value=&quot;5&quot;/&gt;&lt;property id=&quot;20300&quot; value=&quot;Slide 24 - &amp;quot;Glandular Epithelium&amp;quot;&quot;/&gt;&lt;property id=&quot;20307&quot; value=&quot;279&quot;/&gt;&lt;/object&gt;&lt;object type=&quot;3&quot; unique_id=&quot;19850&quot;&gt;&lt;property id=&quot;20148&quot; value=&quot;5&quot;/&gt;&lt;property id=&quot;20300&quot; value=&quot;Slide 25 - &amp;quot;Classification of Exocrine Glands&amp;quot;&quot;/&gt;&lt;property id=&quot;20307&quot; value=&quot;280&quot;/&gt;&lt;/object&gt;&lt;object type=&quot;3&quot; unique_id=&quot;19851&quot;&gt;&lt;property id=&quot;20148&quot; value=&quot;5&quot;/&gt;&lt;property id=&quot;20300&quot; value=&quot;Slide 26 - &amp;quot;Classification of Exocrine Glands (2)&amp;#x0D;&amp;#x0A;&amp;quot;&quot;/&gt;&lt;property id=&quot;20307&quot; value=&quot;281&quot;/&gt;&lt;/object&gt;&lt;object type=&quot;3&quot; unique_id=&quot;19852&quot;&gt;&lt;property id=&quot;20148&quot; value=&quot;5&quot;/&gt;&lt;property id=&quot;20300&quot; value=&quot;Slide 27 - &amp;quot;Exocrine Gland Secretions&amp;#x0D;&amp;#x0A;&amp;quot;&quot;/&gt;&lt;property id=&quot;20307&quot; value=&quot;282&quot;/&gt;&lt;/object&gt;&lt;object type=&quot;3&quot; unique_id=&quot;19853&quot;&gt;&lt;property id=&quot;20148&quot; value=&quot;5&quot;/&gt;&lt;property id=&quot;20300&quot; value=&quot;Slide 28 - &amp;quot;Summary:  Epithelial Tissues&amp;#x0D;&amp;#x0A;&amp;quot;&quot;/&gt;&lt;property id=&quot;20307&quot; value=&quot;283&quot;/&gt;&lt;/object&gt;&lt;object type=&quot;3&quot; unique_id=&quot;19854&quot;&gt;&lt;property id=&quot;20148&quot; value=&quot;5&quot;/&gt;&lt;property id=&quot;20300&quot; value=&quot;Slide 29 - &amp;quot;5.3:  Connective Tissues&amp;#x0D;&amp;#x0A;&amp;quot;&quot;/&gt;&lt;property id=&quot;20307&quot; value=&quot;284&quot;/&gt;&lt;/object&gt;&lt;object type=&quot;3&quot; unique_id=&quot;19855&quot;&gt;&lt;property id=&quot;20148&quot; value=&quot;5&quot;/&gt;&lt;property id=&quot;20300&quot; value=&quot;Slide 30 - &amp;quot;The Extracellular Matrix of Connective Tissue&amp;#x0D;&amp;#x0A;&amp;quot;&quot;/&gt;&lt;property id=&quot;20307&quot; value=&quot;285&quot;/&gt;&lt;/object&gt;&lt;object type=&quot;3&quot; unique_id=&quot;19856&quot;&gt;&lt;property id=&quot;20148&quot; value=&quot;5&quot;/&gt;&lt;property id=&quot;20300&quot; value=&quot;Slide 31 - &amp;quot;Major Cell Types of Connective Tissue&amp;#x0D;&amp;#x0A;&amp;quot;&quot;/&gt;&lt;property id=&quot;20307&quot; value=&quot;286&quot;/&gt;&lt;/object&gt;&lt;object type=&quot;3&quot; unique_id=&quot;19857&quot;&gt;&lt;property id=&quot;20148&quot; value=&quot;5&quot;/&gt;&lt;property id=&quot;20300&quot; value=&quot;Slide 32 - &amp;quot;Fibroblasts&amp;quot;&quot;/&gt;&lt;property id=&quot;20307&quot; value=&quot;287&quot;/&gt;&lt;/object&gt;&lt;object type=&quot;3&quot; unique_id=&quot;19858&quot;&gt;&lt;property id=&quot;20148&quot; value=&quot;5&quot;/&gt;&lt;property id=&quot;20300&quot; value=&quot;Slide 33 - &amp;quot;Macrophage Engulfing a Bacterium&amp;quot;&quot;/&gt;&lt;property id=&quot;20307&quot; value=&quot;288&quot;/&gt;&lt;/object&gt;&lt;object type=&quot;3&quot; unique_id=&quot;19859&quot;&gt;&lt;property id=&quot;20148&quot; value=&quot;5&quot;/&gt;&lt;property id=&quot;20300&quot; value=&quot;Slide 34 - &amp;quot;A Mast Cell&amp;quot;&quot;/&gt;&lt;property id=&quot;20307&quot; value=&quot;289&quot;/&gt;&lt;/object&gt;&lt;object type=&quot;3&quot; unique_id=&quot;19860&quot;&gt;&lt;property id=&quot;20148&quot; value=&quot;5&quot;/&gt;&lt;property id=&quot;20300&quot; value=&quot;Slide 35 - &amp;quot;Connective Tissue Fibers &amp;#x0D;&amp;#x0A;&amp;quot;&quot;/&gt;&lt;property id=&quot;20307&quot; value=&quot;290&quot;/&gt;&lt;/object&gt;&lt;object type=&quot;3&quot; unique_id=&quot;19861&quot;&gt;&lt;property id=&quot;20148&quot; value=&quot;5&quot;/&gt;&lt;property id=&quot;20300&quot; value=&quot;Slide 36 - &amp;quot;Components of Connective Tissue&amp;#x0D;&amp;#x0A;&amp;quot;&quot;/&gt;&lt;property id=&quot;20307&quot; value=&quot;291&quot;/&gt;&lt;/object&gt;&lt;object type=&quot;3&quot; unique_id=&quot;19862&quot;&gt;&lt;property id=&quot;20148&quot; value=&quot;5&quot;/&gt;&lt;property id=&quot;20300&quot; value=&quot;Slide 37 - &amp;quot;Categories of Connective Tissue&amp;#x0D;&amp;#x0A;&amp;quot;&quot;/&gt;&lt;property id=&quot;20307&quot; value=&quot;292&quot;/&gt;&lt;/object&gt;&lt;object type=&quot;3&quot; unique_id=&quot;19863&quot;&gt;&lt;property id=&quot;20148&quot; value=&quot;5&quot;/&gt;&lt;property id=&quot;20300&quot; value=&quot;Slide 38 - &amp;quot;Loose Connective Tissue &amp;#x0D;&amp;#x0A;&amp;quot;&quot;/&gt;&lt;property id=&quot;20307&quot; value=&quot;293&quot;/&gt;&lt;/object&gt;&lt;object type=&quot;3&quot; unique_id=&quot;19864&quot;&gt;&lt;property id=&quot;20148&quot; value=&quot;5&quot;/&gt;&lt;property id=&quot;20300&quot; value=&quot;Slide 39 - &amp;quot;Loose Connective Tissue (2) &amp;#x0D;&amp;#x0A;&amp;quot;&quot;/&gt;&lt;property id=&quot;20307&quot; value=&quot;294&quot;/&gt;&lt;/object&gt;&lt;object type=&quot;3&quot; unique_id=&quot;19865&quot;&gt;&lt;property id=&quot;20148&quot; value=&quot;5&quot;/&gt;&lt;property id=&quot;20300&quot; value=&quot;Slide 40 - &amp;quot;Areolar Tissue&amp;#x0D;&amp;#x0A;&amp;quot;&quot;/&gt;&lt;property id=&quot;20307&quot; value=&quot;295&quot;/&gt;&lt;/object&gt;&lt;object type=&quot;3&quot; unique_id=&quot;19866&quot;&gt;&lt;property id=&quot;20148&quot; value=&quot;5&quot;/&gt;&lt;property id=&quot;20300&quot; value=&quot;Slide 41 - &amp;quot;Adipose Tissue&amp;#x0D;&amp;#x0A;&amp;quot;&quot;/&gt;&lt;property id=&quot;20307&quot; value=&quot;296&quot;/&gt;&lt;/object&gt;&lt;object type=&quot;3&quot; unique_id=&quot;19867&quot;&gt;&lt;property id=&quot;20148&quot; value=&quot;5&quot;/&gt;&lt;property id=&quot;20300&quot; value=&quot;Slide 42 - &amp;quot;Dense Connective Tissue &amp;#x0D;&amp;#x0A;&amp;quot;&quot;/&gt;&lt;property id=&quot;20307&quot; value=&quot;297&quot;/&gt;&lt;/object&gt;&lt;object type=&quot;3&quot; unique_id=&quot;19868&quot;&gt;&lt;property id=&quot;20148&quot; value=&quot;5&quot;/&gt;&lt;property id=&quot;20300&quot; value=&quot;Slide 43 - &amp;quot;Dense Connective Tissue (2)&amp;#x0D;&amp;#x0A;&amp;quot;&quot;/&gt;&lt;property id=&quot;20307&quot; value=&quot;298&quot;/&gt;&lt;/object&gt;&lt;object type=&quot;3&quot; unique_id=&quot;19869&quot;&gt;&lt;property id=&quot;20148&quot; value=&quot;5&quot;/&gt;&lt;property id=&quot;20300&quot; value=&quot;Slide 44 - &amp;quot;Cartilage&amp;#x0D;&amp;#x0A;&amp;quot;&quot;/&gt;&lt;property id=&quot;20307&quot; value=&quot;299&quot;/&gt;&lt;/object&gt;&lt;object type=&quot;3&quot; unique_id=&quot;19870&quot;&gt;&lt;property id=&quot;20148&quot; value=&quot;5&quot;/&gt;&lt;property id=&quot;20300&quot; value=&quot;Slide 45 - &amp;quot;3 Types of Cartilage&amp;#x0D;&amp;#x0A;&amp;quot;&quot;/&gt;&lt;property id=&quot;20307&quot; value=&quot;300&quot;/&gt;&lt;/object&gt;&lt;object type=&quot;3&quot; unique_id=&quot;19871&quot;&gt;&lt;property id=&quot;20148&quot; value=&quot;5&quot;/&gt;&lt;property id=&quot;20300&quot; value=&quot;Slide 46 - &amp;quot;Hyaline Cartilage&amp;#x0D;&amp;#x0A;&amp;quot;&quot;/&gt;&lt;property id=&quot;20307&quot; value=&quot;301&quot;/&gt;&lt;/object&gt;&lt;object type=&quot;3&quot; unique_id=&quot;19872&quot;&gt;&lt;property id=&quot;20148&quot; value=&quot;5&quot;/&gt;&lt;property id=&quot;20300&quot; value=&quot;Slide 47 - &amp;quot;Elastic Cartilage&amp;#x0D;&amp;#x0A;&amp;quot;&quot;/&gt;&lt;property id=&quot;20307&quot; value=&quot;302&quot;/&gt;&lt;/object&gt;&lt;object type=&quot;3&quot; unique_id=&quot;19873&quot;&gt;&lt;property id=&quot;20148&quot; value=&quot;5&quot;/&gt;&lt;property id=&quot;20300&quot; value=&quot;Slide 48 - &amp;quot;Fibrocartilage&amp;#x0D;&amp;#x0A;&amp;quot;&quot;/&gt;&lt;property id=&quot;20307&quot; value=&quot;303&quot;/&gt;&lt;/object&gt;&lt;object type=&quot;3&quot; unique_id=&quot;19874&quot;&gt;&lt;property id=&quot;20148&quot; value=&quot;5&quot;/&gt;&lt;property id=&quot;20300&quot; value=&quot;Slide 49 - &amp;quot;Bone (Osseous Tissue)&amp;#x0D;&amp;#x0A;&amp;quot;&quot;/&gt;&lt;property id=&quot;20307&quot; value=&quot;304&quot;/&gt;&lt;/object&gt;&lt;object type=&quot;3&quot; unique_id=&quot;19875&quot;&gt;&lt;property id=&quot;20148&quot; value=&quot;5&quot;/&gt;&lt;property id=&quot;20300&quot; value=&quot;Slide 50 - &amp;quot;Bone Tissue, Osteons, and Osteocytes&amp;quot;&quot;/&gt;&lt;property id=&quot;20307&quot; value=&quot;305&quot;/&gt;&lt;/object&gt;&lt;object type=&quot;3&quot; unique_id=&quot;19876&quot;&gt;&lt;property id=&quot;20148&quot; value=&quot;5&quot;/&gt;&lt;property id=&quot;20300&quot; value=&quot;Slide 51 - &amp;quot;Blood &amp;#x0D;&amp;#x0A;&amp;quot;&quot;/&gt;&lt;property id=&quot;20307&quot; value=&quot;306&quot;/&gt;&lt;/object&gt;&lt;object type=&quot;3&quot; unique_id=&quot;19877&quot;&gt;&lt;property id=&quot;20148&quot; value=&quot;5&quot;/&gt;&lt;property id=&quot;20300&quot; value=&quot;Slide 52 - &amp;quot;Blood (2) &amp;#x0D;&amp;#x0A;&amp;quot;&quot;/&gt;&lt;property id=&quot;20307&quot; value=&quot;307&quot;/&gt;&lt;/object&gt;&lt;object type=&quot;3&quot; unique_id=&quot;19878&quot;&gt;&lt;property id=&quot;20148&quot; value=&quot;5&quot;/&gt;&lt;property id=&quot;20300&quot; value=&quot;Slide 53 - &amp;quot;Summary:  Connective Tissues&amp;#x0D;&amp;#x0A;&amp;quot;&quot;/&gt;&lt;property id=&quot;20307&quot; value=&quot;308&quot;/&gt;&lt;/object&gt;&lt;object type=&quot;3&quot; unique_id=&quot;19879&quot;&gt;&lt;property id=&quot;20148&quot; value=&quot;5&quot;/&gt;&lt;property id=&quot;20300&quot; value=&quot;Slide 54 - &amp;quot;5.4:  Types of Membranes&amp;#x0D;&amp;#x0A;&amp;quot;&quot;/&gt;&lt;property id=&quot;20307&quot; value=&quot;309&quot;/&gt;&lt;/object&gt;&lt;object type=&quot;3&quot; unique_id=&quot;19880&quot;&gt;&lt;property id=&quot;20148&quot; value=&quot;5&quot;/&gt;&lt;property id=&quot;20300&quot; value=&quot;Slide 55 - &amp;quot;Types of Epithelial Membranes&amp;#x0D;&amp;#x0A;&amp;quot;&quot;/&gt;&lt;property id=&quot;20307&quot; value=&quot;310&quot;/&gt;&lt;/object&gt;&lt;object type=&quot;3&quot; unique_id=&quot;19881&quot;&gt;&lt;property id=&quot;20148&quot; value=&quot;5&quot;/&gt;&lt;property id=&quot;20300&quot; value=&quot;Slide 56 - &amp;quot;Types of Epithelial Membranes (2)&amp;#x0D;&amp;#x0A;&amp;quot;&quot;/&gt;&lt;property id=&quot;20307&quot; value=&quot;311&quot;/&gt;&lt;/object&gt;&lt;object type=&quot;3&quot; unique_id=&quot;19882&quot;&gt;&lt;property id=&quot;20148&quot; value=&quot;5&quot;/&gt;&lt;property id=&quot;20300&quot; value=&quot;Slide 57 - &amp;quot;5.5:  Muscle Tissues&amp;#x0D;&amp;#x0A;&amp;quot;&quot;/&gt;&lt;property id=&quot;20307&quot; value=&quot;312&quot;/&gt;&lt;/object&gt;&lt;object type=&quot;3&quot; unique_id=&quot;19883&quot;&gt;&lt;property id=&quot;20148&quot; value=&quot;5&quot;/&gt;&lt;property id=&quot;20300&quot; value=&quot;Slide 58 - &amp;quot;Skeletal Muscle Tissue &amp;#x0D;&amp;#x0A;&amp;quot;&quot;/&gt;&lt;property id=&quot;20307&quot; value=&quot;313&quot;/&gt;&lt;/object&gt;&lt;object type=&quot;3&quot; unique_id=&quot;19884&quot;&gt;&lt;property id=&quot;20148&quot; value=&quot;5&quot;/&gt;&lt;property id=&quot;20300&quot; value=&quot;Slide 59 - &amp;quot;Skeletal Muscle Tissue (2)&amp;#x0D;&amp;#x0A;&amp;quot;&quot;/&gt;&lt;property id=&quot;20307&quot; value=&quot;314&quot;/&gt;&lt;/object&gt;&lt;object type=&quot;3&quot; unique_id=&quot;19885&quot;&gt;&lt;property id=&quot;20148&quot; value=&quot;5&quot;/&gt;&lt;property id=&quot;20300&quot; value=&quot;Slide 60 - &amp;quot;Smooth Muscle Tissue&amp;#x0D;&amp;#x0A;&amp;quot;&quot;/&gt;&lt;property id=&quot;20307&quot; value=&quot;315&quot;/&gt;&lt;/object&gt;&lt;object type=&quot;3&quot; unique_id=&quot;19886&quot;&gt;&lt;property id=&quot;20148&quot; value=&quot;5&quot;/&gt;&lt;property id=&quot;20300&quot; value=&quot;Slide 61 - &amp;quot;Smooth Muscle Tissue (2)&amp;#x0D;&amp;#x0A;&amp;quot;&quot;/&gt;&lt;property id=&quot;20307&quot; value=&quot;316&quot;/&gt;&lt;/object&gt;&lt;object type=&quot;3&quot; unique_id=&quot;19887&quot;&gt;&lt;property id=&quot;20148&quot; value=&quot;5&quot;/&gt;&lt;property id=&quot;20300&quot; value=&quot;Slide 62 - &amp;quot;Cardiac Muscle Tissue &amp;#x0D;&amp;#x0A;&amp;quot;&quot;/&gt;&lt;property id=&quot;20307&quot; value=&quot;317&quot;/&gt;&lt;/object&gt;&lt;object type=&quot;3&quot; unique_id=&quot;19888&quot;&gt;&lt;property id=&quot;20148&quot; value=&quot;5&quot;/&gt;&lt;property id=&quot;20300&quot; value=&quot;Slide 63 - &amp;quot;Cardiac Muscle Tissue (2)&amp;#x0D;&amp;#x0A;&amp;quot;&quot;/&gt;&lt;property id=&quot;20307&quot; value=&quot;318&quot;/&gt;&lt;/object&gt;&lt;object type=&quot;3&quot; unique_id=&quot;19889&quot;&gt;&lt;property id=&quot;20148&quot; value=&quot;5&quot;/&gt;&lt;property id=&quot;20300&quot; value=&quot;Slide 64 - &amp;quot;5.6:  Nervous Tissues&amp;#x0D;&amp;#x0A;&amp;quot;&quot;/&gt;&lt;property id=&quot;20307&quot; value=&quot;319&quot;/&gt;&lt;/object&gt;&lt;object type=&quot;3&quot; unique_id=&quot;19890&quot;&gt;&lt;property id=&quot;20148&quot; value=&quot;5&quot;/&gt;&lt;property id=&quot;20300&quot; value=&quot;Slide 65 - &amp;quot;Nervous Tissues (2)&amp;#x0D;&amp;#x0A;&amp;quot;&quot;/&gt;&lt;property id=&quot;20307&quot; value=&quot;320&quot;/&gt;&lt;/object&gt;&lt;object type=&quot;3&quot; unique_id=&quot;19891&quot;&gt;&lt;property id=&quot;20148&quot; value=&quot;5&quot;/&gt;&lt;property id=&quot;20300&quot; value=&quot;Slide 66 - &amp;quot;Muscle and Nervous Tissues&amp;#x0D;&amp;#x0A;&amp;quot;&quot;/&gt;&lt;property id=&quot;20307&quot; value=&quot;321&quot;/&gt;&lt;/object&gt;&lt;/object&gt;&lt;/object&gt;&lt;/database&gt;"/>
</p:tagLst>
</file>

<file path=ppt/theme/theme1.xml><?xml version="1.0" encoding="utf-8"?>
<a:theme xmlns:a="http://schemas.openxmlformats.org/drawingml/2006/main" name="MHHE_Accessible_PPT_Template-v3-1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lternate FIRST, BREAK, LAST slide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lain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Red bar footer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LAIN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D FOOTER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UE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Plain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Red Bar Footer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MHHE_Accessible_PPT_Template-v3-1</Template>
  <TotalTime>62</TotalTime>
  <Words>2628</Words>
  <Application>Microsoft Office PowerPoint</Application>
  <PresentationFormat>On-screen Show (4:3)</PresentationFormat>
  <Paragraphs>287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MHHE_Accessible_PPT_Template-v3-1</vt:lpstr>
      <vt:lpstr>Alternate FIRST, BREAK, LAST slides</vt:lpstr>
      <vt:lpstr>Plain BODY/MAIN CONTENT</vt:lpstr>
      <vt:lpstr>Red bar footer BODY/MAIN CONTENT</vt:lpstr>
      <vt:lpstr>PLAIN Section Divider, Quotes, Callouts</vt:lpstr>
      <vt:lpstr>RED FOOTER Section Divider, Quotes, Callouts</vt:lpstr>
      <vt:lpstr>BLUE Section Divider, Quotes, Callouts</vt:lpstr>
      <vt:lpstr>Plain_APPENDIX</vt:lpstr>
      <vt:lpstr>Red Bar Footer_APPENDIX</vt:lpstr>
      <vt:lpstr>Chapter 05 Lecture Outline </vt:lpstr>
      <vt:lpstr>5.1:  Introduction to the Tissues </vt:lpstr>
      <vt:lpstr>Tissues </vt:lpstr>
      <vt:lpstr>Tissues (2) </vt:lpstr>
      <vt:lpstr>Tissue Sections </vt:lpstr>
      <vt:lpstr>5.2:  Epithelial Tissues </vt:lpstr>
      <vt:lpstr>Epithelial Tissues (2) </vt:lpstr>
      <vt:lpstr>Simple Squamous Epithelium </vt:lpstr>
      <vt:lpstr>Simple Squamous Epithelium (2) </vt:lpstr>
      <vt:lpstr>Simple Cuboidal Epithelium  </vt:lpstr>
      <vt:lpstr>Simple Cuboidal Epithelium (2) </vt:lpstr>
      <vt:lpstr>Simple Columnar Epithelium </vt:lpstr>
      <vt:lpstr>Simple Columnar Epithelium (2)</vt:lpstr>
      <vt:lpstr>Pseudostratified Columnar Epithelium </vt:lpstr>
      <vt:lpstr>Pseudostratified Columnar Epithelium (2)</vt:lpstr>
      <vt:lpstr>Stratified Squamous Epithelium </vt:lpstr>
      <vt:lpstr>Stratified Squamous Epithelium (2)  </vt:lpstr>
      <vt:lpstr>Stratified Cuboidal Epithelium </vt:lpstr>
      <vt:lpstr>Stratified Cuboidal Epithelium (2) </vt:lpstr>
      <vt:lpstr>Stratified Columnar Epithelium</vt:lpstr>
      <vt:lpstr>Stratified Columnar Epithelium (2) </vt:lpstr>
      <vt:lpstr>Transitional Epithelium </vt:lpstr>
      <vt:lpstr>Transitional Epithelium (2) </vt:lpstr>
      <vt:lpstr>Glandular Epithelium</vt:lpstr>
      <vt:lpstr>Classification of Exocrine Glands</vt:lpstr>
      <vt:lpstr>Classification of Exocrine Glands (2) </vt:lpstr>
      <vt:lpstr>Exocrine Gland Secretions </vt:lpstr>
      <vt:lpstr>Summary:  Epithelial Tissues </vt:lpstr>
      <vt:lpstr>5.3:  Connective Tissues </vt:lpstr>
      <vt:lpstr>The Extracellular Matrix of Connective Tissue </vt:lpstr>
      <vt:lpstr>Major Cell Types of Connective Tissue </vt:lpstr>
      <vt:lpstr>Fibroblasts</vt:lpstr>
      <vt:lpstr>Macrophage Engulfing a Bacterium</vt:lpstr>
      <vt:lpstr>A Mast Cell</vt:lpstr>
      <vt:lpstr>Connective Tissue Fibers  </vt:lpstr>
      <vt:lpstr>Components of Connective Tissue </vt:lpstr>
      <vt:lpstr>Categories of Connective Tissue </vt:lpstr>
      <vt:lpstr>Loose Connective Tissue  </vt:lpstr>
      <vt:lpstr>Loose Connective Tissue (2)  </vt:lpstr>
      <vt:lpstr>Areolar Tissue </vt:lpstr>
      <vt:lpstr>Adipose Tissue </vt:lpstr>
      <vt:lpstr>Dense Connective Tissue  </vt:lpstr>
      <vt:lpstr>Dense Connective Tissue (2) </vt:lpstr>
      <vt:lpstr>Cartilage </vt:lpstr>
      <vt:lpstr>3 Types of Cartilage </vt:lpstr>
      <vt:lpstr>Hyaline Cartilage </vt:lpstr>
      <vt:lpstr>Elastic Cartilage </vt:lpstr>
      <vt:lpstr>Fibrocartilage </vt:lpstr>
      <vt:lpstr>Bone (Osseous Tissue) </vt:lpstr>
      <vt:lpstr>Bone Tissue, Osteons, and Osteocytes</vt:lpstr>
      <vt:lpstr>Blood  </vt:lpstr>
      <vt:lpstr>Blood (2)  </vt:lpstr>
      <vt:lpstr>Summary:  Connective Tissues </vt:lpstr>
      <vt:lpstr>5.4:  Types of Membranes </vt:lpstr>
      <vt:lpstr>Types of Epithelial Membranes </vt:lpstr>
      <vt:lpstr>Types of Epithelial Membranes (2) </vt:lpstr>
      <vt:lpstr>5.5:  Muscle Tissues </vt:lpstr>
      <vt:lpstr>Skeletal Muscle Tissue  </vt:lpstr>
      <vt:lpstr>Skeletal Muscle Tissue (2) </vt:lpstr>
      <vt:lpstr>Smooth Muscle Tissue </vt:lpstr>
      <vt:lpstr>Smooth Muscle Tissue (2) </vt:lpstr>
      <vt:lpstr>Cardiac Muscle Tissue  </vt:lpstr>
      <vt:lpstr>Cardiac Muscle Tissue (2) </vt:lpstr>
      <vt:lpstr>5.6:  Nervous Tissues </vt:lpstr>
      <vt:lpstr>Nervous Tissues (2) </vt:lpstr>
      <vt:lpstr>Muscle and Nervous Tissues </vt:lpstr>
    </vt:vector>
  </TitlesOfParts>
  <Company>The McGraw-Hill Companies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Simon, Fran</dc:creator>
  <cp:lastModifiedBy>lw_dlf</cp:lastModifiedBy>
  <cp:revision>54</cp:revision>
  <dcterms:created xsi:type="dcterms:W3CDTF">2016-05-23T16:02:54Z</dcterms:created>
  <dcterms:modified xsi:type="dcterms:W3CDTF">2016-10-28T10:50:02Z</dcterms:modified>
</cp:coreProperties>
</file>