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59" r:id="rId2"/>
    <p:sldMasterId id="2147483744" r:id="rId3"/>
    <p:sldMasterId id="2147483780" r:id="rId4"/>
    <p:sldMasterId id="2147483838" r:id="rId5"/>
    <p:sldMasterId id="2147483713" r:id="rId6"/>
    <p:sldMasterId id="2147483674" r:id="rId7"/>
    <p:sldMasterId id="2147483897" r:id="rId8"/>
    <p:sldMasterId id="2147483960" r:id="rId9"/>
  </p:sldMasterIdLst>
  <p:notesMasterIdLst>
    <p:notesMasterId r:id="rId71"/>
  </p:notesMasterIdLst>
  <p:handoutMasterIdLst>
    <p:handoutMasterId r:id="rId72"/>
  </p:handout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316"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Lst>
  <p:sldSz cx="9144000" cy="6858000" type="screen4x3"/>
  <p:notesSz cx="6858000" cy="9144000"/>
  <p:custDataLst>
    <p:tags r:id="rId7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408">
          <p15:clr>
            <a:srgbClr val="A4A3A4"/>
          </p15:clr>
        </p15:guide>
        <p15:guide id="2" orient="horz" pos="3600">
          <p15:clr>
            <a:srgbClr val="A4A3A4"/>
          </p15:clr>
        </p15:guide>
        <p15:guide id="3" orient="horz" pos="912" userDrawn="1">
          <p15:clr>
            <a:srgbClr val="A4A3A4"/>
          </p15:clr>
        </p15:guide>
        <p15:guide id="4" orient="horz" pos="3360">
          <p15:clr>
            <a:srgbClr val="A4A3A4"/>
          </p15:clr>
        </p15:guide>
        <p15:guide id="5" pos="5616">
          <p15:clr>
            <a:srgbClr val="A4A3A4"/>
          </p15:clr>
        </p15:guide>
        <p15:guide id="6" pos="432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A6A6A"/>
    <a:srgbClr val="E66618"/>
    <a:srgbClr val="30707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02" autoAdjust="0"/>
    <p:restoredTop sz="98579" autoAdjust="0"/>
  </p:normalViewPr>
  <p:slideViewPr>
    <p:cSldViewPr>
      <p:cViewPr varScale="1">
        <p:scale>
          <a:sx n="108" d="100"/>
          <a:sy n="108" d="100"/>
        </p:scale>
        <p:origin x="-1866" y="-78"/>
      </p:cViewPr>
      <p:guideLst>
        <p:guide orient="horz" pos="3408"/>
        <p:guide orient="horz" pos="3600"/>
        <p:guide orient="horz" pos="912"/>
        <p:guide orient="horz" pos="3360"/>
        <p:guide pos="5616"/>
        <p:guide pos="4320"/>
      </p:guideLst>
    </p:cSldViewPr>
  </p:slideViewPr>
  <p:outlineViewPr>
    <p:cViewPr>
      <p:scale>
        <a:sx n="33" d="100"/>
        <a:sy n="33" d="100"/>
      </p:scale>
      <p:origin x="0" y="170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24CCBF-31CF-4FCA-A5B4-50142834420A}" type="datetimeFigureOut">
              <a:rPr lang="en-US" smtClean="0"/>
              <a:pPr/>
              <a:t>10/31/2016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895618-5249-4F12-80E4-2F3A0FD18481}" type="slidenum">
              <a:rPr lang="en-US" smtClean="0"/>
              <a:pPr/>
              <a:t>‹#›</a:t>
            </a:fld>
            <a:endParaRPr lang="en-US"/>
          </a:p>
        </p:txBody>
      </p:sp>
    </p:spTree>
    <p:extLst>
      <p:ext uri="{BB962C8B-B14F-4D97-AF65-F5344CB8AC3E}">
        <p14:creationId xmlns:p14="http://schemas.microsoft.com/office/powerpoint/2010/main" xmlns="" val="47211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4B720-C9F6-4BFC-BC5C-B1B8D70204DA}" type="datetimeFigureOut">
              <a:rPr lang="en-US" smtClean="0"/>
              <a:pPr/>
              <a:t>10/31/2016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3D02-7E89-4EBF-B123-9C334E1BFEF7}" type="slidenum">
              <a:rPr lang="en-US" smtClean="0"/>
              <a:pPr/>
              <a:t>‹#›</a:t>
            </a:fld>
            <a:endParaRPr lang="en-US"/>
          </a:p>
        </p:txBody>
      </p:sp>
    </p:spTree>
    <p:extLst>
      <p:ext uri="{BB962C8B-B14F-4D97-AF65-F5344CB8AC3E}">
        <p14:creationId xmlns:p14="http://schemas.microsoft.com/office/powerpoint/2010/main" xmlns="" val="6189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156028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9"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4806866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336828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83350321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859920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0755641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3074104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05600"/>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05600"/>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7"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38010410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smtClean="0"/>
              <a:t>Click to edit Master title style</a:t>
            </a:r>
            <a:endParaRPr lang="en-US" dirty="0"/>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hoto Credit"/>
          <p:cNvSpPr>
            <a:spLocks noGrp="1"/>
          </p:cNvSpPr>
          <p:nvPr>
            <p:ph type="body" sz="quarter" idx="16"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56202352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1187976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2"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8740734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5873770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9750495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4910042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326611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6" name="Media Placeholder 1"/>
          <p:cNvSpPr>
            <a:spLocks noGrp="1"/>
          </p:cNvSpPr>
          <p:nvPr>
            <p:ph type="media" sz="quarter" idx="11"/>
          </p:nvPr>
        </p:nvSpPr>
        <p:spPr>
          <a:xfrm>
            <a:off x="0" y="1066799"/>
            <a:ext cx="9144000" cy="5315957"/>
          </a:xfrm>
          <a:prstGeom prst="rect">
            <a:avLst/>
          </a:prstGeom>
        </p:spPr>
        <p:txBody>
          <a:bodyPr/>
          <a:lstStyle/>
          <a:p>
            <a:endParaRPr lang="en-US"/>
          </a:p>
        </p:txBody>
      </p:sp>
      <p:sp>
        <p:nvSpPr>
          <p:cNvPr id="5" name="Video Credit"/>
          <p:cNvSpPr>
            <a:spLocks noGrp="1"/>
          </p:cNvSpPr>
          <p:nvPr>
            <p:ph type="body" sz="quarter" idx="12"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Video Credit Here</a:t>
            </a:r>
            <a:endParaRPr lang="en-US" dirty="0"/>
          </a:p>
        </p:txBody>
      </p:sp>
    </p:spTree>
    <p:extLst>
      <p:ext uri="{BB962C8B-B14F-4D97-AF65-F5344CB8AC3E}">
        <p14:creationId xmlns:p14="http://schemas.microsoft.com/office/powerpoint/2010/main" xmlns="" val="1987417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8626553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smtClean="0"/>
              <a:t>Click to edit Master title style</a:t>
            </a:r>
            <a:endParaRPr lang="en-US" dirty="0"/>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96244490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3194019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7505567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207924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4853900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9164351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1579501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xmlns="" val="246929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3"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Slide Title"/>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1388723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xmlns="" val="27053150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lain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5" name="Jump Link"/>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
        <p:nvSpPr>
          <p:cNvPr id="8" name="Text Placeholder 1"/>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smtClean="0"/>
              <a:t>Click to edit Master text styles</a:t>
            </a:r>
          </a:p>
        </p:txBody>
      </p:sp>
    </p:spTree>
    <p:extLst>
      <p:ext uri="{BB962C8B-B14F-4D97-AF65-F5344CB8AC3E}">
        <p14:creationId xmlns:p14="http://schemas.microsoft.com/office/powerpoint/2010/main" xmlns="" val="701755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lain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13" name="Jump link"/>
          <p:cNvSpPr>
            <a:spLocks noGrp="1"/>
          </p:cNvSpPr>
          <p:nvPr>
            <p:ph type="body" sz="quarter" idx="13"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9492145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lain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7" name="Header 3"/>
          <p:cNvSpPr>
            <a:spLocks noGrp="1"/>
          </p:cNvSpPr>
          <p:nvPr>
            <p:ph type="body" sz="quarter" idx="12"/>
          </p:nvPr>
        </p:nvSpPr>
        <p:spPr>
          <a:xfrm>
            <a:off x="457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5" name="Text Placeholder 3"/>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0" name="Header 4"/>
          <p:cNvSpPr>
            <a:spLocks noGrp="1"/>
          </p:cNvSpPr>
          <p:nvPr>
            <p:ph type="body" sz="quarter" idx="13"/>
          </p:nvPr>
        </p:nvSpPr>
        <p:spPr>
          <a:xfrm>
            <a:off x="4648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7" name="Text Placeholder 4"/>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8" name="Jump Link"/>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6562608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5"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smtClean="0"/>
              <a:t>Click to edit Master text styles</a:t>
            </a:r>
          </a:p>
        </p:txBody>
      </p:sp>
    </p:spTree>
    <p:extLst>
      <p:ext uri="{BB962C8B-B14F-4D97-AF65-F5344CB8AC3E}">
        <p14:creationId xmlns:p14="http://schemas.microsoft.com/office/powerpoint/2010/main" xmlns="" val="26783692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13" name="Jump link"/>
          <p:cNvSpPr>
            <a:spLocks noGrp="1"/>
          </p:cNvSpPr>
          <p:nvPr>
            <p:ph type="body" sz="quarter" idx="13"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10997478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8"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1123782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gif"/><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0"/>
            <a:ext cx="762000" cy="762000"/>
          </a:xfrm>
          <a:prstGeom prst="rect">
            <a:avLst/>
          </a:prstGeom>
        </p:spPr>
      </p:pic>
      <p:sp>
        <p:nvSpPr>
          <p:cNvPr id="13" name="Red Bar"/>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xmlns="" val="106623559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33" r:id="rId5"/>
    <p:sldLayoutId id="2147483734" r:id="rId6"/>
    <p:sldLayoutId id="2147483914" r:id="rId7"/>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0"/>
            <a:ext cx="762000" cy="762000"/>
          </a:xfrm>
          <a:prstGeom prst="rect">
            <a:avLst/>
          </a:prstGeom>
        </p:spPr>
      </p:pic>
      <p:pic>
        <p:nvPicPr>
          <p:cNvPr id="2" name="MH Tagline" descr="Tag line: Because learning changes everything™"/>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0" y="6257775"/>
            <a:ext cx="3371850" cy="476250"/>
          </a:xfrm>
          <a:prstGeom prst="rect">
            <a:avLst/>
          </a:prstGeom>
        </p:spPr>
      </p:pic>
    </p:spTree>
    <p:extLst>
      <p:ext uri="{BB962C8B-B14F-4D97-AF65-F5344CB8AC3E}">
        <p14:creationId xmlns:p14="http://schemas.microsoft.com/office/powerpoint/2010/main" xmlns="" val="146095063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rgbClr val="6A6A6A"/>
                </a:solidFill>
                <a:effectLst/>
                <a:latin typeface="+mn-lt"/>
                <a:ea typeface="+mn-ea"/>
                <a:cs typeface="+mn-cs"/>
              </a:rPr>
              <a:t>©McGraw-Hill Education.</a:t>
            </a:r>
            <a:endParaRPr lang="en-US" sz="3200" kern="1200" dirty="0">
              <a:solidFill>
                <a:srgbClr val="6A6A6A"/>
              </a:solidFill>
              <a:effectLst/>
              <a:latin typeface="+mn-lt"/>
              <a:ea typeface="+mn-ea"/>
              <a:cs typeface="+mn-cs"/>
            </a:endParaRPr>
          </a:p>
        </p:txBody>
      </p:sp>
    </p:spTree>
    <p:extLst>
      <p:ext uri="{BB962C8B-B14F-4D97-AF65-F5344CB8AC3E}">
        <p14:creationId xmlns:p14="http://schemas.microsoft.com/office/powerpoint/2010/main" xmlns="" val="1192571768"/>
      </p:ext>
    </p:extLst>
  </p:cSld>
  <p:clrMap bg1="lt1" tx1="dk1" bg2="lt2" tx2="dk2" accent1="accent1" accent2="accent2" accent3="accent3" accent4="accent4" accent5="accent5" accent6="accent6" hlink="hlink" folHlink="folHlink"/>
  <p:sldLayoutIdLst>
    <p:sldLayoutId id="2147483751" r:id="rId1"/>
    <p:sldLayoutId id="2147483896" r:id="rId2"/>
    <p:sldLayoutId id="2147483753" r:id="rId3"/>
    <p:sldLayoutId id="2147483908" r:id="rId4"/>
    <p:sldLayoutId id="2147483950" r:id="rId5"/>
    <p:sldLayoutId id="2147483757" r:id="rId6"/>
    <p:sldLayoutId id="2147483877" r:id="rId7"/>
    <p:sldLayoutId id="2147483761" r:id="rId8"/>
    <p:sldLayoutId id="2147483800" r:id="rId9"/>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chemeClr val="bg1"/>
                </a:solidFill>
                <a:effectLst/>
                <a:latin typeface="+mn-lt"/>
                <a:ea typeface="+mn-ea"/>
                <a:cs typeface="+mn-cs"/>
              </a:rPr>
              <a:t>©McGraw-Hill Education.</a:t>
            </a:r>
            <a:endParaRPr lang="en-US" sz="3200" kern="1200" dirty="0">
              <a:solidFill>
                <a:schemeClr val="bg1"/>
              </a:solidFill>
              <a:effectLst/>
              <a:latin typeface="+mn-lt"/>
              <a:ea typeface="+mn-ea"/>
              <a:cs typeface="+mn-cs"/>
            </a:endParaRPr>
          </a:p>
        </p:txBody>
      </p:sp>
    </p:spTree>
    <p:extLst>
      <p:ext uri="{BB962C8B-B14F-4D97-AF65-F5344CB8AC3E}">
        <p14:creationId xmlns:p14="http://schemas.microsoft.com/office/powerpoint/2010/main" xmlns="" val="1283304046"/>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Copyright" descr="©McGraw-Hill Education&#10;"/>
          <p:cNvSpPr txBox="1"/>
          <p:nvPr/>
        </p:nvSpPr>
        <p:spPr>
          <a:xfrm>
            <a:off x="0" y="6642556"/>
            <a:ext cx="1295400" cy="215444"/>
          </a:xfrm>
          <a:prstGeom prst="rect">
            <a:avLst/>
          </a:prstGeom>
          <a:noFill/>
        </p:spPr>
        <p:txBody>
          <a:bodyPr wrap="square" rtlCol="0">
            <a:spAutoFit/>
          </a:bodyPr>
          <a:lstStyle/>
          <a:p>
            <a:r>
              <a:rPr lang="en-US" sz="800" dirty="0" smtClean="0">
                <a:solidFill>
                  <a:srgbClr val="6A6A6A"/>
                </a:solidFill>
              </a:rPr>
              <a:t>©McGraw-Hill Education</a:t>
            </a:r>
          </a:p>
        </p:txBody>
      </p:sp>
    </p:spTree>
    <p:extLst>
      <p:ext uri="{BB962C8B-B14F-4D97-AF65-F5344CB8AC3E}">
        <p14:creationId xmlns:p14="http://schemas.microsoft.com/office/powerpoint/2010/main" xmlns="" val="85764253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Lst>
  <p:timing>
    <p:tnLst>
      <p:par>
        <p:cTn id="1" dur="indefinite" restart="never" nodeType="tmRoot"/>
      </p:par>
    </p:tnLst>
  </p:timing>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p:nvSpPr>
        <p:spPr>
          <a:xfrm>
            <a:off x="0" y="6629400"/>
            <a:ext cx="1828800" cy="215444"/>
          </a:xfrm>
          <a:prstGeom prst="rect">
            <a:avLst/>
          </a:prstGeom>
          <a:noFill/>
        </p:spPr>
        <p:txBody>
          <a:bodyPr wrap="square" rtlCol="0">
            <a:spAutoFit/>
          </a:bodyPr>
          <a:lstStyle/>
          <a:p>
            <a:r>
              <a:rPr lang="en-US" sz="800" dirty="0" smtClean="0">
                <a:solidFill>
                  <a:schemeClr val="bg1"/>
                </a:solidFill>
              </a:rPr>
              <a:t>©McGraw-Hill </a:t>
            </a:r>
            <a:r>
              <a:rPr lang="en-US" sz="800" dirty="0" err="1" smtClean="0">
                <a:solidFill>
                  <a:schemeClr val="bg1"/>
                </a:solidFill>
              </a:rPr>
              <a:t>EducationCopy</a:t>
            </a:r>
            <a:endParaRPr lang="en-US" sz="800" dirty="0" smtClean="0">
              <a:solidFill>
                <a:schemeClr val="bg1"/>
              </a:solidFill>
            </a:endParaRPr>
          </a:p>
        </p:txBody>
      </p:sp>
    </p:spTree>
    <p:extLst>
      <p:ext uri="{BB962C8B-B14F-4D97-AF65-F5344CB8AC3E}">
        <p14:creationId xmlns:p14="http://schemas.microsoft.com/office/powerpoint/2010/main" xmlns="" val="5201061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ackground"/>
          <p:cNvSpPr/>
          <p:nvPr/>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MH BG Image"/>
          <p:cNvPicPr>
            <a:picLocks noChangeAspect="1"/>
          </p:cNvPicPr>
          <p:nvPr/>
        </p:nvPicPr>
        <p:blipFill rotWithShape="1">
          <a:blip r:embed="rId4" cstate="screen">
            <a:alphaModFix amt="25000"/>
            <a:extLst>
              <a:ext uri="{28A0092B-C50C-407E-A947-70E740481C1C}">
                <a14:useLocalDpi xmlns:a14="http://schemas.microsoft.com/office/drawing/2010/main" xmlns=""/>
              </a:ext>
            </a:extLst>
          </a:blip>
          <a:srcRect r="28644" b="27282"/>
          <a:stretch/>
        </p:blipFill>
        <p:spPr>
          <a:xfrm>
            <a:off x="461821" y="1943668"/>
            <a:ext cx="8682180" cy="4914333"/>
          </a:xfrm>
          <a:prstGeom prst="rect">
            <a:avLst/>
          </a:prstGeom>
        </p:spPr>
      </p:pic>
      <p:sp>
        <p:nvSpPr>
          <p:cNvPr id="8" name="Copyright" descr="©McGraw-Hill Education"/>
          <p:cNvSpPr txBox="1"/>
          <p:nvPr/>
        </p:nvSpPr>
        <p:spPr>
          <a:xfrm>
            <a:off x="0" y="6629400"/>
            <a:ext cx="1828800" cy="215444"/>
          </a:xfrm>
          <a:prstGeom prst="rect">
            <a:avLst/>
          </a:prstGeom>
          <a:noFill/>
        </p:spPr>
        <p:txBody>
          <a:bodyPr wrap="square" rtlCol="0">
            <a:spAutoFit/>
          </a:bodyPr>
          <a:lstStyle/>
          <a:p>
            <a:r>
              <a:rPr lang="en-US" sz="800" dirty="0" smtClean="0">
                <a:solidFill>
                  <a:schemeClr val="bg1"/>
                </a:solidFill>
              </a:rPr>
              <a:t>©McGraw-Hill Education</a:t>
            </a:r>
          </a:p>
        </p:txBody>
      </p:sp>
    </p:spTree>
    <p:extLst>
      <p:ext uri="{BB962C8B-B14F-4D97-AF65-F5344CB8AC3E}">
        <p14:creationId xmlns:p14="http://schemas.microsoft.com/office/powerpoint/2010/main" xmlns="" val="263611861"/>
      </p:ext>
    </p:extLst>
  </p:cSld>
  <p:clrMap bg1="lt1" tx1="dk1" bg2="lt2" tx2="dk2" accent1="accent1" accent2="accent2" accent3="accent3" accent4="accent4" accent5="accent5" accent6="accent6" hlink="hlink" folHlink="folHlink"/>
  <p:sldLayoutIdLst>
    <p:sldLayoutId id="2147483677" r:id="rId1"/>
    <p:sldLayoutId id="2147483769"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rgbClr val="6A6A6A"/>
                </a:solidFill>
                <a:effectLst/>
                <a:latin typeface="+mn-lt"/>
                <a:ea typeface="+mn-ea"/>
                <a:cs typeface="+mn-cs"/>
              </a:rPr>
              <a:t>©McGraw-Hill Education.</a:t>
            </a:r>
            <a:endParaRPr lang="en-US" sz="3200" kern="1200" dirty="0">
              <a:solidFill>
                <a:srgbClr val="6A6A6A"/>
              </a:solidFill>
              <a:effectLst/>
              <a:latin typeface="+mn-lt"/>
              <a:ea typeface="+mn-ea"/>
              <a:cs typeface="+mn-cs"/>
            </a:endParaRPr>
          </a:p>
        </p:txBody>
      </p:sp>
    </p:spTree>
    <p:extLst>
      <p:ext uri="{BB962C8B-B14F-4D97-AF65-F5344CB8AC3E}">
        <p14:creationId xmlns:p14="http://schemas.microsoft.com/office/powerpoint/2010/main" xmlns="" val="782738187"/>
      </p:ext>
    </p:extLst>
  </p:cSld>
  <p:clrMap bg1="lt1" tx1="dk1" bg2="lt2" tx2="dk2" accent1="accent1" accent2="accent2" accent3="accent3" accent4="accent4" accent5="accent5" accent6="accent6" hlink="hlink" folHlink="folHlink"/>
  <p:sldLayoutIdLst>
    <p:sldLayoutId id="2147483902" r:id="rId1"/>
    <p:sldLayoutId id="2147483906" r:id="rId2"/>
    <p:sldLayoutId id="2147483755"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chemeClr val="bg1"/>
                </a:solidFill>
                <a:effectLst/>
                <a:latin typeface="+mn-lt"/>
                <a:ea typeface="+mn-ea"/>
                <a:cs typeface="+mn-cs"/>
              </a:rPr>
              <a:t>©McGraw-Hill Education.</a:t>
            </a:r>
            <a:endParaRPr lang="en-US" sz="3200" kern="1200" dirty="0">
              <a:solidFill>
                <a:schemeClr val="bg1"/>
              </a:solidFill>
              <a:effectLst/>
              <a:latin typeface="+mn-lt"/>
              <a:ea typeface="+mn-ea"/>
              <a:cs typeface="+mn-cs"/>
            </a:endParaRPr>
          </a:p>
        </p:txBody>
      </p:sp>
    </p:spTree>
    <p:extLst>
      <p:ext uri="{BB962C8B-B14F-4D97-AF65-F5344CB8AC3E}">
        <p14:creationId xmlns:p14="http://schemas.microsoft.com/office/powerpoint/2010/main" xmlns="" val="236652239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76600"/>
            <a:ext cx="5638800" cy="1371600"/>
          </a:xfrm>
        </p:spPr>
        <p:txBody>
          <a:bodyPr>
            <a:normAutofit fontScale="90000"/>
          </a:bodyPr>
          <a:lstStyle/>
          <a:p>
            <a:r>
              <a:rPr lang="en-US" dirty="0"/>
              <a:t>Chapter 03</a:t>
            </a:r>
            <a:br>
              <a:rPr lang="en-US" dirty="0"/>
            </a:br>
            <a:r>
              <a:rPr lang="en-US" dirty="0"/>
              <a:t>Lecture Outline</a:t>
            </a:r>
            <a:br>
              <a:rPr lang="en-US" dirty="0"/>
            </a:br>
            <a:endParaRPr lang="en-US" dirty="0"/>
          </a:p>
        </p:txBody>
      </p:sp>
      <p:sp>
        <p:nvSpPr>
          <p:cNvPr id="3" name="Text Placeholder 2"/>
          <p:cNvSpPr>
            <a:spLocks noGrp="1"/>
          </p:cNvSpPr>
          <p:nvPr>
            <p:ph type="body" sz="quarter" idx="10"/>
          </p:nvPr>
        </p:nvSpPr>
        <p:spPr>
          <a:xfrm>
            <a:off x="228600" y="4648200"/>
            <a:ext cx="5105400" cy="381000"/>
          </a:xfrm>
        </p:spPr>
        <p:txBody>
          <a:bodyPr>
            <a:normAutofit fontScale="55000" lnSpcReduction="20000"/>
          </a:bodyPr>
          <a:lstStyle/>
          <a:p>
            <a:r>
              <a:rPr lang="en-US" altLang="en-US" b="1" dirty="0"/>
              <a:t>See separate PowerPoint slides for all figures and tables pre-inserted into PowerPoint without notes.</a:t>
            </a:r>
          </a:p>
          <a:p>
            <a:endParaRPr lang="en-US" dirty="0"/>
          </a:p>
        </p:txBody>
      </p:sp>
    </p:spTree>
    <p:extLst>
      <p:ext uri="{BB962C8B-B14F-4D97-AF65-F5344CB8AC3E}">
        <p14:creationId xmlns:p14="http://schemas.microsoft.com/office/powerpoint/2010/main" xmlns="" val="308706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3.1</a:t>
            </a:r>
            <a:r>
              <a:rPr lang="en-US" altLang="en-US" dirty="0">
                <a:latin typeface="Calibri" panose="020F0502020204030204" pitchFamily="34" charset="0"/>
              </a:rPr>
              <a:t>:  </a:t>
            </a:r>
            <a:r>
              <a:rPr lang="en-US" altLang="en-US" u="sng" dirty="0">
                <a:latin typeface="Calibri" panose="020F0502020204030204" pitchFamily="34" charset="0"/>
              </a:rPr>
              <a:t>Introduction</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457200" y="990600"/>
            <a:ext cx="8229600" cy="5867400"/>
          </a:xfrm>
        </p:spPr>
        <p:txBody>
          <a:bodyPr>
            <a:normAutofit fontScale="92500"/>
          </a:bodyPr>
          <a:lstStyle/>
          <a:p>
            <a:pPr>
              <a:buClr>
                <a:schemeClr val="tx1"/>
              </a:buClr>
            </a:pPr>
            <a:r>
              <a:rPr lang="en-US" altLang="en-US" dirty="0">
                <a:latin typeface="Calibri" panose="020F0502020204030204" pitchFamily="34" charset="0"/>
                <a:cs typeface="Times New Roman" pitchFamily="18" charset="0"/>
              </a:rPr>
              <a:t>A </a:t>
            </a:r>
            <a:r>
              <a:rPr lang="en-US" altLang="en-US" b="1" dirty="0">
                <a:latin typeface="Calibri" panose="020F0502020204030204" pitchFamily="34" charset="0"/>
                <a:cs typeface="Times New Roman" pitchFamily="18" charset="0"/>
              </a:rPr>
              <a:t>cell</a:t>
            </a:r>
            <a:r>
              <a:rPr lang="en-US" altLang="en-US" dirty="0">
                <a:latin typeface="Calibri" panose="020F0502020204030204" pitchFamily="34" charset="0"/>
                <a:cs typeface="Times New Roman" pitchFamily="18" charset="0"/>
              </a:rPr>
              <a:t> is the unit of life</a:t>
            </a:r>
          </a:p>
          <a:p>
            <a:pPr>
              <a:buClr>
                <a:schemeClr val="tx1"/>
              </a:buClr>
            </a:pPr>
            <a:r>
              <a:rPr lang="en-US" altLang="en-US" dirty="0">
                <a:latin typeface="Calibri" panose="020F0502020204030204" pitchFamily="34" charset="0"/>
                <a:cs typeface="Times New Roman" pitchFamily="18" charset="0"/>
              </a:rPr>
              <a:t>A cell continually carries out metabolic activities essential for life, as well as specialized functions, and adapts to changing conditions</a:t>
            </a:r>
          </a:p>
          <a:p>
            <a:pPr>
              <a:buClr>
                <a:schemeClr val="tx1"/>
              </a:buClr>
            </a:pPr>
            <a:r>
              <a:rPr lang="en-US" altLang="en-US" dirty="0">
                <a:latin typeface="Calibri" panose="020F0502020204030204" pitchFamily="34" charset="0"/>
                <a:cs typeface="Times New Roman" pitchFamily="18" charset="0"/>
              </a:rPr>
              <a:t>Cells interact to form tissues, organs, and organ systems</a:t>
            </a:r>
          </a:p>
          <a:p>
            <a:pPr>
              <a:buClr>
                <a:schemeClr val="tx1"/>
              </a:buClr>
            </a:pPr>
            <a:r>
              <a:rPr lang="en-US" altLang="en-US" dirty="0">
                <a:latin typeface="Calibri" panose="020F0502020204030204" pitchFamily="34" charset="0"/>
                <a:cs typeface="Tahoma" pitchFamily="34" charset="0"/>
              </a:rPr>
              <a:t>The human body consists of 30 trillion cells that vary considerably in shape and size, yet have much in common</a:t>
            </a:r>
          </a:p>
          <a:p>
            <a:pPr>
              <a:buClr>
                <a:schemeClr val="tx1"/>
              </a:buClr>
            </a:pPr>
            <a:r>
              <a:rPr lang="en-US" altLang="en-US" dirty="0">
                <a:latin typeface="Calibri" panose="020F0502020204030204" pitchFamily="34" charset="0"/>
                <a:cs typeface="Times New Roman" pitchFamily="18" charset="0"/>
              </a:rPr>
              <a:t>Differences in cell shape make different functions possible</a:t>
            </a:r>
          </a:p>
          <a:p>
            <a:pPr marL="0" indent="0">
              <a:buClr>
                <a:schemeClr val="tx1"/>
              </a:buClr>
              <a:buNone/>
            </a:pPr>
            <a:r>
              <a:rPr lang="en-US" altLang="en-US" dirty="0">
                <a:latin typeface="Calibri" panose="020F0502020204030204" pitchFamily="34" charset="0"/>
                <a:cs typeface="Times New Roman" pitchFamily="18" charset="0"/>
              </a:rPr>
              <a:t>        Examples:  Nerve cells have long extensions that conduct    </a:t>
            </a:r>
          </a:p>
          <a:p>
            <a:pPr marL="0" indent="0">
              <a:buClr>
                <a:schemeClr val="tx1"/>
              </a:buClr>
              <a:buNone/>
            </a:pPr>
            <a:r>
              <a:rPr lang="en-US" altLang="en-US" dirty="0">
                <a:latin typeface="Calibri" panose="020F0502020204030204" pitchFamily="34" charset="0"/>
                <a:cs typeface="Times New Roman" pitchFamily="18" charset="0"/>
              </a:rPr>
              <a:t>        electrical impulses, while epithelial cells in the mouth are flat, </a:t>
            </a:r>
          </a:p>
          <a:p>
            <a:pPr marL="0" indent="0">
              <a:buClr>
                <a:schemeClr val="tx1"/>
              </a:buClr>
              <a:buNone/>
            </a:pPr>
            <a:r>
              <a:rPr lang="en-US" altLang="en-US" dirty="0">
                <a:latin typeface="Calibri" panose="020F0502020204030204" pitchFamily="34" charset="0"/>
                <a:cs typeface="Times New Roman" pitchFamily="18" charset="0"/>
              </a:rPr>
              <a:t>        thin, and densely packed, to provide a protective barrier</a:t>
            </a:r>
          </a:p>
          <a:p>
            <a:pPr>
              <a:buClr>
                <a:schemeClr val="tx1"/>
              </a:buClr>
            </a:pPr>
            <a:r>
              <a:rPr lang="en-US" altLang="en-US" dirty="0">
                <a:latin typeface="Calibri" panose="020F0502020204030204" pitchFamily="34" charset="0"/>
                <a:cs typeface="Times New Roman" pitchFamily="18" charset="0"/>
              </a:rPr>
              <a:t>Genes control a cell’s actions and responses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96322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Cells Vary in Shape and Function</a:t>
            </a: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1.jpg"/>
          <p:cNvPicPr>
            <a:picLocks noChangeAspect="1" noChangeArrowheads="1"/>
          </p:cNvPicPr>
          <p:nvPr/>
        </p:nvPicPr>
        <p:blipFill>
          <a:blip r:embed="rId2" cstate="print"/>
          <a:srcRect/>
          <a:stretch>
            <a:fillRect/>
          </a:stretch>
        </p:blipFill>
        <p:spPr bwMode="auto">
          <a:xfrm>
            <a:off x="947738" y="923925"/>
            <a:ext cx="7248525" cy="5553075"/>
          </a:xfrm>
          <a:prstGeom prst="rect">
            <a:avLst/>
          </a:prstGeom>
          <a:noFill/>
        </p:spPr>
      </p:pic>
    </p:spTree>
    <p:extLst>
      <p:ext uri="{BB962C8B-B14F-4D97-AF65-F5344CB8AC3E}">
        <p14:creationId xmlns:p14="http://schemas.microsoft.com/office/powerpoint/2010/main" xmlns="" val="3613698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3.2</a:t>
            </a:r>
            <a:r>
              <a:rPr lang="en-US" altLang="en-US" dirty="0">
                <a:latin typeface="Calibri" panose="020F0502020204030204" pitchFamily="34" charset="0"/>
              </a:rPr>
              <a:t>:  </a:t>
            </a:r>
            <a:r>
              <a:rPr lang="en-US" altLang="en-US" u="sng" dirty="0">
                <a:latin typeface="Calibri" panose="020F0502020204030204" pitchFamily="34" charset="0"/>
              </a:rPr>
              <a:t>A Composite Cell</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457200" y="990600"/>
            <a:ext cx="8229600" cy="5715000"/>
          </a:xfrm>
        </p:spPr>
        <p:txBody>
          <a:bodyPr>
            <a:normAutofit/>
          </a:bodyPr>
          <a:lstStyle/>
          <a:p>
            <a:pPr>
              <a:buClr>
                <a:schemeClr val="tx1"/>
              </a:buClr>
            </a:pPr>
            <a:r>
              <a:rPr lang="en-US" altLang="en-US" dirty="0">
                <a:latin typeface="Calibri" panose="020F0502020204030204" pitchFamily="34" charset="0"/>
                <a:cs typeface="Tahoma" pitchFamily="34" charset="0"/>
              </a:rPr>
              <a:t>A </a:t>
            </a:r>
            <a:r>
              <a:rPr lang="en-US" altLang="en-US" b="1" dirty="0">
                <a:latin typeface="Calibri" panose="020F0502020204030204" pitchFamily="34" charset="0"/>
                <a:cs typeface="Tahoma" pitchFamily="34" charset="0"/>
              </a:rPr>
              <a:t>composite cell</a:t>
            </a:r>
            <a:r>
              <a:rPr lang="en-US" altLang="en-US" dirty="0">
                <a:latin typeface="Calibri" panose="020F0502020204030204" pitchFamily="34" charset="0"/>
                <a:cs typeface="Tahoma" pitchFamily="34" charset="0"/>
              </a:rPr>
              <a:t> includes many different cell structures; most cells contain most of these structures, but no cell contains all of </a:t>
            </a:r>
            <a:r>
              <a:rPr lang="en-US" altLang="en-US" dirty="0" smtClean="0">
                <a:latin typeface="Calibri" panose="020F0502020204030204" pitchFamily="34" charset="0"/>
                <a:cs typeface="Tahoma" pitchFamily="34" charset="0"/>
              </a:rPr>
              <a:t>them.</a:t>
            </a:r>
            <a:endParaRPr lang="en-US" altLang="en-US" dirty="0">
              <a:latin typeface="Calibri" panose="020F0502020204030204" pitchFamily="34" charset="0"/>
              <a:cs typeface="Tahoma" pitchFamily="34" charset="0"/>
            </a:endParaRPr>
          </a:p>
          <a:p>
            <a:pPr>
              <a:buClr>
                <a:schemeClr val="tx1"/>
              </a:buClr>
            </a:pPr>
            <a:r>
              <a:rPr lang="en-US" altLang="en-US" dirty="0">
                <a:latin typeface="Calibri" panose="020F0502020204030204" pitchFamily="34" charset="0"/>
                <a:cs typeface="Tahoma" pitchFamily="34" charset="0"/>
              </a:rPr>
              <a:t>A cell consists of three main parts:  </a:t>
            </a:r>
          </a:p>
          <a:p>
            <a:pPr marL="0" indent="0">
              <a:buClr>
                <a:schemeClr val="tx1"/>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Nucleus</a:t>
            </a:r>
            <a:r>
              <a:rPr lang="en-US" altLang="en-US" dirty="0">
                <a:latin typeface="Calibri" panose="020F0502020204030204" pitchFamily="34" charset="0"/>
                <a:cs typeface="Tahoma" pitchFamily="34" charset="0"/>
              </a:rPr>
              <a:t>:  Contains DNA (genetic material) and </a:t>
            </a:r>
            <a:r>
              <a:rPr lang="en-US" altLang="en-US" dirty="0" smtClean="0">
                <a:latin typeface="Calibri" panose="020F0502020204030204" pitchFamily="34" charset="0"/>
                <a:cs typeface="Tahoma" pitchFamily="34" charset="0"/>
              </a:rPr>
              <a:t>directs 	cell’s  activities</a:t>
            </a:r>
            <a:endParaRPr lang="en-US" altLang="en-US" dirty="0">
              <a:latin typeface="Calibri" panose="020F0502020204030204" pitchFamily="34" charset="0"/>
              <a:cs typeface="Tahoma" pitchFamily="34" charset="0"/>
            </a:endParaRPr>
          </a:p>
          <a:p>
            <a:pPr marL="0" indent="0">
              <a:buClr>
                <a:schemeClr val="tx1"/>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Cytoplasm:  </a:t>
            </a:r>
            <a:r>
              <a:rPr lang="en-US" altLang="en-US" dirty="0">
                <a:latin typeface="Calibri" panose="020F0502020204030204" pitchFamily="34" charset="0"/>
                <a:cs typeface="Tahoma" pitchFamily="34" charset="0"/>
              </a:rPr>
              <a:t>Organelles and fluids that make up the </a:t>
            </a:r>
            <a:r>
              <a:rPr lang="en-US" altLang="en-US" dirty="0" smtClean="0">
                <a:latin typeface="Calibri" panose="020F0502020204030204" pitchFamily="34" charset="0"/>
                <a:cs typeface="Tahoma" pitchFamily="34" charset="0"/>
              </a:rPr>
              <a:t>	majority of </a:t>
            </a:r>
            <a:r>
              <a:rPr lang="en-US" altLang="en-US" dirty="0">
                <a:latin typeface="Calibri" panose="020F0502020204030204" pitchFamily="34" charset="0"/>
                <a:cs typeface="Tahoma" pitchFamily="34" charset="0"/>
              </a:rPr>
              <a:t>the cell; between nucleus and cell membrane</a:t>
            </a:r>
          </a:p>
          <a:p>
            <a:pPr marL="0" indent="0">
              <a:buClr>
                <a:schemeClr val="tx1"/>
              </a:buClr>
              <a:buNone/>
            </a:pPr>
            <a:r>
              <a:rPr lang="en-US" altLang="en-US" b="1" dirty="0">
                <a:latin typeface="Calibri" panose="020F0502020204030204" pitchFamily="34" charset="0"/>
                <a:cs typeface="Tahoma" pitchFamily="34" charset="0"/>
              </a:rPr>
              <a:t>        -  Cell membrane:  </a:t>
            </a:r>
            <a:r>
              <a:rPr lang="en-US" altLang="en-US" dirty="0">
                <a:latin typeface="Calibri" panose="020F0502020204030204" pitchFamily="34" charset="0"/>
                <a:cs typeface="Tahoma" pitchFamily="34" charset="0"/>
              </a:rPr>
              <a:t>Boundary that encloses the cell</a:t>
            </a:r>
          </a:p>
          <a:p>
            <a:pPr>
              <a:buClr>
                <a:schemeClr val="tx1"/>
              </a:buClr>
            </a:pPr>
            <a:r>
              <a:rPr lang="en-US" altLang="en-US" dirty="0">
                <a:latin typeface="Calibri" panose="020F0502020204030204" pitchFamily="34" charset="0"/>
                <a:cs typeface="Tahoma" pitchFamily="34" charset="0"/>
              </a:rPr>
              <a:t>Within the cytoplasm are specialized </a:t>
            </a:r>
            <a:r>
              <a:rPr lang="en-US" altLang="en-US" b="1" dirty="0">
                <a:latin typeface="Calibri" panose="020F0502020204030204" pitchFamily="34" charset="0"/>
                <a:cs typeface="Tahoma" pitchFamily="34" charset="0"/>
              </a:rPr>
              <a:t>organelles</a:t>
            </a:r>
            <a:r>
              <a:rPr lang="en-US" altLang="en-US" dirty="0">
                <a:latin typeface="Calibri" panose="020F0502020204030204" pitchFamily="34" charset="0"/>
                <a:cs typeface="Tahoma" pitchFamily="34" charset="0"/>
              </a:rPr>
              <a:t> (little organs) that perform specific functions for the cell</a:t>
            </a:r>
          </a:p>
          <a:p>
            <a:pPr>
              <a:buClr>
                <a:schemeClr val="tx1"/>
              </a:buClr>
            </a:pPr>
            <a:r>
              <a:rPr lang="en-US" altLang="en-US" dirty="0">
                <a:latin typeface="Calibri" panose="020F0502020204030204" pitchFamily="34" charset="0"/>
                <a:cs typeface="Tahoma" pitchFamily="34" charset="0"/>
              </a:rPr>
              <a:t>Organelles are suspended in a fluid called the </a:t>
            </a:r>
            <a:r>
              <a:rPr lang="en-US" altLang="en-US" b="1" dirty="0">
                <a:latin typeface="Calibri" panose="020F0502020204030204" pitchFamily="34" charset="0"/>
                <a:cs typeface="Tahoma" pitchFamily="34" charset="0"/>
              </a:rPr>
              <a:t>cytosol</a:t>
            </a:r>
            <a:endParaRPr lang="en-US" altLang="en-US" b="1" dirty="0">
              <a:latin typeface="Calibri" panose="020F0502020204030204" pitchFamily="34" charset="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3652049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Illustration of a Composite Cell</a:t>
            </a:r>
            <a:br>
              <a:rPr lang="en-US" altLang="en-US" u="sng" dirty="0">
                <a:latin typeface="Calibri" panose="020F0502020204030204" pitchFamily="34" charset="0"/>
              </a:rPr>
            </a:br>
            <a:endParaRPr lang="en-US" dirty="0"/>
          </a:p>
        </p:txBody>
      </p:sp>
      <p:sp>
        <p:nvSpPr>
          <p:cNvPr id="9" name="Text Placeholder 8"/>
          <p:cNvSpPr>
            <a:spLocks noGrp="1"/>
          </p:cNvSpPr>
          <p:nvPr>
            <p:ph type="body" sz="quarter" idx="16"/>
          </p:nvPr>
        </p:nvSpPr>
        <p:spPr/>
        <p:txBody>
          <a:bodyPr/>
          <a:lstStyle/>
          <a:p>
            <a:endParaRPr lang="en-US"/>
          </a:p>
        </p:txBody>
      </p:sp>
      <p:sp>
        <p:nvSpPr>
          <p:cNvPr id="8" name="Text Placeholder 7"/>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2.jpg"/>
          <p:cNvPicPr>
            <a:picLocks noChangeAspect="1" noChangeArrowheads="1"/>
          </p:cNvPicPr>
          <p:nvPr/>
        </p:nvPicPr>
        <p:blipFill>
          <a:blip r:embed="rId2" cstate="print"/>
          <a:srcRect/>
          <a:stretch>
            <a:fillRect/>
          </a:stretch>
        </p:blipFill>
        <p:spPr bwMode="auto">
          <a:xfrm>
            <a:off x="1968500" y="909276"/>
            <a:ext cx="5207000" cy="5516924"/>
          </a:xfrm>
          <a:prstGeom prst="rect">
            <a:avLst/>
          </a:prstGeom>
          <a:noFill/>
        </p:spPr>
      </p:pic>
    </p:spTree>
    <p:extLst>
      <p:ext uri="{BB962C8B-B14F-4D97-AF65-F5344CB8AC3E}">
        <p14:creationId xmlns:p14="http://schemas.microsoft.com/office/powerpoint/2010/main" xmlns="" val="10203233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Cell Membrane </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990600"/>
            <a:ext cx="8229600" cy="5715000"/>
          </a:xfrm>
        </p:spPr>
        <p:txBody>
          <a:bodyPr/>
          <a:lstStyle/>
          <a:p>
            <a:pPr>
              <a:buClr>
                <a:schemeClr val="tx1"/>
              </a:buClr>
            </a:pPr>
            <a:r>
              <a:rPr lang="en-US" altLang="en-US" b="1" dirty="0">
                <a:latin typeface="Calibri" panose="020F0502020204030204" pitchFamily="34" charset="0"/>
                <a:cs typeface="Tahoma" pitchFamily="34" charset="0"/>
              </a:rPr>
              <a:t>Cell membrane </a:t>
            </a:r>
            <a:r>
              <a:rPr lang="en-US" altLang="en-US" dirty="0">
                <a:latin typeface="Calibri" panose="020F0502020204030204" pitchFamily="34" charset="0"/>
                <a:cs typeface="Tahoma" pitchFamily="34" charset="0"/>
              </a:rPr>
              <a:t>is also called </a:t>
            </a:r>
            <a:r>
              <a:rPr lang="en-US" altLang="en-US" b="1" dirty="0">
                <a:latin typeface="Calibri" panose="020F0502020204030204" pitchFamily="34" charset="0"/>
                <a:cs typeface="Tahoma" pitchFamily="34" charset="0"/>
              </a:rPr>
              <a:t>plasma membrane</a:t>
            </a:r>
          </a:p>
          <a:p>
            <a:pPr>
              <a:buClr>
                <a:schemeClr val="tx1"/>
              </a:buClr>
            </a:pPr>
            <a:r>
              <a:rPr lang="en-US" altLang="en-US" dirty="0">
                <a:latin typeface="Calibri" panose="020F0502020204030204" pitchFamily="34" charset="0"/>
                <a:cs typeface="Tahoma" pitchFamily="34" charset="0"/>
              </a:rPr>
              <a:t>Boundary that contains the cell contents</a:t>
            </a:r>
          </a:p>
          <a:p>
            <a:pPr>
              <a:buClr>
                <a:schemeClr val="tx1"/>
              </a:buClr>
            </a:pPr>
            <a:r>
              <a:rPr lang="en-US" altLang="en-US" dirty="0">
                <a:latin typeface="Calibri" panose="020F0502020204030204" pitchFamily="34" charset="0"/>
                <a:cs typeface="Tahoma" pitchFamily="34" charset="0"/>
              </a:rPr>
              <a:t>Regulates the movement of substances in and out of the cell </a:t>
            </a:r>
          </a:p>
          <a:p>
            <a:pPr>
              <a:buClr>
                <a:schemeClr val="tx1"/>
              </a:buClr>
            </a:pPr>
            <a:r>
              <a:rPr lang="en-US" altLang="en-US" dirty="0">
                <a:latin typeface="Calibri" panose="020F0502020204030204" pitchFamily="34" charset="0"/>
                <a:cs typeface="Tahoma" pitchFamily="34" charset="0"/>
              </a:rPr>
              <a:t>Participates in signal transduction, method of communication with other cells</a:t>
            </a:r>
          </a:p>
          <a:p>
            <a:pPr>
              <a:buClr>
                <a:schemeClr val="tx1"/>
              </a:buClr>
            </a:pPr>
            <a:r>
              <a:rPr lang="en-US" altLang="en-US" dirty="0">
                <a:latin typeface="Calibri" panose="020F0502020204030204" pitchFamily="34" charset="0"/>
                <a:cs typeface="Tahoma" pitchFamily="34" charset="0"/>
              </a:rPr>
              <a:t>Helps cells adhere to other cells</a:t>
            </a:r>
          </a:p>
          <a:p>
            <a:pPr>
              <a:buClr>
                <a:schemeClr val="tx1"/>
              </a:buClr>
            </a:pPr>
            <a:r>
              <a:rPr lang="en-US" altLang="en-US" dirty="0">
                <a:latin typeface="Calibri" panose="020F0502020204030204" pitchFamily="34" charset="0"/>
                <a:cs typeface="Tahoma" pitchFamily="34" charset="0"/>
              </a:rPr>
              <a:t>General Characteristics: </a:t>
            </a:r>
          </a:p>
          <a:p>
            <a:pPr lvl="1">
              <a:buClr>
                <a:schemeClr val="tx1"/>
              </a:buClr>
            </a:pPr>
            <a:r>
              <a:rPr lang="en-US" altLang="en-US" sz="2400" dirty="0">
                <a:latin typeface="Calibri" panose="020F0502020204030204" pitchFamily="34" charset="0"/>
                <a:cs typeface="Tahoma" pitchFamily="34" charset="0"/>
              </a:rPr>
              <a:t>Extremely thin, flexible, and elastic</a:t>
            </a:r>
          </a:p>
          <a:p>
            <a:pPr lvl="1">
              <a:buClr>
                <a:schemeClr val="tx1"/>
              </a:buClr>
            </a:pPr>
            <a:r>
              <a:rPr lang="en-US" altLang="en-US" sz="2400" dirty="0">
                <a:latin typeface="Calibri" panose="020F0502020204030204" pitchFamily="34" charset="0"/>
                <a:cs typeface="Tahoma" pitchFamily="34" charset="0"/>
              </a:rPr>
              <a:t>Selectively permeable – regulates entry/exit of substances</a:t>
            </a:r>
          </a:p>
          <a:p>
            <a:pPr lvl="1">
              <a:buClr>
                <a:schemeClr val="tx1"/>
              </a:buClr>
            </a:pPr>
            <a:r>
              <a:rPr lang="en-US" altLang="en-US" sz="2400" dirty="0">
                <a:latin typeface="Calibri" panose="020F0502020204030204" pitchFamily="34" charset="0"/>
                <a:cs typeface="Times New Roman" pitchFamily="18" charset="0"/>
              </a:rPr>
              <a:t>Has  complex surface features, with adaptations to increase surface area</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9996876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Cell Membrane Structure:  Lipids</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990600"/>
            <a:ext cx="8229600" cy="5562600"/>
          </a:xfrm>
        </p:spPr>
        <p:txBody>
          <a:bodyPr/>
          <a:lstStyle/>
          <a:p>
            <a:pPr>
              <a:buClr>
                <a:schemeClr val="tx1"/>
              </a:buClr>
            </a:pPr>
            <a:r>
              <a:rPr lang="en-US" altLang="en-US" dirty="0">
                <a:latin typeface="Calibri" panose="020F0502020204030204" pitchFamily="34" charset="0"/>
                <a:cs typeface="Tahoma" pitchFamily="34" charset="0"/>
              </a:rPr>
              <a:t>Composed mainly of lipids and proteins, and some carbohydrates</a:t>
            </a:r>
          </a:p>
          <a:p>
            <a:pPr>
              <a:buClr>
                <a:schemeClr val="tx1"/>
              </a:buClr>
            </a:pPr>
            <a:r>
              <a:rPr lang="en-US" altLang="en-US" dirty="0">
                <a:latin typeface="Calibri" panose="020F0502020204030204" pitchFamily="34" charset="0"/>
                <a:cs typeface="Tahoma" pitchFamily="34" charset="0"/>
              </a:rPr>
              <a:t>The basic framework of the cell membrane consists of a </a:t>
            </a:r>
            <a:r>
              <a:rPr lang="en-US" altLang="en-US" b="1" dirty="0">
                <a:latin typeface="Calibri" panose="020F0502020204030204" pitchFamily="34" charset="0"/>
                <a:cs typeface="Tahoma" pitchFamily="34" charset="0"/>
              </a:rPr>
              <a:t>double layer</a:t>
            </a:r>
            <a:r>
              <a:rPr lang="en-US" altLang="en-US" b="1" i="1" dirty="0">
                <a:latin typeface="Calibri" panose="020F0502020204030204" pitchFamily="34" charset="0"/>
                <a:cs typeface="Tahoma" pitchFamily="34" charset="0"/>
              </a:rPr>
              <a:t> </a:t>
            </a:r>
            <a:r>
              <a:rPr lang="en-US" altLang="en-US" b="1" dirty="0">
                <a:latin typeface="Calibri" panose="020F0502020204030204" pitchFamily="34" charset="0"/>
                <a:cs typeface="Tahoma" pitchFamily="34" charset="0"/>
              </a:rPr>
              <a:t>(bilayer)</a:t>
            </a:r>
            <a:r>
              <a:rPr lang="en-US" altLang="en-US" b="1" i="1" dirty="0">
                <a:latin typeface="Calibri" panose="020F0502020204030204" pitchFamily="34" charset="0"/>
                <a:cs typeface="Tahoma" pitchFamily="34" charset="0"/>
              </a:rPr>
              <a:t> </a:t>
            </a:r>
            <a:r>
              <a:rPr lang="en-US" altLang="en-US" b="1" dirty="0">
                <a:latin typeface="Calibri" panose="020F0502020204030204" pitchFamily="34" charset="0"/>
                <a:cs typeface="Tahoma" pitchFamily="34" charset="0"/>
              </a:rPr>
              <a:t>of phospholipids</a:t>
            </a:r>
            <a:r>
              <a:rPr lang="en-US" altLang="en-US" dirty="0">
                <a:latin typeface="Calibri" panose="020F0502020204030204" pitchFamily="34" charset="0"/>
                <a:cs typeface="Tahoma" pitchFamily="34" charset="0"/>
              </a:rPr>
              <a:t>, with fatty acid tails turned inward and the water-soluble heads facing the surfaces</a:t>
            </a:r>
          </a:p>
          <a:p>
            <a:pPr>
              <a:buClr>
                <a:schemeClr val="tx1"/>
              </a:buClr>
            </a:pPr>
            <a:r>
              <a:rPr lang="en-US" altLang="en-US" dirty="0">
                <a:latin typeface="Calibri" panose="020F0502020204030204" pitchFamily="34" charset="0"/>
                <a:cs typeface="Tahoma" pitchFamily="34" charset="0"/>
              </a:rPr>
              <a:t>The phospholipids can move, forming a stable fluid film</a:t>
            </a:r>
          </a:p>
          <a:p>
            <a:pPr>
              <a:buClr>
                <a:schemeClr val="tx1"/>
              </a:buClr>
            </a:pPr>
            <a:r>
              <a:rPr lang="en-US" altLang="en-US" dirty="0">
                <a:latin typeface="Calibri" panose="020F0502020204030204" pitchFamily="34" charset="0"/>
                <a:cs typeface="Tahoma" pitchFamily="34" charset="0"/>
              </a:rPr>
              <a:t>Lipid-soluble molecules (respiratory gases, steroid hormones) can pass through the lipid portion of the membrane</a:t>
            </a:r>
          </a:p>
          <a:p>
            <a:pPr>
              <a:buClr>
                <a:schemeClr val="tx1"/>
              </a:buClr>
            </a:pPr>
            <a:r>
              <a:rPr lang="en-US" altLang="en-US" dirty="0">
                <a:latin typeface="Calibri" panose="020F0502020204030204" pitchFamily="34" charset="0"/>
                <a:cs typeface="Tahoma" pitchFamily="34" charset="0"/>
              </a:rPr>
              <a:t>Cell membrane is impermeable to water-soluble molecules</a:t>
            </a:r>
          </a:p>
          <a:p>
            <a:pPr marL="533400" lvl="1">
              <a:buClr>
                <a:schemeClr val="tx1"/>
              </a:buClr>
            </a:pPr>
            <a:r>
              <a:rPr lang="en-US" altLang="en-US" sz="2400" dirty="0">
                <a:latin typeface="Calibri" panose="020F0502020204030204" pitchFamily="34" charset="0"/>
                <a:cs typeface="Tahoma" pitchFamily="34" charset="0"/>
              </a:rPr>
              <a:t>Embedded cholesterol molecules stabilize the membrane, and help make it less permeable to water-soluble substances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827804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Cell Membrane Structure</a:t>
            </a:r>
            <a:r>
              <a:rPr lang="en-US" altLang="en-US" dirty="0">
                <a:latin typeface="Calibri" panose="020F0502020204030204" pitchFamily="34" charset="0"/>
                <a:cs typeface="Tahoma" pitchFamily="34" charset="0"/>
              </a:rPr>
              <a:t>:  </a:t>
            </a:r>
            <a:r>
              <a:rPr lang="en-US" altLang="en-US" u="sng" dirty="0">
                <a:latin typeface="Calibri" panose="020F0502020204030204" pitchFamily="34" charset="0"/>
                <a:cs typeface="Tahoma" pitchFamily="34" charset="0"/>
              </a:rPr>
              <a:t>Proteins</a:t>
            </a:r>
            <a:endParaRPr lang="en-US" dirty="0"/>
          </a:p>
        </p:txBody>
      </p:sp>
      <p:sp>
        <p:nvSpPr>
          <p:cNvPr id="3" name="Content Placeholder 2"/>
          <p:cNvSpPr>
            <a:spLocks noGrp="1"/>
          </p:cNvSpPr>
          <p:nvPr>
            <p:ph idx="1"/>
          </p:nvPr>
        </p:nvSpPr>
        <p:spPr>
          <a:xfrm>
            <a:off x="228600" y="990600"/>
            <a:ext cx="8763000" cy="5867400"/>
          </a:xfrm>
        </p:spPr>
        <p:txBody>
          <a:bodyPr>
            <a:normAutofit fontScale="92500"/>
          </a:bodyPr>
          <a:lstStyle/>
          <a:p>
            <a:r>
              <a:rPr lang="en-US" altLang="en-US" dirty="0">
                <a:latin typeface="Calibri" panose="020F0502020204030204" pitchFamily="34" charset="0"/>
                <a:cs typeface="Tahoma" pitchFamily="34" charset="0"/>
              </a:rPr>
              <a:t>Many types of </a:t>
            </a:r>
            <a:r>
              <a:rPr lang="en-US" altLang="en-US" b="1" dirty="0">
                <a:latin typeface="Calibri" panose="020F0502020204030204" pitchFamily="34" charset="0"/>
                <a:cs typeface="Tahoma" pitchFamily="34" charset="0"/>
              </a:rPr>
              <a:t>proteins</a:t>
            </a:r>
            <a:r>
              <a:rPr lang="en-US" altLang="en-US" dirty="0">
                <a:latin typeface="Calibri" panose="020F0502020204030204" pitchFamily="34" charset="0"/>
                <a:cs typeface="Tahoma" pitchFamily="34" charset="0"/>
              </a:rPr>
              <a:t> are found in the cell membrane</a:t>
            </a:r>
          </a:p>
          <a:p>
            <a:r>
              <a:rPr lang="en-US" altLang="en-US" dirty="0">
                <a:latin typeface="Calibri" panose="020F0502020204030204" pitchFamily="34" charset="0"/>
                <a:cs typeface="Tahoma" pitchFamily="34" charset="0"/>
              </a:rPr>
              <a:t>Proteins are classified by their relationship to the phospholipid bilayer:  </a:t>
            </a:r>
          </a:p>
          <a:p>
            <a:pPr marL="0" indent="0">
              <a:buClr>
                <a:srgbClr val="FF6600"/>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Integral:  </a:t>
            </a:r>
            <a:r>
              <a:rPr lang="en-US" altLang="en-US" dirty="0">
                <a:latin typeface="Calibri" panose="020F0502020204030204" pitchFamily="34" charset="0"/>
                <a:cs typeface="Tahoma" pitchFamily="34" charset="0"/>
              </a:rPr>
              <a:t>span width of bilayer; may protrude on 1 or both sides</a:t>
            </a:r>
          </a:p>
          <a:p>
            <a:pPr marL="0" indent="0">
              <a:buClr>
                <a:srgbClr val="FF6600"/>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Transmembrane:  </a:t>
            </a:r>
            <a:r>
              <a:rPr lang="en-US" altLang="en-US" dirty="0">
                <a:latin typeface="Calibri" panose="020F0502020204030204" pitchFamily="34" charset="0"/>
                <a:cs typeface="Tahoma" pitchFamily="34" charset="0"/>
              </a:rPr>
              <a:t>integral proteins that protrude on both sides</a:t>
            </a:r>
          </a:p>
          <a:p>
            <a:pPr marL="0" indent="0">
              <a:buClr>
                <a:srgbClr val="FF6600"/>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Peripheral:  </a:t>
            </a:r>
            <a:r>
              <a:rPr lang="en-US" altLang="en-US" dirty="0">
                <a:latin typeface="Calibri" panose="020F0502020204030204" pitchFamily="34" charset="0"/>
                <a:cs typeface="Tahoma" pitchFamily="34" charset="0"/>
              </a:rPr>
              <a:t>associate with the outside of one membrane surface</a:t>
            </a:r>
          </a:p>
          <a:p>
            <a:r>
              <a:rPr lang="en-US" altLang="en-US" dirty="0">
                <a:latin typeface="Calibri" panose="020F0502020204030204" pitchFamily="34" charset="0"/>
                <a:cs typeface="Tahoma" pitchFamily="34" charset="0"/>
              </a:rPr>
              <a:t>Membrane proteins vary in shape:  </a:t>
            </a:r>
            <a:r>
              <a:rPr lang="en-US" altLang="en-US" dirty="0" err="1">
                <a:latin typeface="Calibri" panose="020F0502020204030204" pitchFamily="34" charset="0"/>
                <a:cs typeface="Tahoma" pitchFamily="34" charset="0"/>
              </a:rPr>
              <a:t>rodlike</a:t>
            </a:r>
            <a:r>
              <a:rPr lang="en-US" altLang="en-US" dirty="0">
                <a:latin typeface="Calibri" panose="020F0502020204030204" pitchFamily="34" charset="0"/>
                <a:cs typeface="Tahoma" pitchFamily="34" charset="0"/>
              </a:rPr>
              <a:t>, globular, fibrous</a:t>
            </a:r>
          </a:p>
          <a:p>
            <a:r>
              <a:rPr lang="en-US" altLang="en-US" dirty="0">
                <a:latin typeface="Calibri" panose="020F0502020204030204" pitchFamily="34" charset="0"/>
                <a:cs typeface="Tahoma" pitchFamily="34" charset="0"/>
              </a:rPr>
              <a:t>Membrane proteins vary in function:</a:t>
            </a:r>
          </a:p>
          <a:p>
            <a:pPr marL="457200" lvl="1" indent="0">
              <a:buClr>
                <a:srgbClr val="FF6600"/>
              </a:buClr>
              <a:buNone/>
            </a:pPr>
            <a:r>
              <a:rPr lang="en-US" altLang="en-US" sz="2400" dirty="0">
                <a:latin typeface="Calibri" panose="020F0502020204030204" pitchFamily="34" charset="0"/>
                <a:cs typeface="Tahoma" pitchFamily="34" charset="0"/>
              </a:rPr>
              <a:t> -  Some proteins function as </a:t>
            </a:r>
            <a:r>
              <a:rPr lang="en-US" altLang="en-US" sz="2400" b="1" dirty="0">
                <a:latin typeface="Calibri" panose="020F0502020204030204" pitchFamily="34" charset="0"/>
                <a:cs typeface="Tahoma" pitchFamily="34" charset="0"/>
              </a:rPr>
              <a:t>receptors or growth factors</a:t>
            </a:r>
            <a:r>
              <a:rPr lang="en-US" altLang="en-US" sz="2400" dirty="0">
                <a:latin typeface="Calibri" panose="020F0502020204030204" pitchFamily="34" charset="0"/>
                <a:cs typeface="Tahoma" pitchFamily="34" charset="0"/>
              </a:rPr>
              <a:t> on the   </a:t>
            </a:r>
          </a:p>
          <a:p>
            <a:pPr marL="457200" lvl="1" indent="0">
              <a:buClr>
                <a:srgbClr val="FF6600"/>
              </a:buClr>
              <a:buNone/>
            </a:pPr>
            <a:r>
              <a:rPr lang="en-US" altLang="en-US" sz="2400" dirty="0">
                <a:latin typeface="Calibri" panose="020F0502020204030204" pitchFamily="34" charset="0"/>
                <a:cs typeface="Tahoma" pitchFamily="34" charset="0"/>
              </a:rPr>
              <a:t>    cell surface, starting signal transduction</a:t>
            </a:r>
          </a:p>
          <a:p>
            <a:pPr marL="457200" lvl="1" indent="0">
              <a:buClr>
                <a:srgbClr val="FF6600"/>
              </a:buClr>
              <a:buNone/>
            </a:pPr>
            <a:r>
              <a:rPr lang="en-US" altLang="en-US" sz="2400" dirty="0">
                <a:latin typeface="Calibri" panose="020F0502020204030204" pitchFamily="34" charset="0"/>
                <a:cs typeface="Tahoma" pitchFamily="34" charset="0"/>
              </a:rPr>
              <a:t> -  Other proteins transport ions or molecules across cell </a:t>
            </a:r>
          </a:p>
          <a:p>
            <a:pPr marL="457200" lvl="1" indent="0">
              <a:buClr>
                <a:srgbClr val="FF6600"/>
              </a:buClr>
              <a:buNone/>
            </a:pPr>
            <a:r>
              <a:rPr lang="en-US" altLang="en-US" sz="2400" dirty="0">
                <a:latin typeface="Calibri" panose="020F0502020204030204" pitchFamily="34" charset="0"/>
                <a:cs typeface="Tahoma" pitchFamily="34" charset="0"/>
              </a:rPr>
              <a:t>    membrane, such as </a:t>
            </a:r>
            <a:r>
              <a:rPr lang="en-US" altLang="en-US" sz="2400" b="1" dirty="0">
                <a:latin typeface="Calibri" panose="020F0502020204030204" pitchFamily="34" charset="0"/>
                <a:cs typeface="Tahoma" pitchFamily="34" charset="0"/>
              </a:rPr>
              <a:t>ion channels</a:t>
            </a:r>
            <a:endParaRPr lang="en-US" altLang="en-US" b="1" dirty="0">
              <a:latin typeface="Courier New" pitchFamily="49" charset="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064639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Cell Membrane Structure:  Proteins (2)</a:t>
            </a:r>
            <a:endParaRPr lang="en-US" dirty="0"/>
          </a:p>
        </p:txBody>
      </p:sp>
      <p:sp>
        <p:nvSpPr>
          <p:cNvPr id="3" name="Content Placeholder 2"/>
          <p:cNvSpPr>
            <a:spLocks noGrp="1"/>
          </p:cNvSpPr>
          <p:nvPr>
            <p:ph idx="1"/>
          </p:nvPr>
        </p:nvSpPr>
        <p:spPr/>
        <p:txBody>
          <a:bodyPr/>
          <a:lstStyle/>
          <a:p>
            <a:pPr>
              <a:buClr>
                <a:schemeClr val="tx1"/>
              </a:buClr>
            </a:pPr>
            <a:r>
              <a:rPr lang="en-US" altLang="en-US" dirty="0">
                <a:latin typeface="Calibri" panose="020F0502020204030204" pitchFamily="34" charset="0"/>
                <a:cs typeface="Courier New" pitchFamily="49" charset="0"/>
              </a:rPr>
              <a:t>Other proteins have carbohydrates attached (glycoproteins) and are used for </a:t>
            </a:r>
            <a:r>
              <a:rPr lang="en-US" altLang="en-US" b="1" dirty="0">
                <a:latin typeface="Calibri" panose="020F0502020204030204" pitchFamily="34" charset="0"/>
                <a:cs typeface="Courier New" pitchFamily="49" charset="0"/>
              </a:rPr>
              <a:t>cell identification</a:t>
            </a:r>
            <a:r>
              <a:rPr lang="en-US" altLang="en-US" dirty="0">
                <a:latin typeface="Calibri" panose="020F0502020204030204" pitchFamily="34" charset="0"/>
                <a:cs typeface="Courier New" pitchFamily="49" charset="0"/>
              </a:rPr>
              <a:t>; this helps identify cells as “self,” protecting them from attack by the immune system</a:t>
            </a:r>
            <a:endParaRPr lang="en-US" altLang="en-US" b="1" dirty="0">
              <a:latin typeface="Calibri" panose="020F0502020204030204" pitchFamily="34" charset="0"/>
              <a:cs typeface="Courier New" pitchFamily="49" charset="0"/>
            </a:endParaRPr>
          </a:p>
          <a:p>
            <a:pPr>
              <a:buClr>
                <a:schemeClr val="tx1"/>
              </a:buClr>
            </a:pPr>
            <a:r>
              <a:rPr lang="en-US" altLang="en-US" dirty="0">
                <a:latin typeface="Calibri" panose="020F0502020204030204" pitchFamily="34" charset="0"/>
                <a:cs typeface="Courier New" pitchFamily="49" charset="0"/>
              </a:rPr>
              <a:t>Proteins that protrude into the cell will anchor supportive rods and tubules, forming a cytoskeleton</a:t>
            </a:r>
          </a:p>
          <a:p>
            <a:pPr>
              <a:buClr>
                <a:schemeClr val="tx1"/>
              </a:buClr>
            </a:pPr>
            <a:r>
              <a:rPr lang="en-US" altLang="en-US" dirty="0">
                <a:latin typeface="Calibri" panose="020F0502020204030204" pitchFamily="34" charset="0"/>
                <a:cs typeface="Courier New" pitchFamily="49" charset="0"/>
              </a:rPr>
              <a:t>Membrane proteins called </a:t>
            </a:r>
            <a:r>
              <a:rPr lang="en-US" altLang="en-US" b="1" dirty="0">
                <a:latin typeface="Calibri" panose="020F0502020204030204" pitchFamily="34" charset="0"/>
                <a:cs typeface="Courier New" pitchFamily="49" charset="0"/>
              </a:rPr>
              <a:t>cellular adhesion molecules (CAMs) </a:t>
            </a:r>
            <a:r>
              <a:rPr lang="en-US" altLang="en-US" dirty="0">
                <a:latin typeface="Calibri" panose="020F0502020204030204" pitchFamily="34" charset="0"/>
                <a:cs typeface="Courier New" pitchFamily="49" charset="0"/>
              </a:rPr>
              <a:t>help determine one cell’s interactions with other cells.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7462198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Structure of the Cell Membrane</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3.jpg"/>
          <p:cNvPicPr>
            <a:picLocks noChangeAspect="1" noChangeArrowheads="1"/>
          </p:cNvPicPr>
          <p:nvPr/>
        </p:nvPicPr>
        <p:blipFill>
          <a:blip r:embed="rId2" cstate="print"/>
          <a:srcRect/>
          <a:stretch>
            <a:fillRect/>
          </a:stretch>
        </p:blipFill>
        <p:spPr bwMode="auto">
          <a:xfrm>
            <a:off x="790075" y="901700"/>
            <a:ext cx="7563850" cy="5547938"/>
          </a:xfrm>
          <a:prstGeom prst="rect">
            <a:avLst/>
          </a:prstGeom>
          <a:noFill/>
        </p:spPr>
      </p:pic>
    </p:spTree>
    <p:extLst>
      <p:ext uri="{BB962C8B-B14F-4D97-AF65-F5344CB8AC3E}">
        <p14:creationId xmlns:p14="http://schemas.microsoft.com/office/powerpoint/2010/main" xmlns="" val="10428092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The</a:t>
            </a:r>
            <a:r>
              <a:rPr lang="en-US" altLang="en-US" sz="2400" u="sng" dirty="0">
                <a:latin typeface="Calibri" panose="020F0502020204030204" pitchFamily="34" charset="0"/>
                <a:cs typeface="Times New Roman" pitchFamily="18" charset="0"/>
              </a:rPr>
              <a:t> </a:t>
            </a:r>
            <a:r>
              <a:rPr lang="en-US" altLang="en-US" u="sng" dirty="0">
                <a:latin typeface="Calibri" panose="020F0502020204030204" pitchFamily="34" charset="0"/>
                <a:cs typeface="Times New Roman" pitchFamily="18" charset="0"/>
              </a:rPr>
              <a:t>Cytoplasm</a:t>
            </a:r>
            <a:r>
              <a:rPr lang="en-US" altLang="en-US" sz="2400" u="sng" dirty="0">
                <a:latin typeface="Calibri" panose="020F0502020204030204" pitchFamily="34" charset="0"/>
                <a:cs typeface="Times New Roman" pitchFamily="18" charset="0"/>
              </a:rPr>
              <a:t/>
            </a:r>
            <a:br>
              <a:rPr lang="en-US" altLang="en-US" sz="2400"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457200" y="914400"/>
            <a:ext cx="8229600" cy="5867400"/>
          </a:xfrm>
        </p:spPr>
        <p:txBody>
          <a:bodyPr>
            <a:normAutofit/>
          </a:bodyPr>
          <a:lstStyle/>
          <a:p>
            <a:pPr marL="0" indent="0">
              <a:buClr>
                <a:schemeClr val="tx1"/>
              </a:buClr>
              <a:buNone/>
            </a:pPr>
            <a:r>
              <a:rPr lang="en-US" altLang="en-US" dirty="0">
                <a:latin typeface="Calibri" panose="020F0502020204030204" pitchFamily="34" charset="0"/>
                <a:cs typeface="Tahoma" pitchFamily="34" charset="0"/>
              </a:rPr>
              <a:t>The </a:t>
            </a:r>
            <a:r>
              <a:rPr lang="en-US" altLang="en-US" b="1" dirty="0">
                <a:latin typeface="Calibri" panose="020F0502020204030204" pitchFamily="34" charset="0"/>
                <a:cs typeface="Tahoma" pitchFamily="34" charset="0"/>
              </a:rPr>
              <a:t>cytoplasm</a:t>
            </a:r>
            <a:r>
              <a:rPr lang="en-US" altLang="en-US" dirty="0">
                <a:latin typeface="Calibri" panose="020F0502020204030204" pitchFamily="34" charset="0"/>
                <a:cs typeface="Tahoma" pitchFamily="34" charset="0"/>
              </a:rPr>
              <a:t> makes up most of cell volume, and consists of a clear </a:t>
            </a:r>
            <a:r>
              <a:rPr lang="en-US" altLang="en-US" dirty="0" smtClean="0">
                <a:latin typeface="Calibri" panose="020F0502020204030204" pitchFamily="34" charset="0"/>
                <a:cs typeface="Tahoma" pitchFamily="34" charset="0"/>
              </a:rPr>
              <a:t>liquid </a:t>
            </a:r>
            <a:r>
              <a:rPr lang="en-US" altLang="en-US" dirty="0">
                <a:latin typeface="Calibri" panose="020F0502020204030204" pitchFamily="34" charset="0"/>
                <a:cs typeface="Tahoma" pitchFamily="34" charset="0"/>
              </a:rPr>
              <a:t>(cytosol), a supportive cytoskeleton, and networks of </a:t>
            </a:r>
            <a:r>
              <a:rPr lang="en-US" altLang="en-US" dirty="0" smtClean="0">
                <a:latin typeface="Calibri" panose="020F0502020204030204" pitchFamily="34" charset="0"/>
                <a:cs typeface="Tahoma" pitchFamily="34" charset="0"/>
              </a:rPr>
              <a:t>membranes </a:t>
            </a:r>
            <a:r>
              <a:rPr lang="en-US" altLang="en-US" dirty="0">
                <a:latin typeface="Calibri" panose="020F0502020204030204" pitchFamily="34" charset="0"/>
                <a:cs typeface="Tahoma" pitchFamily="34" charset="0"/>
              </a:rPr>
              <a:t>and organelles </a:t>
            </a:r>
          </a:p>
          <a:p>
            <a:pPr marL="230187">
              <a:buClr>
                <a:schemeClr val="tx1"/>
              </a:buClr>
            </a:pPr>
            <a:endParaRPr lang="en-US" altLang="en-US" b="1" dirty="0">
              <a:latin typeface="Calibri" panose="020F0502020204030204" pitchFamily="34" charset="0"/>
              <a:cs typeface="Tahoma" pitchFamily="34" charset="0"/>
            </a:endParaRPr>
          </a:p>
          <a:p>
            <a:pPr marL="0" indent="0" algn="ctr">
              <a:buClr>
                <a:schemeClr val="tx1"/>
              </a:buClr>
              <a:buNone/>
            </a:pPr>
            <a:r>
              <a:rPr lang="en-US" altLang="en-US" b="1" dirty="0">
                <a:latin typeface="Calibri" panose="020F0502020204030204" pitchFamily="34" charset="0"/>
                <a:cs typeface="Tahoma" pitchFamily="34" charset="0"/>
              </a:rPr>
              <a:t>Organelles</a:t>
            </a:r>
          </a:p>
          <a:p>
            <a:pPr marL="0" indent="0">
              <a:buClr>
                <a:schemeClr val="tx1"/>
              </a:buClr>
              <a:buNone/>
            </a:pPr>
            <a:r>
              <a:rPr lang="en-US" altLang="en-US" b="1" dirty="0">
                <a:latin typeface="Calibri" panose="020F0502020204030204" pitchFamily="34" charset="0"/>
                <a:cs typeface="Tahoma" pitchFamily="34" charset="0"/>
              </a:rPr>
              <a:t>Ribosomes:</a:t>
            </a:r>
          </a:p>
          <a:p>
            <a:pPr>
              <a:buClr>
                <a:schemeClr val="tx1"/>
              </a:buClr>
            </a:pPr>
            <a:r>
              <a:rPr lang="en-US" altLang="en-US" dirty="0">
                <a:latin typeface="Calibri" panose="020F0502020204030204" pitchFamily="34" charset="0"/>
                <a:cs typeface="Tahoma" pitchFamily="34" charset="0"/>
              </a:rPr>
              <a:t>Tiny, spherical structures composed of RNA and protein</a:t>
            </a:r>
          </a:p>
          <a:p>
            <a:pPr>
              <a:buClr>
                <a:schemeClr val="tx1"/>
              </a:buClr>
            </a:pPr>
            <a:r>
              <a:rPr lang="en-US" altLang="en-US" dirty="0">
                <a:latin typeface="Calibri" panose="020F0502020204030204" pitchFamily="34" charset="0"/>
                <a:cs typeface="Tahoma" pitchFamily="34" charset="0"/>
              </a:rPr>
              <a:t>Provide structural support and enzyme activity for protein synthesis</a:t>
            </a:r>
          </a:p>
          <a:p>
            <a:pPr>
              <a:buClr>
                <a:schemeClr val="tx1"/>
              </a:buClr>
            </a:pPr>
            <a:r>
              <a:rPr lang="en-US" altLang="en-US" dirty="0">
                <a:latin typeface="Calibri" panose="020F0502020204030204" pitchFamily="34" charset="0"/>
                <a:cs typeface="Tahoma" pitchFamily="34" charset="0"/>
              </a:rPr>
              <a:t>Not membranous</a:t>
            </a:r>
          </a:p>
          <a:p>
            <a:pPr>
              <a:buClr>
                <a:schemeClr val="tx1"/>
              </a:buClr>
            </a:pPr>
            <a:r>
              <a:rPr lang="en-US" altLang="en-US" dirty="0">
                <a:latin typeface="Calibri" panose="020F0502020204030204" pitchFamily="34" charset="0"/>
                <a:cs typeface="Tahoma" pitchFamily="34" charset="0"/>
              </a:rPr>
              <a:t>Found in cytoplasm or bound to rough endoplasmic reticulum</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591694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Organelles</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p:txBody>
          <a:bodyPr/>
          <a:lstStyle/>
          <a:p>
            <a:pPr marL="0" indent="0">
              <a:buClr>
                <a:schemeClr val="tx1"/>
              </a:buClr>
              <a:buNone/>
            </a:pPr>
            <a:r>
              <a:rPr lang="en-US" altLang="en-US" b="1" dirty="0">
                <a:latin typeface="Calibri" panose="020F0502020204030204" pitchFamily="34" charset="0"/>
                <a:cs typeface="Tahoma" pitchFamily="34" charset="0"/>
              </a:rPr>
              <a:t>Endoplasmic reticulum (ER):</a:t>
            </a:r>
          </a:p>
          <a:p>
            <a:pPr>
              <a:buClr>
                <a:schemeClr val="tx1"/>
              </a:buClr>
            </a:pPr>
            <a:r>
              <a:rPr lang="en-US" altLang="en-US" dirty="0">
                <a:latin typeface="Calibri" panose="020F0502020204030204" pitchFamily="34" charset="0"/>
                <a:cs typeface="Tahoma" pitchFamily="34" charset="0"/>
              </a:rPr>
              <a:t>Made up of membranes, flattened sacs, and vesicles </a:t>
            </a:r>
          </a:p>
          <a:p>
            <a:pPr>
              <a:buClr>
                <a:schemeClr val="tx1"/>
              </a:buClr>
            </a:pPr>
            <a:r>
              <a:rPr lang="en-US" altLang="en-US" dirty="0">
                <a:latin typeface="Calibri" panose="020F0502020204030204" pitchFamily="34" charset="0"/>
                <a:cs typeface="Tahoma" pitchFamily="34" charset="0"/>
              </a:rPr>
              <a:t>Provides a tubular transport system inside the cell</a:t>
            </a:r>
          </a:p>
          <a:p>
            <a:pPr>
              <a:buClr>
                <a:schemeClr val="tx1"/>
              </a:buClr>
            </a:pPr>
            <a:r>
              <a:rPr lang="en-US" altLang="en-US" dirty="0">
                <a:latin typeface="Calibri" panose="020F0502020204030204" pitchFamily="34" charset="0"/>
                <a:cs typeface="Tahoma" pitchFamily="34" charset="0"/>
              </a:rPr>
              <a:t>Functions as a transport network throughout the cell </a:t>
            </a:r>
          </a:p>
          <a:p>
            <a:pPr>
              <a:buClr>
                <a:schemeClr val="tx1"/>
              </a:buClr>
            </a:pPr>
            <a:r>
              <a:rPr lang="en-US" altLang="en-US" dirty="0">
                <a:latin typeface="Calibri" panose="020F0502020204030204" pitchFamily="34" charset="0"/>
                <a:cs typeface="Tahoma" pitchFamily="34" charset="0"/>
              </a:rPr>
              <a:t>2 types of ER:</a:t>
            </a:r>
          </a:p>
          <a:p>
            <a:pPr marL="0" indent="0">
              <a:buClr>
                <a:schemeClr val="tx1"/>
              </a:buClr>
              <a:buNone/>
            </a:pPr>
            <a:r>
              <a:rPr lang="en-US" altLang="en-US" dirty="0">
                <a:latin typeface="Calibri" panose="020F0502020204030204" pitchFamily="34" charset="0"/>
                <a:cs typeface="Tahoma" pitchFamily="34" charset="0"/>
              </a:rPr>
              <a:t>	- </a:t>
            </a:r>
            <a:r>
              <a:rPr lang="en-US" altLang="en-US" b="1" dirty="0">
                <a:latin typeface="Calibri" panose="020F0502020204030204" pitchFamily="34" charset="0"/>
                <a:cs typeface="Tahoma" pitchFamily="34" charset="0"/>
              </a:rPr>
              <a:t>Rough ER</a:t>
            </a:r>
            <a:r>
              <a:rPr lang="en-US" altLang="en-US" dirty="0">
                <a:latin typeface="Calibri" panose="020F0502020204030204" pitchFamily="34" charset="0"/>
                <a:cs typeface="Tahoma" pitchFamily="34" charset="0"/>
              </a:rPr>
              <a:t>:  contains ribosomes, and functions in protein 	 	  synthesis and processing</a:t>
            </a:r>
          </a:p>
          <a:p>
            <a:pPr marL="457200" lvl="1" indent="0">
              <a:buClr>
                <a:schemeClr val="tx1"/>
              </a:buClr>
              <a:buNone/>
            </a:pPr>
            <a:r>
              <a:rPr lang="en-US" altLang="en-US" sz="2400" dirty="0">
                <a:latin typeface="Calibri" panose="020F0502020204030204" pitchFamily="34" charset="0"/>
                <a:cs typeface="Tahoma" pitchFamily="34" charset="0"/>
              </a:rPr>
              <a:t>	- </a:t>
            </a:r>
            <a:r>
              <a:rPr lang="en-US" altLang="en-US" sz="2400" b="1" dirty="0">
                <a:latin typeface="Calibri" panose="020F0502020204030204" pitchFamily="34" charset="0"/>
                <a:cs typeface="Tahoma" pitchFamily="34" charset="0"/>
              </a:rPr>
              <a:t>Smooth ER:  </a:t>
            </a:r>
            <a:r>
              <a:rPr lang="en-US" altLang="en-US" sz="2400" dirty="0">
                <a:latin typeface="Calibri" panose="020F0502020204030204" pitchFamily="34" charset="0"/>
                <a:cs typeface="Tahoma" pitchFamily="34" charset="0"/>
              </a:rPr>
              <a:t>does not contain ribosomes, and functions in </a:t>
            </a:r>
            <a:r>
              <a:rPr lang="en-US" altLang="en-US" sz="2400" dirty="0" smtClean="0">
                <a:latin typeface="Calibri" panose="020F0502020204030204" pitchFamily="34" charset="0"/>
                <a:cs typeface="Tahoma" pitchFamily="34" charset="0"/>
              </a:rPr>
              <a:t>lipid </a:t>
            </a:r>
            <a:r>
              <a:rPr lang="en-US" altLang="en-US" sz="2400" dirty="0">
                <a:latin typeface="Calibri" panose="020F0502020204030204" pitchFamily="34" charset="0"/>
                <a:cs typeface="Tahoma" pitchFamily="34" charset="0"/>
              </a:rPr>
              <a:t>synthesis, absorption of fats, and metabolism of </a:t>
            </a:r>
            <a:r>
              <a:rPr lang="en-US" altLang="en-US" sz="2400" dirty="0" smtClean="0">
                <a:latin typeface="Calibri" panose="020F0502020204030204" pitchFamily="34" charset="0"/>
                <a:cs typeface="Tahoma" pitchFamily="34" charset="0"/>
              </a:rPr>
              <a:t>drugs</a:t>
            </a:r>
            <a:endParaRPr lang="en-US" altLang="en-US" sz="2400" dirty="0">
              <a:latin typeface="Calibri" panose="020F0502020204030204" pitchFamily="34" charset="0"/>
              <a:cs typeface="Tahoma" pitchFamily="34" charset="0"/>
            </a:endParaRPr>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8862917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The Endoplasmic Reticulum</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4.jpg"/>
          <p:cNvPicPr>
            <a:picLocks noChangeAspect="1" noChangeArrowheads="1"/>
          </p:cNvPicPr>
          <p:nvPr/>
        </p:nvPicPr>
        <p:blipFill>
          <a:blip r:embed="rId2" cstate="print"/>
          <a:srcRect/>
          <a:stretch>
            <a:fillRect/>
          </a:stretch>
        </p:blipFill>
        <p:spPr bwMode="auto">
          <a:xfrm>
            <a:off x="1384300" y="952500"/>
            <a:ext cx="6375400" cy="5415590"/>
          </a:xfrm>
          <a:prstGeom prst="rect">
            <a:avLst/>
          </a:prstGeom>
          <a:noFill/>
        </p:spPr>
      </p:pic>
    </p:spTree>
    <p:extLst>
      <p:ext uri="{BB962C8B-B14F-4D97-AF65-F5344CB8AC3E}">
        <p14:creationId xmlns:p14="http://schemas.microsoft.com/office/powerpoint/2010/main" xmlns="" val="41891568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Organelles (2)</a:t>
            </a:r>
            <a:endParaRPr lang="en-US" dirty="0"/>
          </a:p>
        </p:txBody>
      </p:sp>
      <p:sp>
        <p:nvSpPr>
          <p:cNvPr id="3" name="Content Placeholder 2"/>
          <p:cNvSpPr>
            <a:spLocks noGrp="1"/>
          </p:cNvSpPr>
          <p:nvPr>
            <p:ph idx="1"/>
          </p:nvPr>
        </p:nvSpPr>
        <p:spPr>
          <a:xfrm>
            <a:off x="457200" y="990600"/>
            <a:ext cx="8229600" cy="5715000"/>
          </a:xfrm>
        </p:spPr>
        <p:txBody>
          <a:bodyPr>
            <a:normAutofit/>
          </a:bodyPr>
          <a:lstStyle/>
          <a:p>
            <a:pPr marL="0" indent="0">
              <a:lnSpc>
                <a:spcPct val="80000"/>
              </a:lnSpc>
              <a:buClr>
                <a:schemeClr val="tx1"/>
              </a:buClr>
              <a:buNone/>
            </a:pPr>
            <a:r>
              <a:rPr lang="en-US" altLang="en-US" b="1" dirty="0">
                <a:latin typeface="Calibri" panose="020F0502020204030204" pitchFamily="34" charset="0"/>
                <a:cs typeface="Tahoma" pitchFamily="34" charset="0"/>
              </a:rPr>
              <a:t>Vesicles:</a:t>
            </a:r>
          </a:p>
          <a:p>
            <a:pPr>
              <a:lnSpc>
                <a:spcPct val="80000"/>
              </a:lnSpc>
              <a:buClr>
                <a:schemeClr val="tx1"/>
              </a:buClr>
            </a:pPr>
            <a:r>
              <a:rPr lang="en-US" altLang="en-US" dirty="0">
                <a:latin typeface="Calibri" panose="020F0502020204030204" pitchFamily="34" charset="0"/>
                <a:cs typeface="Tahoma" pitchFamily="34" charset="0"/>
              </a:rPr>
              <a:t>Membranous sacs</a:t>
            </a:r>
          </a:p>
          <a:p>
            <a:pPr>
              <a:lnSpc>
                <a:spcPct val="80000"/>
              </a:lnSpc>
              <a:buClr>
                <a:schemeClr val="tx1"/>
              </a:buClr>
            </a:pPr>
            <a:r>
              <a:rPr lang="en-US" altLang="en-US" dirty="0">
                <a:latin typeface="Calibri" panose="020F0502020204030204" pitchFamily="34" charset="0"/>
                <a:cs typeface="Tahoma" pitchFamily="34" charset="0"/>
              </a:rPr>
              <a:t>Store or transport substances within or between cells</a:t>
            </a:r>
          </a:p>
          <a:p>
            <a:pPr marL="0" indent="0">
              <a:lnSpc>
                <a:spcPct val="80000"/>
              </a:lnSpc>
              <a:buClr>
                <a:schemeClr val="tx1"/>
              </a:buClr>
              <a:buNone/>
            </a:pPr>
            <a:endParaRPr lang="en-US" altLang="en-US" b="1" dirty="0">
              <a:latin typeface="Calibri" panose="020F0502020204030204" pitchFamily="34" charset="0"/>
              <a:cs typeface="Tahoma" pitchFamily="34" charset="0"/>
            </a:endParaRPr>
          </a:p>
          <a:p>
            <a:pPr marL="0" indent="0">
              <a:lnSpc>
                <a:spcPct val="80000"/>
              </a:lnSpc>
              <a:buClr>
                <a:schemeClr val="tx1"/>
              </a:buClr>
              <a:buNone/>
            </a:pPr>
            <a:r>
              <a:rPr lang="en-US" altLang="en-US" b="1" dirty="0">
                <a:latin typeface="Calibri" panose="020F0502020204030204" pitchFamily="34" charset="0"/>
                <a:cs typeface="Tahoma" pitchFamily="34" charset="0"/>
              </a:rPr>
              <a:t>Golgi apparatus:</a:t>
            </a:r>
          </a:p>
          <a:p>
            <a:pPr>
              <a:lnSpc>
                <a:spcPct val="80000"/>
              </a:lnSpc>
              <a:buClr>
                <a:schemeClr val="tx1"/>
              </a:buClr>
            </a:pPr>
            <a:r>
              <a:rPr lang="en-US" altLang="en-US" dirty="0">
                <a:latin typeface="Calibri" panose="020F0502020204030204" pitchFamily="34" charset="0"/>
                <a:cs typeface="Tahoma" pitchFamily="34" charset="0"/>
              </a:rPr>
              <a:t>Composed of flattened, membranous sacs</a:t>
            </a:r>
          </a:p>
          <a:p>
            <a:pPr>
              <a:lnSpc>
                <a:spcPct val="80000"/>
              </a:lnSpc>
              <a:buClr>
                <a:schemeClr val="tx1"/>
              </a:buClr>
            </a:pPr>
            <a:r>
              <a:rPr lang="en-US" altLang="en-US" dirty="0">
                <a:latin typeface="Calibri" panose="020F0502020204030204" pitchFamily="34" charset="0"/>
                <a:cs typeface="Tahoma" pitchFamily="34" charset="0"/>
              </a:rPr>
              <a:t>Refines, packages, and transports  proteins formed in the rough ER</a:t>
            </a:r>
          </a:p>
          <a:p>
            <a:pPr>
              <a:lnSpc>
                <a:spcPct val="80000"/>
              </a:lnSpc>
              <a:buClr>
                <a:schemeClr val="tx1"/>
              </a:buClr>
            </a:pPr>
            <a:r>
              <a:rPr lang="en-US" altLang="en-US" dirty="0">
                <a:latin typeface="Calibri" panose="020F0502020204030204" pitchFamily="34" charset="0"/>
                <a:cs typeface="Tahoma" pitchFamily="34" charset="0"/>
              </a:rPr>
              <a:t>Vesicles formed in the ER travel to the Golgi apparatus, which may modify their contents by adding sugar molecules to the proteins, to stabilize their structure or to enable folding.</a:t>
            </a:r>
          </a:p>
          <a:p>
            <a:pPr>
              <a:lnSpc>
                <a:spcPct val="80000"/>
              </a:lnSpc>
              <a:buClr>
                <a:schemeClr val="tx1"/>
              </a:buClr>
            </a:pPr>
            <a:r>
              <a:rPr lang="en-US" altLang="en-US" dirty="0">
                <a:latin typeface="Calibri" panose="020F0502020204030204" pitchFamily="34" charset="0"/>
                <a:cs typeface="Tahoma" pitchFamily="34" charset="0"/>
              </a:rPr>
              <a:t>A new vesicle pinches off the Golgi apparatus and may then move to the cell membrane to secrete its contents to the outside (exocytosis)</a:t>
            </a:r>
            <a:endParaRPr lang="en-US" altLang="en-US" dirty="0">
              <a:latin typeface="Calibri" panose="020F0502020204030204" pitchFamily="34" charset="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066050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The Golgi Apparatus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5.jpg"/>
          <p:cNvPicPr>
            <a:picLocks noChangeAspect="1" noChangeArrowheads="1"/>
          </p:cNvPicPr>
          <p:nvPr/>
        </p:nvPicPr>
        <p:blipFill>
          <a:blip r:embed="rId2" cstate="print"/>
          <a:srcRect/>
          <a:stretch>
            <a:fillRect/>
          </a:stretch>
        </p:blipFill>
        <p:spPr bwMode="auto">
          <a:xfrm>
            <a:off x="1092202" y="918151"/>
            <a:ext cx="6959598" cy="5527110"/>
          </a:xfrm>
          <a:prstGeom prst="rect">
            <a:avLst/>
          </a:prstGeom>
          <a:noFill/>
        </p:spPr>
      </p:pic>
    </p:spTree>
    <p:extLst>
      <p:ext uri="{BB962C8B-B14F-4D97-AF65-F5344CB8AC3E}">
        <p14:creationId xmlns:p14="http://schemas.microsoft.com/office/powerpoint/2010/main" xmlns="" val="38882161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Organelles (3)</a:t>
            </a:r>
            <a:r>
              <a:rPr lang="en-US" altLang="en-US" u="sng" dirty="0">
                <a:solidFill>
                  <a:srgbClr val="333399"/>
                </a:solidFill>
                <a:cs typeface="Tahoma" pitchFamily="34" charset="0"/>
              </a:rPr>
              <a:t/>
            </a:r>
            <a:br>
              <a:rPr lang="en-US" altLang="en-US" u="sng" dirty="0">
                <a:solidFill>
                  <a:srgbClr val="333399"/>
                </a:solidFill>
                <a:cs typeface="Tahoma" pitchFamily="34" charset="0"/>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cs typeface="Tahoma" pitchFamily="34" charset="0"/>
              </a:rPr>
              <a:t>Mitochondria:</a:t>
            </a:r>
          </a:p>
          <a:p>
            <a:r>
              <a:rPr lang="en-US" altLang="en-US" dirty="0">
                <a:latin typeface="Calibri" panose="020F0502020204030204" pitchFamily="34" charset="0"/>
                <a:cs typeface="Tahoma" pitchFamily="34" charset="0"/>
              </a:rPr>
              <a:t>Elongated fluid-filled sacs</a:t>
            </a:r>
          </a:p>
          <a:p>
            <a:r>
              <a:rPr lang="en-US" altLang="en-US" dirty="0">
                <a:latin typeface="Calibri" panose="020F0502020204030204" pitchFamily="34" charset="0"/>
                <a:cs typeface="Tahoma" pitchFamily="34" charset="0"/>
              </a:rPr>
              <a:t>House many chemical reactions that extract energy from nutrients </a:t>
            </a:r>
          </a:p>
          <a:p>
            <a:r>
              <a:rPr lang="en-US" altLang="en-US" dirty="0">
                <a:latin typeface="Calibri" panose="020F0502020204030204" pitchFamily="34" charset="0"/>
                <a:cs typeface="Tahoma" pitchFamily="34" charset="0"/>
              </a:rPr>
              <a:t>Contain enzymes needed for cellular respiration</a:t>
            </a:r>
          </a:p>
          <a:p>
            <a:r>
              <a:rPr lang="en-US" altLang="en-US" dirty="0">
                <a:latin typeface="Calibri" panose="020F0502020204030204" pitchFamily="34" charset="0"/>
                <a:cs typeface="Tahoma" pitchFamily="34" charset="0"/>
              </a:rPr>
              <a:t>The inner membrane of the mitochondrion is folded into </a:t>
            </a:r>
            <a:r>
              <a:rPr lang="en-US" altLang="en-US" i="1" dirty="0">
                <a:latin typeface="Calibri" panose="020F0502020204030204" pitchFamily="34" charset="0"/>
                <a:cs typeface="Tahoma" pitchFamily="34" charset="0"/>
              </a:rPr>
              <a:t>cristae,</a:t>
            </a:r>
            <a:r>
              <a:rPr lang="en-US" altLang="en-US" dirty="0">
                <a:latin typeface="Calibri" panose="020F0502020204030204" pitchFamily="34" charset="0"/>
                <a:cs typeface="Tahoma" pitchFamily="34" charset="0"/>
              </a:rPr>
              <a:t> which hold the enzymes needed in energy transformations to make ATP</a:t>
            </a:r>
          </a:p>
          <a:p>
            <a:r>
              <a:rPr lang="en-US" altLang="en-US" dirty="0">
                <a:latin typeface="Calibri" panose="020F0502020204030204" pitchFamily="34" charset="0"/>
                <a:cs typeface="Tahoma" pitchFamily="34" charset="0"/>
              </a:rPr>
              <a:t>Store the energy in chemical bonds of ATP</a:t>
            </a:r>
          </a:p>
          <a:p>
            <a:r>
              <a:rPr lang="en-US" altLang="en-US" dirty="0">
                <a:latin typeface="Calibri" panose="020F0502020204030204" pitchFamily="34" charset="0"/>
                <a:cs typeface="Tahoma" pitchFamily="34" charset="0"/>
              </a:rPr>
              <a:t>Very active cells contain thousands of mitochondria</a:t>
            </a:r>
          </a:p>
          <a:p>
            <a:r>
              <a:rPr lang="en-US" altLang="en-US" dirty="0">
                <a:latin typeface="Calibri" panose="020F0502020204030204" pitchFamily="34" charset="0"/>
                <a:cs typeface="Tahoma" pitchFamily="34" charset="0"/>
              </a:rPr>
              <a:t>Mitochondria have their own DNA and reproduce by dividing</a:t>
            </a:r>
            <a:endParaRPr lang="en-US" altLang="en-US" dirty="0">
              <a:latin typeface="Calibri" panose="020F0502020204030204" pitchFamily="34" charset="0"/>
              <a:cs typeface="Courier New" pitchFamily="49" charset="0"/>
            </a:endParaRPr>
          </a:p>
          <a:p>
            <a:pPr marL="609600" indent="-609600">
              <a:buNone/>
            </a:pPr>
            <a:r>
              <a:rPr lang="en-US" altLang="en-US" dirty="0">
                <a:cs typeface="Tahoma" pitchFamily="34" charset="0"/>
              </a:rPr>
              <a:t>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61808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Mitochondria</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6.jpg"/>
          <p:cNvPicPr>
            <a:picLocks noChangeAspect="1" noChangeArrowheads="1"/>
          </p:cNvPicPr>
          <p:nvPr/>
        </p:nvPicPr>
        <p:blipFill>
          <a:blip r:embed="rId2" cstate="print"/>
          <a:srcRect/>
          <a:stretch>
            <a:fillRect/>
          </a:stretch>
        </p:blipFill>
        <p:spPr bwMode="auto">
          <a:xfrm>
            <a:off x="1860358" y="939800"/>
            <a:ext cx="5423284" cy="5437188"/>
          </a:xfrm>
          <a:prstGeom prst="rect">
            <a:avLst/>
          </a:prstGeom>
          <a:noFill/>
        </p:spPr>
      </p:pic>
    </p:spTree>
    <p:extLst>
      <p:ext uri="{BB962C8B-B14F-4D97-AF65-F5344CB8AC3E}">
        <p14:creationId xmlns:p14="http://schemas.microsoft.com/office/powerpoint/2010/main" xmlns="" val="13754132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Organelles (4)</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p:txBody>
          <a:bodyPr/>
          <a:lstStyle/>
          <a:p>
            <a:pPr marL="0" indent="0">
              <a:buClr>
                <a:srgbClr val="FF6600"/>
              </a:buClr>
              <a:buNone/>
            </a:pPr>
            <a:r>
              <a:rPr lang="en-US" altLang="en-US" b="1" dirty="0">
                <a:latin typeface="Calibri" panose="020F0502020204030204" pitchFamily="34" charset="0"/>
                <a:cs typeface="Tahoma" pitchFamily="34" charset="0"/>
              </a:rPr>
              <a:t>Lysosomes:</a:t>
            </a:r>
          </a:p>
          <a:p>
            <a:pPr>
              <a:buClr>
                <a:schemeClr val="tx1"/>
              </a:buClr>
            </a:pPr>
            <a:r>
              <a:rPr lang="en-US" altLang="en-US" dirty="0">
                <a:latin typeface="Calibri" panose="020F0502020204030204" pitchFamily="34" charset="0"/>
                <a:cs typeface="Tahoma" pitchFamily="34" charset="0"/>
              </a:rPr>
              <a:t>Membranous sacs</a:t>
            </a:r>
          </a:p>
          <a:p>
            <a:pPr>
              <a:buClr>
                <a:schemeClr val="tx1"/>
              </a:buClr>
            </a:pPr>
            <a:r>
              <a:rPr lang="en-US" altLang="en-US" dirty="0">
                <a:latin typeface="Calibri" panose="020F0502020204030204" pitchFamily="34" charset="0"/>
                <a:cs typeface="Tahoma" pitchFamily="34" charset="0"/>
              </a:rPr>
              <a:t>Contain enzymes that break down nutrients, ingested materials, debris, worn out cell parts, cholesterol (in some cells), toxins, and drugs</a:t>
            </a:r>
          </a:p>
          <a:p>
            <a:pPr>
              <a:buClr>
                <a:schemeClr val="tx1"/>
              </a:buClr>
            </a:pPr>
            <a:endParaRPr lang="en-US" altLang="en-US" dirty="0">
              <a:latin typeface="Calibri" panose="020F0502020204030204" pitchFamily="34" charset="0"/>
              <a:cs typeface="Times New Roman" pitchFamily="18" charset="0"/>
            </a:endParaRPr>
          </a:p>
          <a:p>
            <a:pPr marL="0" indent="0">
              <a:buClr>
                <a:schemeClr val="tx1"/>
              </a:buClr>
              <a:buNone/>
            </a:pPr>
            <a:r>
              <a:rPr lang="en-US" altLang="en-US" b="1" dirty="0">
                <a:latin typeface="Calibri" panose="020F0502020204030204" pitchFamily="34" charset="0"/>
                <a:cs typeface="Times New Roman" pitchFamily="18" charset="0"/>
              </a:rPr>
              <a:t>Peroxisomes:</a:t>
            </a:r>
          </a:p>
          <a:p>
            <a:pPr>
              <a:buClr>
                <a:schemeClr val="tx1"/>
              </a:buClr>
            </a:pPr>
            <a:r>
              <a:rPr lang="en-US" altLang="en-US" dirty="0">
                <a:latin typeface="Calibri" panose="020F0502020204030204" pitchFamily="34" charset="0"/>
                <a:cs typeface="Times New Roman" pitchFamily="18" charset="0"/>
              </a:rPr>
              <a:t>Also membranous sacs </a:t>
            </a:r>
          </a:p>
          <a:p>
            <a:pPr>
              <a:buClr>
                <a:schemeClr val="tx1"/>
              </a:buClr>
            </a:pPr>
            <a:r>
              <a:rPr lang="en-US" altLang="en-US" dirty="0">
                <a:latin typeface="Calibri" panose="020F0502020204030204" pitchFamily="34" charset="0"/>
                <a:cs typeface="Times New Roman" pitchFamily="18" charset="0"/>
              </a:rPr>
              <a:t>Contain a different set of enzymes than lysosomes</a:t>
            </a:r>
          </a:p>
          <a:p>
            <a:pPr>
              <a:buClr>
                <a:schemeClr val="tx1"/>
              </a:buClr>
            </a:pPr>
            <a:r>
              <a:rPr lang="en-US" altLang="en-US" dirty="0">
                <a:latin typeface="Calibri" panose="020F0502020204030204" pitchFamily="34" charset="0"/>
                <a:cs typeface="Times New Roman" pitchFamily="18" charset="0"/>
              </a:rPr>
              <a:t>Their enzymes function in the breakdown of fatty acids and hydrogen peroxide, and detoxification of alcohol</a:t>
            </a:r>
            <a:endParaRPr lang="en-US" altLang="en-US" dirty="0">
              <a:latin typeface="Calibri" panose="020F0502020204030204" pitchFamily="34" charset="0"/>
              <a:cs typeface="Tahoma"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234013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Other Cellular Structures</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990600"/>
            <a:ext cx="8229600" cy="5715000"/>
          </a:xfrm>
        </p:spPr>
        <p:txBody>
          <a:bodyPr>
            <a:normAutofit lnSpcReduction="10000"/>
          </a:bodyPr>
          <a:lstStyle/>
          <a:p>
            <a:pPr marL="0" indent="0">
              <a:buClr>
                <a:srgbClr val="FF6600"/>
              </a:buClr>
              <a:buNone/>
            </a:pPr>
            <a:r>
              <a:rPr lang="en-US" altLang="en-US" dirty="0">
                <a:latin typeface="Calibri" panose="020F0502020204030204" pitchFamily="34" charset="0"/>
                <a:cs typeface="Tahoma" pitchFamily="34" charset="0"/>
              </a:rPr>
              <a:t>In the cytoplasm, there are several structures, which are not organelles, but rather part of the </a:t>
            </a:r>
            <a:r>
              <a:rPr lang="en-US" altLang="en-US" b="1" dirty="0" smtClean="0">
                <a:latin typeface="Calibri" panose="020F0502020204030204" pitchFamily="34" charset="0"/>
                <a:cs typeface="Tahoma" pitchFamily="34" charset="0"/>
              </a:rPr>
              <a:t>cytoskeleton.</a:t>
            </a:r>
          </a:p>
          <a:p>
            <a:pPr marL="0" indent="0">
              <a:buClr>
                <a:srgbClr val="FF6600"/>
              </a:buClr>
              <a:buNone/>
            </a:pPr>
            <a:endParaRPr lang="en-US" altLang="en-US" dirty="0">
              <a:latin typeface="Calibri" panose="020F0502020204030204" pitchFamily="34" charset="0"/>
              <a:cs typeface="Tahoma" pitchFamily="34" charset="0"/>
            </a:endParaRPr>
          </a:p>
          <a:p>
            <a:pPr marL="0" indent="0">
              <a:buClr>
                <a:srgbClr val="FF6600"/>
              </a:buClr>
              <a:buNone/>
            </a:pPr>
            <a:r>
              <a:rPr lang="en-US" altLang="en-US" b="1" dirty="0">
                <a:latin typeface="Calibri" panose="020F0502020204030204" pitchFamily="34" charset="0"/>
                <a:cs typeface="Tahoma" pitchFamily="34" charset="0"/>
              </a:rPr>
              <a:t>Microfilaments</a:t>
            </a:r>
            <a:r>
              <a:rPr lang="en-US" altLang="en-US" dirty="0">
                <a:latin typeface="Calibri" panose="020F0502020204030204" pitchFamily="34" charset="0"/>
                <a:cs typeface="Tahoma" pitchFamily="34" charset="0"/>
              </a:rPr>
              <a:t> and </a:t>
            </a:r>
            <a:r>
              <a:rPr lang="en-US" altLang="en-US" b="1" dirty="0">
                <a:latin typeface="Calibri" panose="020F0502020204030204" pitchFamily="34" charset="0"/>
                <a:cs typeface="Tahoma" pitchFamily="34" charset="0"/>
              </a:rPr>
              <a:t>microtubules</a:t>
            </a:r>
            <a:r>
              <a:rPr lang="en-US" altLang="en-US" dirty="0">
                <a:latin typeface="Calibri" panose="020F0502020204030204" pitchFamily="34" charset="0"/>
                <a:cs typeface="Tahoma" pitchFamily="34" charset="0"/>
              </a:rPr>
              <a:t> are thin, threadlike structures that serve as the cytoskeleton of the cell:</a:t>
            </a:r>
          </a:p>
          <a:p>
            <a:pPr>
              <a:buClr>
                <a:schemeClr val="tx1"/>
              </a:buClr>
            </a:pPr>
            <a:r>
              <a:rPr lang="en-US" altLang="en-US" b="1" dirty="0">
                <a:latin typeface="Calibri" panose="020F0502020204030204" pitchFamily="34" charset="0"/>
                <a:cs typeface="Tahoma" pitchFamily="34" charset="0"/>
              </a:rPr>
              <a:t>Microfilaments:  </a:t>
            </a:r>
            <a:r>
              <a:rPr lang="en-US" altLang="en-US" dirty="0">
                <a:latin typeface="Calibri" panose="020F0502020204030204" pitchFamily="34" charset="0"/>
                <a:cs typeface="Tahoma" pitchFamily="34" charset="0"/>
              </a:rPr>
              <a:t>made of the protein actin; cause various cellular movements; group together to form myofibrils in muscle</a:t>
            </a:r>
          </a:p>
          <a:p>
            <a:pPr>
              <a:buClr>
                <a:schemeClr val="tx1"/>
              </a:buClr>
            </a:pPr>
            <a:r>
              <a:rPr lang="en-US" altLang="en-US" b="1" dirty="0">
                <a:latin typeface="Calibri" panose="020F0502020204030204" pitchFamily="34" charset="0"/>
                <a:cs typeface="Tahoma" pitchFamily="34" charset="0"/>
              </a:rPr>
              <a:t>Microtubules</a:t>
            </a:r>
            <a:r>
              <a:rPr lang="en-US" altLang="en-US" dirty="0">
                <a:latin typeface="Calibri" panose="020F0502020204030204" pitchFamily="34" charset="0"/>
                <a:cs typeface="Tahoma" pitchFamily="34" charset="0"/>
              </a:rPr>
              <a:t>:  made of the globular protein tubulin, are attached in a spiral to form a long tube; important in cell division</a:t>
            </a:r>
          </a:p>
          <a:p>
            <a:pPr>
              <a:buClr>
                <a:schemeClr val="tx1"/>
              </a:buClr>
            </a:pPr>
            <a:r>
              <a:rPr lang="en-US" altLang="en-US" b="1" dirty="0">
                <a:latin typeface="Calibri" panose="020F0502020204030204" pitchFamily="34" charset="0"/>
                <a:cs typeface="Courier New" pitchFamily="49" charset="0"/>
              </a:rPr>
              <a:t>Intermediate fibers:</a:t>
            </a:r>
            <a:r>
              <a:rPr lang="en-US" altLang="en-US" dirty="0">
                <a:latin typeface="Calibri" panose="020F0502020204030204" pitchFamily="34" charset="0"/>
                <a:cs typeface="Courier New" pitchFamily="49" charset="0"/>
              </a:rPr>
              <a:t>  made of different proteins in different cells, are abundant in skin cells and neurons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7427214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The Cytoskeleton</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7.jpg"/>
          <p:cNvPicPr>
            <a:picLocks noChangeAspect="1" noChangeArrowheads="1"/>
          </p:cNvPicPr>
          <p:nvPr/>
        </p:nvPicPr>
        <p:blipFill>
          <a:blip r:embed="rId2" cstate="print"/>
          <a:srcRect/>
          <a:stretch>
            <a:fillRect/>
          </a:stretch>
        </p:blipFill>
        <p:spPr bwMode="auto">
          <a:xfrm>
            <a:off x="292100" y="1494973"/>
            <a:ext cx="8559800" cy="3868054"/>
          </a:xfrm>
          <a:prstGeom prst="rect">
            <a:avLst/>
          </a:prstGeom>
          <a:noFill/>
        </p:spPr>
      </p:pic>
    </p:spTree>
    <p:extLst>
      <p:ext uri="{BB962C8B-B14F-4D97-AF65-F5344CB8AC3E}">
        <p14:creationId xmlns:p14="http://schemas.microsoft.com/office/powerpoint/2010/main" xmlns="" val="2473863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cs typeface="Tahoma" pitchFamily="34" charset="0"/>
              </a:rPr>
              <a:t>Other Cellular Structures (2)</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762000"/>
            <a:ext cx="8229600" cy="5867400"/>
          </a:xfrm>
        </p:spPr>
        <p:txBody>
          <a:bodyPr>
            <a:normAutofit/>
          </a:bodyPr>
          <a:lstStyle/>
          <a:p>
            <a:pPr marL="0" indent="0">
              <a:buClr>
                <a:srgbClr val="FF6600"/>
              </a:buClr>
              <a:buNone/>
            </a:pPr>
            <a:r>
              <a:rPr lang="en-US" altLang="en-US" b="1" dirty="0">
                <a:latin typeface="Calibri" panose="020F0502020204030204" pitchFamily="34" charset="0"/>
                <a:cs typeface="Tahoma" pitchFamily="34" charset="0"/>
              </a:rPr>
              <a:t>Centrosome:</a:t>
            </a:r>
          </a:p>
          <a:p>
            <a:pPr marL="0" indent="0">
              <a:buClr>
                <a:srgbClr val="FF6600"/>
              </a:buClr>
              <a:buNone/>
            </a:pPr>
            <a:r>
              <a:rPr lang="en-US" altLang="en-US" dirty="0">
                <a:latin typeface="Calibri" panose="020F0502020204030204" pitchFamily="34" charset="0"/>
                <a:cs typeface="Tahoma" pitchFamily="34" charset="0"/>
              </a:rPr>
              <a:t>A non-membranous structure, made up of two hollow cylinders called c</a:t>
            </a:r>
            <a:r>
              <a:rPr lang="en-US" altLang="en-US" i="1" dirty="0">
                <a:latin typeface="Calibri" panose="020F0502020204030204" pitchFamily="34" charset="0"/>
                <a:cs typeface="Tahoma" pitchFamily="34" charset="0"/>
              </a:rPr>
              <a:t>entrioles,</a:t>
            </a:r>
            <a:r>
              <a:rPr lang="en-US" altLang="en-US" dirty="0">
                <a:latin typeface="Calibri" panose="020F0502020204030204" pitchFamily="34" charset="0"/>
                <a:cs typeface="Tahoma" pitchFamily="34" charset="0"/>
              </a:rPr>
              <a:t>  that function in the separation of chromosomes during cell division; made of nine groups of three microtubules</a:t>
            </a:r>
          </a:p>
          <a:p>
            <a:pPr marL="0" indent="0">
              <a:buClr>
                <a:srgbClr val="FF6600"/>
              </a:buClr>
              <a:buNone/>
            </a:pPr>
            <a:r>
              <a:rPr lang="en-US" altLang="en-US" b="1" dirty="0">
                <a:latin typeface="Calibri" panose="020F0502020204030204" pitchFamily="34" charset="0"/>
                <a:cs typeface="Tahoma" pitchFamily="34" charset="0"/>
              </a:rPr>
              <a:t>Cilia:</a:t>
            </a:r>
            <a:r>
              <a:rPr lang="en-US" altLang="en-US" dirty="0">
                <a:latin typeface="Calibri" panose="020F0502020204030204" pitchFamily="34" charset="0"/>
                <a:cs typeface="Tahoma" pitchFamily="34" charset="0"/>
              </a:rPr>
              <a:t>  </a:t>
            </a:r>
          </a:p>
          <a:p>
            <a:pPr marL="0" indent="0">
              <a:buClr>
                <a:srgbClr val="FF6600"/>
              </a:buClr>
              <a:buNone/>
            </a:pPr>
            <a:r>
              <a:rPr lang="en-US" altLang="en-US" dirty="0">
                <a:latin typeface="Calibri" panose="020F0502020204030204" pitchFamily="34" charset="0"/>
                <a:cs typeface="Tahoma" pitchFamily="34" charset="0"/>
              </a:rPr>
              <a:t>Motile extensions from the cell; short cilia are abundant on the free surfaces of certain epithelial cells and move in a wave (respiratory linings, for example) to move fluids or whole cells</a:t>
            </a:r>
          </a:p>
          <a:p>
            <a:pPr marL="0" indent="0">
              <a:buClr>
                <a:srgbClr val="FF6600"/>
              </a:buClr>
              <a:buNone/>
            </a:pPr>
            <a:r>
              <a:rPr lang="en-US" altLang="en-US" b="1" dirty="0">
                <a:latin typeface="Calibri" panose="020F0502020204030204" pitchFamily="34" charset="0"/>
                <a:cs typeface="Tahoma" pitchFamily="34" charset="0"/>
              </a:rPr>
              <a:t>Flagella:  </a:t>
            </a:r>
          </a:p>
          <a:p>
            <a:pPr marL="0" indent="0">
              <a:buClr>
                <a:srgbClr val="FF6600"/>
              </a:buClr>
              <a:buNone/>
            </a:pPr>
            <a:r>
              <a:rPr lang="en-US" altLang="en-US" dirty="0">
                <a:latin typeface="Calibri" panose="020F0502020204030204" pitchFamily="34" charset="0"/>
                <a:cs typeface="Tahoma" pitchFamily="34" charset="0"/>
              </a:rPr>
              <a:t>Another type of motile extension from cell; usually a cell only has 1 flagellum; the only human cell with a flagellum is a sperm cell; the flagellum allow the sperm to swim toward the egg cell</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6447243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The Centrosome (Centrioles)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8.jpg"/>
          <p:cNvPicPr>
            <a:picLocks noChangeAspect="1" noChangeArrowheads="1"/>
          </p:cNvPicPr>
          <p:nvPr/>
        </p:nvPicPr>
        <p:blipFill>
          <a:blip r:embed="rId2" cstate="print"/>
          <a:srcRect/>
          <a:stretch>
            <a:fillRect/>
          </a:stretch>
        </p:blipFill>
        <p:spPr bwMode="auto">
          <a:xfrm>
            <a:off x="326231" y="975519"/>
            <a:ext cx="8491538" cy="5313362"/>
          </a:xfrm>
          <a:prstGeom prst="rect">
            <a:avLst/>
          </a:prstGeom>
          <a:noFill/>
        </p:spPr>
      </p:pic>
    </p:spTree>
    <p:extLst>
      <p:ext uri="{BB962C8B-B14F-4D97-AF65-F5344CB8AC3E}">
        <p14:creationId xmlns:p14="http://schemas.microsoft.com/office/powerpoint/2010/main" xmlns="" val="3103201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Cilia and Flagella</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09.jpg"/>
          <p:cNvPicPr>
            <a:picLocks noChangeAspect="1" noChangeArrowheads="1"/>
          </p:cNvPicPr>
          <p:nvPr/>
        </p:nvPicPr>
        <p:blipFill>
          <a:blip r:embed="rId2" cstate="print"/>
          <a:srcRect/>
          <a:stretch>
            <a:fillRect/>
          </a:stretch>
        </p:blipFill>
        <p:spPr bwMode="auto">
          <a:xfrm>
            <a:off x="177801" y="1595595"/>
            <a:ext cx="8788400" cy="3666810"/>
          </a:xfrm>
          <a:prstGeom prst="rect">
            <a:avLst/>
          </a:prstGeom>
          <a:noFill/>
        </p:spPr>
      </p:pic>
    </p:spTree>
    <p:extLst>
      <p:ext uri="{BB962C8B-B14F-4D97-AF65-F5344CB8AC3E}">
        <p14:creationId xmlns:p14="http://schemas.microsoft.com/office/powerpoint/2010/main" xmlns="" val="1609785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The Cell Nucleus</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990600"/>
            <a:ext cx="8229600" cy="5715000"/>
          </a:xfrm>
        </p:spPr>
        <p:txBody>
          <a:bodyPr>
            <a:normAutofit lnSpcReduction="10000"/>
          </a:bodyPr>
          <a:lstStyle/>
          <a:p>
            <a:pPr>
              <a:buClr>
                <a:schemeClr val="tx1"/>
              </a:buClr>
            </a:pPr>
            <a:r>
              <a:rPr lang="en-US" altLang="en-US" dirty="0">
                <a:latin typeface="Calibri" panose="020F0502020204030204" pitchFamily="34" charset="0"/>
                <a:cs typeface="Tahoma" pitchFamily="34" charset="0"/>
              </a:rPr>
              <a:t>The </a:t>
            </a:r>
            <a:r>
              <a:rPr lang="en-US" altLang="en-US" b="1" dirty="0">
                <a:latin typeface="Calibri" panose="020F0502020204030204" pitchFamily="34" charset="0"/>
                <a:cs typeface="Tahoma" pitchFamily="34" charset="0"/>
              </a:rPr>
              <a:t>nucleus</a:t>
            </a:r>
            <a:r>
              <a:rPr lang="en-US" altLang="en-US" dirty="0">
                <a:latin typeface="Calibri" panose="020F0502020204030204" pitchFamily="34" charset="0"/>
                <a:cs typeface="Tahoma" pitchFamily="34" charset="0"/>
              </a:rPr>
              <a:t> contains genetic material, DNA, which controls cell activities</a:t>
            </a:r>
          </a:p>
          <a:p>
            <a:pPr>
              <a:buClr>
                <a:schemeClr val="tx1"/>
              </a:buClr>
            </a:pPr>
            <a:r>
              <a:rPr lang="en-US" altLang="en-US" dirty="0">
                <a:latin typeface="Calibri" panose="020F0502020204030204" pitchFamily="34" charset="0"/>
                <a:cs typeface="Tahoma" pitchFamily="34" charset="0"/>
              </a:rPr>
              <a:t>The fairly large nucleus is surrounded by a double-layered </a:t>
            </a:r>
            <a:r>
              <a:rPr lang="en-US" altLang="en-US" b="1" dirty="0">
                <a:latin typeface="Calibri" panose="020F0502020204030204" pitchFamily="34" charset="0"/>
                <a:cs typeface="Tahoma" pitchFamily="34" charset="0"/>
              </a:rPr>
              <a:t>nuclear envelope,</a:t>
            </a:r>
            <a:r>
              <a:rPr lang="en-US" altLang="en-US" dirty="0">
                <a:latin typeface="Calibri" panose="020F0502020204030204" pitchFamily="34" charset="0"/>
                <a:cs typeface="Tahoma" pitchFamily="34" charset="0"/>
              </a:rPr>
              <a:t> containing relatively large </a:t>
            </a:r>
            <a:r>
              <a:rPr lang="en-US" altLang="en-US" b="1" dirty="0">
                <a:latin typeface="Calibri" panose="020F0502020204030204" pitchFamily="34" charset="0"/>
                <a:cs typeface="Tahoma" pitchFamily="34" charset="0"/>
              </a:rPr>
              <a:t>nuclear pores </a:t>
            </a:r>
            <a:r>
              <a:rPr lang="en-US" altLang="en-US" dirty="0">
                <a:latin typeface="Calibri" panose="020F0502020204030204" pitchFamily="34" charset="0"/>
                <a:cs typeface="Tahoma" pitchFamily="34" charset="0"/>
              </a:rPr>
              <a:t>that allow the passage of certain substances</a:t>
            </a:r>
          </a:p>
          <a:p>
            <a:pPr>
              <a:buClr>
                <a:schemeClr val="tx1"/>
              </a:buClr>
            </a:pPr>
            <a:r>
              <a:rPr lang="en-US" altLang="en-US" dirty="0">
                <a:latin typeface="Calibri" panose="020F0502020204030204" pitchFamily="34" charset="0"/>
                <a:cs typeface="Tahoma" pitchFamily="34" charset="0"/>
              </a:rPr>
              <a:t>Contains a fluid called </a:t>
            </a:r>
            <a:r>
              <a:rPr lang="en-US" altLang="en-US" b="1" dirty="0">
                <a:latin typeface="Calibri" panose="020F0502020204030204" pitchFamily="34" charset="0"/>
                <a:cs typeface="Tahoma" pitchFamily="34" charset="0"/>
              </a:rPr>
              <a:t>nucleoplasm</a:t>
            </a:r>
          </a:p>
          <a:p>
            <a:pPr>
              <a:buClr>
                <a:schemeClr val="tx1"/>
              </a:buClr>
            </a:pPr>
            <a:r>
              <a:rPr lang="en-US" altLang="en-US" dirty="0">
                <a:latin typeface="Calibri" panose="020F0502020204030204" pitchFamily="34" charset="0"/>
                <a:cs typeface="Tahoma" pitchFamily="34" charset="0"/>
              </a:rPr>
              <a:t>The </a:t>
            </a:r>
            <a:r>
              <a:rPr lang="en-US" altLang="en-US" b="1" dirty="0">
                <a:latin typeface="Calibri" panose="020F0502020204030204" pitchFamily="34" charset="0"/>
                <a:cs typeface="Tahoma" pitchFamily="34" charset="0"/>
              </a:rPr>
              <a:t>nucleolus</a:t>
            </a:r>
            <a:r>
              <a:rPr lang="en-US" altLang="en-US" dirty="0">
                <a:latin typeface="Calibri" panose="020F0502020204030204" pitchFamily="34" charset="0"/>
                <a:cs typeface="Tahoma" pitchFamily="34" charset="0"/>
              </a:rPr>
              <a:t> is a small, dense body in the nucleus, composed of RNA and protein; it is the site of ribosome production</a:t>
            </a:r>
          </a:p>
          <a:p>
            <a:pPr>
              <a:buClr>
                <a:schemeClr val="tx1"/>
              </a:buClr>
            </a:pPr>
            <a:r>
              <a:rPr lang="en-US" altLang="en-US" b="1" dirty="0">
                <a:latin typeface="Calibri" panose="020F0502020204030204" pitchFamily="34" charset="0"/>
                <a:cs typeface="Times New Roman" pitchFamily="18" charset="0"/>
              </a:rPr>
              <a:t>Chromatin</a:t>
            </a:r>
            <a:r>
              <a:rPr lang="en-US" altLang="en-US" dirty="0">
                <a:latin typeface="Calibri" panose="020F0502020204030204" pitchFamily="34" charset="0"/>
                <a:cs typeface="Times New Roman" pitchFamily="18" charset="0"/>
              </a:rPr>
              <a:t> consists of loosely coiled fibers of protein and DNA found in the nucleus</a:t>
            </a:r>
          </a:p>
          <a:p>
            <a:pPr>
              <a:buClr>
                <a:schemeClr val="tx1"/>
              </a:buClr>
            </a:pPr>
            <a:r>
              <a:rPr lang="en-US" altLang="en-US" dirty="0">
                <a:latin typeface="Calibri" panose="020F0502020204030204" pitchFamily="34" charset="0"/>
                <a:cs typeface="Tahoma" pitchFamily="34" charset="0"/>
              </a:rPr>
              <a:t>Condensed DNA is referred to as </a:t>
            </a:r>
            <a:r>
              <a:rPr lang="en-US" altLang="en-US" b="1" dirty="0">
                <a:latin typeface="Calibri" panose="020F0502020204030204" pitchFamily="34" charset="0"/>
                <a:cs typeface="Tahoma" pitchFamily="34" charset="0"/>
              </a:rPr>
              <a:t>chromosomes; </a:t>
            </a:r>
            <a:r>
              <a:rPr lang="en-US" altLang="en-US" dirty="0">
                <a:latin typeface="Calibri" panose="020F0502020204030204" pitchFamily="34" charset="0"/>
                <a:cs typeface="Tahoma" pitchFamily="34" charset="0"/>
              </a:rPr>
              <a:t>this form of DNA occurs during cell division</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5770742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Cell Nucleus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0.jpg"/>
          <p:cNvPicPr>
            <a:picLocks noChangeAspect="1" noChangeArrowheads="1"/>
          </p:cNvPicPr>
          <p:nvPr/>
        </p:nvPicPr>
        <p:blipFill>
          <a:blip r:embed="rId2" cstate="print"/>
          <a:srcRect/>
          <a:stretch>
            <a:fillRect/>
          </a:stretch>
        </p:blipFill>
        <p:spPr bwMode="auto">
          <a:xfrm>
            <a:off x="457200" y="926226"/>
            <a:ext cx="8229600" cy="5512674"/>
          </a:xfrm>
          <a:prstGeom prst="rect">
            <a:avLst/>
          </a:prstGeom>
          <a:noFill/>
        </p:spPr>
      </p:pic>
    </p:spTree>
    <p:extLst>
      <p:ext uri="{BB962C8B-B14F-4D97-AF65-F5344CB8AC3E}">
        <p14:creationId xmlns:p14="http://schemas.microsoft.com/office/powerpoint/2010/main" xmlns="" val="4858450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Structures and Functions of Cell Parts</a:t>
            </a:r>
            <a:br>
              <a:rPr lang="en-US" altLang="en-US" u="sng" dirty="0">
                <a:latin typeface="Calibri" panose="020F0502020204030204" pitchFamily="34" charset="0"/>
              </a:rPr>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1026" name="Picture 2" descr="\\192.168.9.252\08macdata04\08VOL4\Graphics\Powerpoint\MH_DCM\MH_DCM-TEXTEDIT PROJECTS\SHIER_13e\Final files\Lecture PPT\Jpgs\shi77364_t03_01a.jpg"/>
          <p:cNvPicPr>
            <a:picLocks noChangeAspect="1" noChangeArrowheads="1"/>
          </p:cNvPicPr>
          <p:nvPr/>
        </p:nvPicPr>
        <p:blipFill>
          <a:blip r:embed="rId2" cstate="print"/>
          <a:srcRect/>
          <a:stretch>
            <a:fillRect/>
          </a:stretch>
        </p:blipFill>
        <p:spPr bwMode="auto">
          <a:xfrm>
            <a:off x="228601" y="1777832"/>
            <a:ext cx="8686800" cy="3302336"/>
          </a:xfrm>
          <a:prstGeom prst="rect">
            <a:avLst/>
          </a:prstGeom>
          <a:noFill/>
        </p:spPr>
      </p:pic>
    </p:spTree>
    <p:extLst>
      <p:ext uri="{BB962C8B-B14F-4D97-AF65-F5344CB8AC3E}">
        <p14:creationId xmlns:p14="http://schemas.microsoft.com/office/powerpoint/2010/main" xmlns="" val="3430072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Structures and Functions of Cell </a:t>
            </a:r>
            <a:r>
              <a:rPr lang="en-US" altLang="en-US" u="sng" dirty="0" smtClean="0">
                <a:latin typeface="Calibri" panose="020F0502020204030204" pitchFamily="34" charset="0"/>
              </a:rPr>
              <a:t>Parts(2)</a:t>
            </a:r>
            <a:r>
              <a:rPr lang="en-US" altLang="en-US" u="sng" dirty="0">
                <a:latin typeface="Calibri" panose="020F0502020204030204" pitchFamily="34" charset="0"/>
              </a:rPr>
              <a:t/>
            </a:r>
            <a:br>
              <a:rPr lang="en-US" altLang="en-US" u="sng" dirty="0">
                <a:latin typeface="Calibri" panose="020F0502020204030204" pitchFamily="34" charset="0"/>
              </a:rPr>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2050" name="Picture 2" descr="\\192.168.9.252\08macdata04\08VOL4\Graphics\Powerpoint\MH_DCM\MH_DCM-TEXTEDIT PROJECTS\SHIER_13e\Final files\Lecture PPT\Jpgs\shi77364_t03_01b.jpg"/>
          <p:cNvPicPr>
            <a:picLocks noChangeAspect="1" noChangeArrowheads="1"/>
          </p:cNvPicPr>
          <p:nvPr/>
        </p:nvPicPr>
        <p:blipFill>
          <a:blip r:embed="rId2" cstate="print"/>
          <a:srcRect/>
          <a:stretch>
            <a:fillRect/>
          </a:stretch>
        </p:blipFill>
        <p:spPr bwMode="auto">
          <a:xfrm>
            <a:off x="228601" y="1615070"/>
            <a:ext cx="8686800" cy="3627860"/>
          </a:xfrm>
          <a:prstGeom prst="rect">
            <a:avLst/>
          </a:prstGeom>
          <a:noFill/>
        </p:spPr>
      </p:pic>
    </p:spTree>
    <p:extLst>
      <p:ext uri="{BB962C8B-B14F-4D97-AF65-F5344CB8AC3E}">
        <p14:creationId xmlns:p14="http://schemas.microsoft.com/office/powerpoint/2010/main" xmlns="" val="3430072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3.3</a:t>
            </a:r>
            <a:r>
              <a:rPr lang="en-US" altLang="en-US" dirty="0"/>
              <a:t>:  </a:t>
            </a:r>
            <a:r>
              <a:rPr lang="en-US" altLang="en-US" u="sng" dirty="0"/>
              <a:t>Movements Into and Out of the Cell</a:t>
            </a:r>
            <a:br>
              <a:rPr lang="en-US" altLang="en-US" u="sng" dirty="0"/>
            </a:br>
            <a:endParaRPr lang="en-US" dirty="0"/>
          </a:p>
        </p:txBody>
      </p:sp>
      <p:sp>
        <p:nvSpPr>
          <p:cNvPr id="3" name="Content Placeholder 2"/>
          <p:cNvSpPr>
            <a:spLocks noGrp="1"/>
          </p:cNvSpPr>
          <p:nvPr>
            <p:ph idx="1"/>
          </p:nvPr>
        </p:nvSpPr>
        <p:spPr/>
        <p:txBody>
          <a:bodyPr/>
          <a:lstStyle/>
          <a:p>
            <a:pPr>
              <a:lnSpc>
                <a:spcPct val="90000"/>
              </a:lnSpc>
              <a:buClr>
                <a:schemeClr val="tx1"/>
              </a:buClr>
            </a:pPr>
            <a:r>
              <a:rPr lang="en-US" altLang="en-US" dirty="0">
                <a:latin typeface="Calibri" panose="020F0502020204030204" pitchFamily="34" charset="0"/>
                <a:cs typeface="Tahoma" pitchFamily="34" charset="0"/>
              </a:rPr>
              <a:t>The cell membrane is a </a:t>
            </a:r>
            <a:r>
              <a:rPr lang="en-US" altLang="en-US" b="1" dirty="0">
                <a:latin typeface="Calibri" panose="020F0502020204030204" pitchFamily="34" charset="0"/>
                <a:cs typeface="Tahoma" pitchFamily="34" charset="0"/>
              </a:rPr>
              <a:t>selective barrier, </a:t>
            </a:r>
            <a:r>
              <a:rPr lang="en-US" altLang="en-US" dirty="0">
                <a:latin typeface="Calibri" panose="020F0502020204030204" pitchFamily="34" charset="0"/>
                <a:cs typeface="Tahoma" pitchFamily="34" charset="0"/>
              </a:rPr>
              <a:t>which controls which substances pass through it</a:t>
            </a:r>
          </a:p>
          <a:p>
            <a:pPr>
              <a:lnSpc>
                <a:spcPct val="90000"/>
              </a:lnSpc>
              <a:buClr>
                <a:schemeClr val="tx1"/>
              </a:buClr>
            </a:pPr>
            <a:r>
              <a:rPr lang="en-US" altLang="en-US" dirty="0">
                <a:latin typeface="Calibri" panose="020F0502020204030204" pitchFamily="34" charset="0"/>
                <a:cs typeface="Tahoma" pitchFamily="34" charset="0"/>
              </a:rPr>
              <a:t>Mechanisms of movement across the membrane may be </a:t>
            </a:r>
            <a:r>
              <a:rPr lang="en-US" altLang="en-US" b="1" dirty="0">
                <a:latin typeface="Calibri" panose="020F0502020204030204" pitchFamily="34" charset="0"/>
                <a:cs typeface="Tahoma" pitchFamily="34" charset="0"/>
              </a:rPr>
              <a:t>passive</a:t>
            </a:r>
            <a:r>
              <a:rPr lang="en-US" altLang="en-US" dirty="0">
                <a:latin typeface="Calibri" panose="020F0502020204030204" pitchFamily="34" charset="0"/>
                <a:cs typeface="Tahoma" pitchFamily="34" charset="0"/>
              </a:rPr>
              <a:t>, requiring no energy from the </a:t>
            </a:r>
            <a:r>
              <a:rPr lang="en-US" altLang="en-US" dirty="0">
                <a:latin typeface="Calibri" panose="020F0502020204030204" pitchFamily="34" charset="0"/>
                <a:cs typeface="Times New Roman" pitchFamily="18" charset="0"/>
              </a:rPr>
              <a:t>cell, or </a:t>
            </a:r>
            <a:r>
              <a:rPr lang="en-US" altLang="en-US" b="1" dirty="0">
                <a:latin typeface="Calibri" panose="020F0502020204030204" pitchFamily="34" charset="0"/>
                <a:cs typeface="Times New Roman" pitchFamily="18" charset="0"/>
              </a:rPr>
              <a:t>active</a:t>
            </a:r>
            <a:r>
              <a:rPr lang="en-US" altLang="en-US" dirty="0">
                <a:latin typeface="Calibri" panose="020F0502020204030204" pitchFamily="34" charset="0"/>
                <a:cs typeface="Times New Roman" pitchFamily="18" charset="0"/>
              </a:rPr>
              <a:t>, requiring cellular energy</a:t>
            </a:r>
          </a:p>
          <a:p>
            <a:pPr>
              <a:lnSpc>
                <a:spcPct val="90000"/>
              </a:lnSpc>
              <a:buClr>
                <a:schemeClr val="tx1"/>
              </a:buClr>
            </a:pPr>
            <a:r>
              <a:rPr lang="en-US" altLang="en-US" dirty="0">
                <a:latin typeface="Calibri" panose="020F0502020204030204" pitchFamily="34" charset="0"/>
                <a:cs typeface="Times New Roman" pitchFamily="18" charset="0"/>
              </a:rPr>
              <a:t>Examples of </a:t>
            </a:r>
            <a:r>
              <a:rPr lang="en-US" altLang="en-US" b="1" dirty="0">
                <a:latin typeface="Calibri" panose="020F0502020204030204" pitchFamily="34" charset="0"/>
                <a:cs typeface="Times New Roman" pitchFamily="18" charset="0"/>
              </a:rPr>
              <a:t>passive transport mechanisms</a:t>
            </a:r>
            <a:r>
              <a:rPr lang="en-US" altLang="en-US" dirty="0">
                <a:latin typeface="Calibri" panose="020F0502020204030204" pitchFamily="34" charset="0"/>
                <a:cs typeface="Times New Roman" pitchFamily="18" charset="0"/>
              </a:rPr>
              <a:t>:  diffusion, facilitated diffusion, osmosis, and filtration </a:t>
            </a:r>
          </a:p>
          <a:p>
            <a:pPr>
              <a:lnSpc>
                <a:spcPct val="90000"/>
              </a:lnSpc>
              <a:buClr>
                <a:schemeClr val="tx1"/>
              </a:buClr>
            </a:pPr>
            <a:r>
              <a:rPr lang="en-US" altLang="en-US" dirty="0">
                <a:latin typeface="Calibri" panose="020F0502020204030204" pitchFamily="34" charset="0"/>
                <a:cs typeface="Times New Roman" pitchFamily="18" charset="0"/>
              </a:rPr>
              <a:t>Examples of </a:t>
            </a:r>
            <a:r>
              <a:rPr lang="en-US" altLang="en-US" b="1" dirty="0">
                <a:latin typeface="Calibri" panose="020F0502020204030204" pitchFamily="34" charset="0"/>
                <a:cs typeface="Times New Roman" pitchFamily="18" charset="0"/>
              </a:rPr>
              <a:t>active transport mechanisms</a:t>
            </a:r>
            <a:r>
              <a:rPr lang="en-US" altLang="en-US" dirty="0">
                <a:latin typeface="Calibri" panose="020F0502020204030204" pitchFamily="34" charset="0"/>
                <a:cs typeface="Times New Roman" pitchFamily="18" charset="0"/>
              </a:rPr>
              <a:t>:  active transport, endocytosis, and exocytosis</a:t>
            </a:r>
            <a:endParaRPr lang="en-US" altLang="en-US" dirty="0">
              <a:solidFill>
                <a:srgbClr val="FFFF66"/>
              </a:solidFill>
              <a:latin typeface="Calibri" panose="020F0502020204030204" pitchFamily="34" charset="0"/>
              <a:cs typeface="Times New Roman" pitchFamily="18"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5804729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Passive Mechanisms</a:t>
            </a:r>
            <a:r>
              <a:rPr lang="en-US" altLang="en-US" dirty="0">
                <a:latin typeface="Calibri" panose="020F0502020204030204" pitchFamily="34" charset="0"/>
                <a:cs typeface="Tahoma" pitchFamily="34" charset="0"/>
              </a:rPr>
              <a:t>:  </a:t>
            </a:r>
            <a:r>
              <a:rPr lang="en-US" altLang="en-US" u="sng" dirty="0">
                <a:latin typeface="Calibri" panose="020F0502020204030204" pitchFamily="34" charset="0"/>
                <a:cs typeface="Tahoma" pitchFamily="34" charset="0"/>
              </a:rPr>
              <a:t>Diffusion </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990600"/>
            <a:ext cx="8229600" cy="5791200"/>
          </a:xfrm>
        </p:spPr>
        <p:txBody>
          <a:bodyPr>
            <a:normAutofit fontScale="92500" lnSpcReduction="10000"/>
          </a:bodyPr>
          <a:lstStyle/>
          <a:p>
            <a:pPr marL="0" indent="0">
              <a:lnSpc>
                <a:spcPct val="90000"/>
              </a:lnSpc>
              <a:buClr>
                <a:srgbClr val="FF6600"/>
              </a:buClr>
              <a:buNone/>
            </a:pPr>
            <a:r>
              <a:rPr lang="en-US" altLang="en-US" b="1" dirty="0">
                <a:latin typeface="Calibri" panose="020F0502020204030204" pitchFamily="34" charset="0"/>
                <a:cs typeface="Tahoma" pitchFamily="34" charset="0"/>
              </a:rPr>
              <a:t>Diffusion: </a:t>
            </a:r>
          </a:p>
          <a:p>
            <a:pPr>
              <a:lnSpc>
                <a:spcPct val="90000"/>
              </a:lnSpc>
              <a:buClr>
                <a:schemeClr val="tx1"/>
              </a:buClr>
            </a:pPr>
            <a:r>
              <a:rPr lang="en-US" altLang="en-US" dirty="0">
                <a:latin typeface="Calibri" panose="020F0502020204030204" pitchFamily="34" charset="0"/>
                <a:cs typeface="Tahoma" pitchFamily="34" charset="0"/>
              </a:rPr>
              <a:t>Movement of molecules or ions in a liquid or gas from a region of higher concentration to one of lower concentration</a:t>
            </a:r>
          </a:p>
          <a:p>
            <a:pPr>
              <a:lnSpc>
                <a:spcPct val="90000"/>
              </a:lnSpc>
              <a:buClr>
                <a:schemeClr val="tx1"/>
              </a:buClr>
            </a:pPr>
            <a:r>
              <a:rPr lang="en-US" altLang="en-US" dirty="0">
                <a:latin typeface="Calibri" panose="020F0502020204030204" pitchFamily="34" charset="0"/>
                <a:cs typeface="Tahoma" pitchFamily="34" charset="0"/>
              </a:rPr>
              <a:t>This is referred to as moving down the concentration gradient</a:t>
            </a:r>
          </a:p>
          <a:p>
            <a:pPr>
              <a:lnSpc>
                <a:spcPct val="90000"/>
              </a:lnSpc>
              <a:buClr>
                <a:schemeClr val="tx1"/>
              </a:buClr>
            </a:pPr>
            <a:r>
              <a:rPr lang="en-US" altLang="en-US" dirty="0">
                <a:latin typeface="Calibri" panose="020F0502020204030204" pitchFamily="34" charset="0"/>
                <a:cs typeface="Tahoma" pitchFamily="34" charset="0"/>
              </a:rPr>
              <a:t>Caused by the random motion and collisions of particles </a:t>
            </a:r>
          </a:p>
          <a:p>
            <a:pPr>
              <a:lnSpc>
                <a:spcPct val="90000"/>
              </a:lnSpc>
              <a:buClr>
                <a:schemeClr val="tx1"/>
              </a:buClr>
            </a:pPr>
            <a:r>
              <a:rPr lang="en-US" altLang="en-US" dirty="0">
                <a:latin typeface="Calibri" panose="020F0502020204030204" pitchFamily="34" charset="0"/>
                <a:cs typeface="Tahoma" pitchFamily="34" charset="0"/>
              </a:rPr>
              <a:t>At </a:t>
            </a:r>
            <a:r>
              <a:rPr lang="en-US" altLang="en-US" b="1" dirty="0">
                <a:latin typeface="Calibri" panose="020F0502020204030204" pitchFamily="34" charset="0"/>
                <a:cs typeface="Tahoma" pitchFamily="34" charset="0"/>
              </a:rPr>
              <a:t>diffusional equilibrium</a:t>
            </a:r>
            <a:r>
              <a:rPr lang="en-US" altLang="en-US" dirty="0">
                <a:latin typeface="Calibri" panose="020F0502020204030204" pitchFamily="34" charset="0"/>
                <a:cs typeface="Tahoma" pitchFamily="34" charset="0"/>
              </a:rPr>
              <a:t>, particles have become uniformly distributed; they continue to move, but there is no net change in concentration</a:t>
            </a:r>
          </a:p>
          <a:p>
            <a:pPr>
              <a:lnSpc>
                <a:spcPct val="90000"/>
              </a:lnSpc>
              <a:buClr>
                <a:schemeClr val="tx1"/>
              </a:buClr>
            </a:pPr>
            <a:r>
              <a:rPr lang="en-US" altLang="en-US" dirty="0">
                <a:latin typeface="Calibri" panose="020F0502020204030204" pitchFamily="34" charset="0"/>
                <a:cs typeface="Tahoma" pitchFamily="34" charset="0"/>
              </a:rPr>
              <a:t>Diffusion enables oxygen and carbon dioxide molecules to be exchanged between the air and the blood in the lungs, and between blood and tissue cells</a:t>
            </a:r>
          </a:p>
          <a:p>
            <a:pPr>
              <a:lnSpc>
                <a:spcPct val="90000"/>
              </a:lnSpc>
              <a:buClr>
                <a:schemeClr val="tx1"/>
              </a:buClr>
            </a:pPr>
            <a:r>
              <a:rPr lang="en-US" altLang="en-US" dirty="0">
                <a:latin typeface="Calibri" panose="020F0502020204030204" pitchFamily="34" charset="0"/>
                <a:cs typeface="Tahoma" pitchFamily="34" charset="0"/>
              </a:rPr>
              <a:t>Diffusion across cell membranes occurs only if cell membrane is permeable to the substance, and there is a concentration gradient</a:t>
            </a:r>
          </a:p>
          <a:p>
            <a:pPr>
              <a:lnSpc>
                <a:spcPct val="90000"/>
              </a:lnSpc>
              <a:buClr>
                <a:schemeClr val="tx1"/>
              </a:buClr>
            </a:pPr>
            <a:r>
              <a:rPr lang="en-US" altLang="en-US" dirty="0">
                <a:latin typeface="Calibri" panose="020F0502020204030204" pitchFamily="34" charset="0"/>
                <a:cs typeface="Tahoma" pitchFamily="34" charset="0"/>
              </a:rPr>
              <a:t>A sugar cube placed into a glass of water will disperse over time, by the process of diffusion</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3873949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u="sng" dirty="0"/>
              <a:t>Example of Diffusion</a:t>
            </a:r>
            <a:r>
              <a:rPr lang="en-US" altLang="en-US" dirty="0"/>
              <a:t>:  </a:t>
            </a:r>
            <a:br>
              <a:rPr lang="en-US" altLang="en-US" dirty="0"/>
            </a:br>
            <a:r>
              <a:rPr lang="en-US" altLang="en-US" u="sng" dirty="0"/>
              <a:t>Dissolving a Sugar Cube in a Glass of Water</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1.jpg"/>
          <p:cNvPicPr>
            <a:picLocks noChangeAspect="1" noChangeArrowheads="1"/>
          </p:cNvPicPr>
          <p:nvPr/>
        </p:nvPicPr>
        <p:blipFill>
          <a:blip r:embed="rId2" cstate="print"/>
          <a:srcRect/>
          <a:stretch>
            <a:fillRect/>
          </a:stretch>
        </p:blipFill>
        <p:spPr bwMode="auto">
          <a:xfrm>
            <a:off x="381000" y="2133600"/>
            <a:ext cx="8382000" cy="2590800"/>
          </a:xfrm>
          <a:prstGeom prst="rect">
            <a:avLst/>
          </a:prstGeom>
          <a:noFill/>
        </p:spPr>
      </p:pic>
    </p:spTree>
    <p:extLst>
      <p:ext uri="{BB962C8B-B14F-4D97-AF65-F5344CB8AC3E}">
        <p14:creationId xmlns:p14="http://schemas.microsoft.com/office/powerpoint/2010/main" xmlns="" val="13425220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u="sng" dirty="0"/>
              <a:t>Example of Diffusion Across a </a:t>
            </a:r>
            <a:br>
              <a:rPr lang="en-US" altLang="en-US" u="sng" dirty="0"/>
            </a:br>
            <a:r>
              <a:rPr lang="en-US" altLang="en-US" u="sng" dirty="0"/>
              <a:t>Permeable Membrane</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2.jpg"/>
          <p:cNvPicPr>
            <a:picLocks noChangeAspect="1" noChangeArrowheads="1"/>
          </p:cNvPicPr>
          <p:nvPr/>
        </p:nvPicPr>
        <p:blipFill>
          <a:blip r:embed="rId2" cstate="print"/>
          <a:srcRect/>
          <a:stretch>
            <a:fillRect/>
          </a:stretch>
        </p:blipFill>
        <p:spPr bwMode="auto">
          <a:xfrm>
            <a:off x="303645" y="1524000"/>
            <a:ext cx="8536712" cy="4495800"/>
          </a:xfrm>
          <a:prstGeom prst="rect">
            <a:avLst/>
          </a:prstGeom>
          <a:noFill/>
        </p:spPr>
      </p:pic>
    </p:spTree>
    <p:extLst>
      <p:ext uri="{BB962C8B-B14F-4D97-AF65-F5344CB8AC3E}">
        <p14:creationId xmlns:p14="http://schemas.microsoft.com/office/powerpoint/2010/main" xmlns="" val="9356422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981200"/>
          </a:xfrm>
        </p:spPr>
        <p:txBody>
          <a:bodyPr>
            <a:normAutofit/>
          </a:bodyPr>
          <a:lstStyle/>
          <a:p>
            <a:r>
              <a:rPr lang="en-US" altLang="en-US" u="sng" dirty="0"/>
              <a:t>Example of Diffusion</a:t>
            </a:r>
            <a:r>
              <a:rPr lang="en-US" altLang="en-US" dirty="0"/>
              <a:t>:  </a:t>
            </a:r>
            <a:r>
              <a:rPr lang="en-US" altLang="en-US" u="sng" dirty="0"/>
              <a:t>Exchange of O</a:t>
            </a:r>
            <a:r>
              <a:rPr lang="en-US" altLang="en-US" u="sng" baseline="-25000" dirty="0"/>
              <a:t>2</a:t>
            </a:r>
            <a:r>
              <a:rPr lang="en-US" altLang="en-US" u="sng" dirty="0"/>
              <a:t> and CO</a:t>
            </a:r>
            <a:r>
              <a:rPr lang="en-US" altLang="en-US" u="sng" baseline="-25000" dirty="0"/>
              <a:t>2</a:t>
            </a:r>
            <a:r>
              <a:rPr lang="en-US" altLang="en-US" u="sng" dirty="0"/>
              <a:t> </a:t>
            </a:r>
            <a:br>
              <a:rPr lang="en-US" altLang="en-US" u="sng" dirty="0"/>
            </a:br>
            <a:r>
              <a:rPr lang="en-US" altLang="en-US" u="sng" dirty="0"/>
              <a:t>Between the  Capillaries &amp; Body Cells</a:t>
            </a:r>
            <a:br>
              <a:rPr lang="en-US" altLang="en-US" u="sng" dirty="0"/>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3.jpg"/>
          <p:cNvPicPr>
            <a:picLocks noChangeAspect="1" noChangeArrowheads="1"/>
          </p:cNvPicPr>
          <p:nvPr/>
        </p:nvPicPr>
        <p:blipFill>
          <a:blip r:embed="rId2" cstate="print"/>
          <a:srcRect/>
          <a:stretch>
            <a:fillRect/>
          </a:stretch>
        </p:blipFill>
        <p:spPr bwMode="auto">
          <a:xfrm>
            <a:off x="1866901" y="1447800"/>
            <a:ext cx="5410200" cy="4876006"/>
          </a:xfrm>
          <a:prstGeom prst="rect">
            <a:avLst/>
          </a:prstGeom>
          <a:noFill/>
        </p:spPr>
      </p:pic>
    </p:spTree>
    <p:extLst>
      <p:ext uri="{BB962C8B-B14F-4D97-AF65-F5344CB8AC3E}">
        <p14:creationId xmlns:p14="http://schemas.microsoft.com/office/powerpoint/2010/main" xmlns="" val="35506288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ahoma" pitchFamily="34" charset="0"/>
              </a:rPr>
              <a:t>Passive Mechanisms</a:t>
            </a:r>
            <a:r>
              <a:rPr lang="en-US" altLang="en-US" dirty="0">
                <a:cs typeface="Tahoma" pitchFamily="34" charset="0"/>
              </a:rPr>
              <a:t>:  </a:t>
            </a:r>
            <a:r>
              <a:rPr lang="en-US" altLang="en-US" u="sng" dirty="0">
                <a:cs typeface="Tahoma" pitchFamily="34" charset="0"/>
              </a:rPr>
              <a:t>Facilitated Diffusion</a:t>
            </a:r>
            <a:r>
              <a:rPr lang="en-US" altLang="en-US" dirty="0">
                <a:cs typeface="Tahoma" pitchFamily="34" charset="0"/>
              </a:rPr>
              <a:t/>
            </a:r>
            <a:br>
              <a:rPr lang="en-US" altLang="en-US" dirty="0">
                <a:cs typeface="Tahoma" pitchFamily="34" charset="0"/>
              </a:rPr>
            </a:br>
            <a:endParaRPr lang="en-US" dirty="0"/>
          </a:p>
        </p:txBody>
      </p:sp>
      <p:sp>
        <p:nvSpPr>
          <p:cNvPr id="3" name="Content Placeholder 2"/>
          <p:cNvSpPr>
            <a:spLocks noGrp="1"/>
          </p:cNvSpPr>
          <p:nvPr>
            <p:ph idx="1"/>
          </p:nvPr>
        </p:nvSpPr>
        <p:spPr/>
        <p:txBody>
          <a:bodyPr/>
          <a:lstStyle/>
          <a:p>
            <a:pPr>
              <a:buClr>
                <a:schemeClr val="tx1"/>
              </a:buClr>
            </a:pPr>
            <a:r>
              <a:rPr lang="en-US" altLang="en-US" b="1" dirty="0">
                <a:cs typeface="Tahoma" pitchFamily="34" charset="0"/>
              </a:rPr>
              <a:t>Facilitated diffusion </a:t>
            </a:r>
            <a:r>
              <a:rPr lang="en-US" altLang="en-US" dirty="0">
                <a:cs typeface="Tahoma" pitchFamily="34" charset="0"/>
              </a:rPr>
              <a:t>is a method of transport of substances across the cell membrane, using </a:t>
            </a:r>
            <a:r>
              <a:rPr lang="en-US" altLang="en-US" b="1" dirty="0">
                <a:cs typeface="Tahoma" pitchFamily="34" charset="0"/>
              </a:rPr>
              <a:t>membrane proteins </a:t>
            </a:r>
            <a:r>
              <a:rPr lang="en-US" altLang="en-US" dirty="0">
                <a:cs typeface="Tahoma" pitchFamily="34" charset="0"/>
              </a:rPr>
              <a:t>to carry the substances across the phospholipid bilayer </a:t>
            </a:r>
          </a:p>
          <a:p>
            <a:pPr>
              <a:buClr>
                <a:schemeClr val="tx1"/>
              </a:buClr>
            </a:pPr>
            <a:r>
              <a:rPr lang="en-US" altLang="en-US" dirty="0">
                <a:cs typeface="Tahoma" pitchFamily="34" charset="0"/>
              </a:rPr>
              <a:t>Substances transported by facilitated diffusion, such as glucose and amino acids, cannot pass through the phospholipid bilayer, since they are water-soluble or too large; they require the help of a carrier molecule</a:t>
            </a:r>
          </a:p>
          <a:p>
            <a:pPr>
              <a:buClr>
                <a:schemeClr val="tx1"/>
              </a:buClr>
            </a:pPr>
            <a:r>
              <a:rPr lang="en-US" altLang="en-US" dirty="0">
                <a:cs typeface="Times New Roman" pitchFamily="18" charset="0"/>
              </a:rPr>
              <a:t>One type of facilitated diffusion involves the use of </a:t>
            </a:r>
            <a:r>
              <a:rPr lang="en-US" altLang="en-US" b="1" dirty="0">
                <a:cs typeface="Times New Roman" pitchFamily="18" charset="0"/>
              </a:rPr>
              <a:t>ion channels </a:t>
            </a:r>
            <a:r>
              <a:rPr lang="en-US" altLang="en-US" dirty="0">
                <a:cs typeface="Times New Roman" pitchFamily="18" charset="0"/>
              </a:rPr>
              <a:t>to transport ions across the cell membrane</a:t>
            </a:r>
          </a:p>
          <a:p>
            <a:pPr>
              <a:buClr>
                <a:schemeClr val="tx1"/>
              </a:buClr>
            </a:pPr>
            <a:r>
              <a:rPr lang="en-US" altLang="en-US" dirty="0">
                <a:cs typeface="Times New Roman" pitchFamily="18" charset="0"/>
              </a:rPr>
              <a:t>The number of carrier molecules in the cell membrane limits the rate of this process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8609436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Facilitated Diffusion</a:t>
            </a:r>
            <a:r>
              <a:rPr lang="en-US" altLang="en-US" sz="1400" u="sng" dirty="0"/>
              <a:t/>
            </a:r>
            <a:br>
              <a:rPr lang="en-US" altLang="en-US" sz="1400"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4.jpg"/>
          <p:cNvPicPr>
            <a:picLocks noChangeAspect="1" noChangeArrowheads="1"/>
          </p:cNvPicPr>
          <p:nvPr/>
        </p:nvPicPr>
        <p:blipFill>
          <a:blip r:embed="rId2" cstate="print"/>
          <a:srcRect/>
          <a:stretch>
            <a:fillRect/>
          </a:stretch>
        </p:blipFill>
        <p:spPr bwMode="auto">
          <a:xfrm>
            <a:off x="2070100" y="922817"/>
            <a:ext cx="5003800" cy="5477576"/>
          </a:xfrm>
          <a:prstGeom prst="rect">
            <a:avLst/>
          </a:prstGeom>
          <a:noFill/>
        </p:spPr>
      </p:pic>
    </p:spTree>
    <p:extLst>
      <p:ext uri="{BB962C8B-B14F-4D97-AF65-F5344CB8AC3E}">
        <p14:creationId xmlns:p14="http://schemas.microsoft.com/office/powerpoint/2010/main" xmlns="" val="27471017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Passive Mechanisms</a:t>
            </a:r>
            <a:r>
              <a:rPr lang="en-US" altLang="en-US" dirty="0">
                <a:latin typeface="Calibri" panose="020F0502020204030204" pitchFamily="34" charset="0"/>
                <a:cs typeface="Times New Roman" pitchFamily="18" charset="0"/>
              </a:rPr>
              <a:t>:  </a:t>
            </a:r>
            <a:r>
              <a:rPr lang="en-US" altLang="en-US" u="sng" dirty="0">
                <a:latin typeface="Calibri" panose="020F0502020204030204" pitchFamily="34" charset="0"/>
                <a:cs typeface="Times New Roman" pitchFamily="18" charset="0"/>
              </a:rPr>
              <a:t>Osmosis </a:t>
            </a:r>
            <a:r>
              <a:rPr lang="en-US" altLang="en-US" dirty="0">
                <a:latin typeface="Calibri" panose="020F0502020204030204" pitchFamily="34" charset="0"/>
                <a:cs typeface="Times New Roman" pitchFamily="18" charset="0"/>
              </a:rPr>
              <a:t/>
            </a:r>
            <a:br>
              <a:rPr lang="en-US" altLang="en-US"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228600" y="914400"/>
            <a:ext cx="8686800" cy="5715000"/>
          </a:xfrm>
        </p:spPr>
        <p:txBody>
          <a:bodyPr>
            <a:normAutofit fontScale="92500"/>
          </a:bodyPr>
          <a:lstStyle/>
          <a:p>
            <a:pPr marL="0" indent="0">
              <a:buClr>
                <a:srgbClr val="FF6600"/>
              </a:buClr>
              <a:buNone/>
            </a:pPr>
            <a:r>
              <a:rPr lang="en-US" altLang="en-US" b="1" dirty="0">
                <a:latin typeface="Calibri" panose="020F0502020204030204" pitchFamily="34" charset="0"/>
                <a:cs typeface="Tahoma" pitchFamily="34" charset="0"/>
              </a:rPr>
              <a:t>Osmosis:</a:t>
            </a:r>
          </a:p>
          <a:p>
            <a:pPr>
              <a:buClr>
                <a:schemeClr val="tx1"/>
              </a:buClr>
            </a:pPr>
            <a:r>
              <a:rPr lang="en-US" altLang="en-US" dirty="0">
                <a:latin typeface="Calibri" panose="020F0502020204030204" pitchFamily="34" charset="0"/>
                <a:cs typeface="Tahoma" pitchFamily="34" charset="0"/>
              </a:rPr>
              <a:t>Movement of water across a selectively permeable membrane, into an area that contains an </a:t>
            </a:r>
            <a:r>
              <a:rPr lang="en-US" altLang="en-US" dirty="0" err="1">
                <a:latin typeface="Calibri" panose="020F0502020204030204" pitchFamily="34" charset="0"/>
                <a:cs typeface="Tahoma" pitchFamily="34" charset="0"/>
              </a:rPr>
              <a:t>impermeant</a:t>
            </a:r>
            <a:r>
              <a:rPr lang="en-US" altLang="en-US" dirty="0">
                <a:latin typeface="Calibri" panose="020F0502020204030204" pitchFamily="34" charset="0"/>
                <a:cs typeface="Tahoma" pitchFamily="34" charset="0"/>
              </a:rPr>
              <a:t> solute</a:t>
            </a:r>
          </a:p>
          <a:p>
            <a:pPr>
              <a:buClr>
                <a:schemeClr val="tx1"/>
              </a:buClr>
            </a:pPr>
            <a:r>
              <a:rPr lang="en-US" altLang="en-US" dirty="0">
                <a:latin typeface="Calibri" panose="020F0502020204030204" pitchFamily="34" charset="0"/>
                <a:cs typeface="Tahoma" pitchFamily="34" charset="0"/>
              </a:rPr>
              <a:t>Osmosis is a special case of diffusion, in which water moves across a selectively permeable membrane, from an area of greater water  concentration (where there is less osmotic pressure and fewer solutes) to an area of lower water concentration (where there is greater osmotic pressure and more solutes)</a:t>
            </a:r>
          </a:p>
          <a:p>
            <a:pPr>
              <a:buClr>
                <a:schemeClr val="tx1"/>
              </a:buClr>
            </a:pPr>
            <a:r>
              <a:rPr lang="en-US" altLang="en-US" dirty="0">
                <a:latin typeface="Calibri" panose="020F0502020204030204" pitchFamily="34" charset="0"/>
                <a:cs typeface="Tahoma" pitchFamily="34" charset="0"/>
              </a:rPr>
              <a:t>During osmosis, water moves from a region of lower solute concentration to a region of higher solute concentration</a:t>
            </a:r>
          </a:p>
          <a:p>
            <a:pPr>
              <a:buClr>
                <a:schemeClr val="tx1"/>
              </a:buClr>
            </a:pPr>
            <a:r>
              <a:rPr lang="en-US" altLang="en-US" dirty="0">
                <a:latin typeface="Calibri" panose="020F0502020204030204" pitchFamily="34" charset="0"/>
                <a:cs typeface="Tahoma" pitchFamily="34" charset="0"/>
              </a:rPr>
              <a:t>The membrane is permeable to water but impermeable to the solutes</a:t>
            </a:r>
          </a:p>
          <a:p>
            <a:pPr>
              <a:buClr>
                <a:schemeClr val="tx1"/>
              </a:buClr>
            </a:pPr>
            <a:r>
              <a:rPr lang="en-US" altLang="en-US" b="1" dirty="0">
                <a:latin typeface="Calibri" panose="020F0502020204030204" pitchFamily="34" charset="0"/>
                <a:cs typeface="Tahoma" pitchFamily="34" charset="0"/>
              </a:rPr>
              <a:t>Osmotic pressure </a:t>
            </a:r>
            <a:r>
              <a:rPr lang="en-US" altLang="en-US" dirty="0">
                <a:latin typeface="Calibri" panose="020F0502020204030204" pitchFamily="34" charset="0"/>
                <a:cs typeface="Tahoma" pitchFamily="34" charset="0"/>
              </a:rPr>
              <a:t>is the pressure needed to lift a volume of water; more impermeable solutes creates more </a:t>
            </a:r>
            <a:r>
              <a:rPr lang="en-US" altLang="en-US" dirty="0" smtClean="0">
                <a:latin typeface="Calibri" panose="020F0502020204030204" pitchFamily="34" charset="0"/>
                <a:cs typeface="Tahoma" pitchFamily="34" charset="0"/>
              </a:rPr>
              <a:t>pressure</a:t>
            </a:r>
            <a:endParaRPr lang="en-US" altLang="en-US" dirty="0">
              <a:solidFill>
                <a:srgbClr val="FFFF66"/>
              </a:solidFill>
              <a:latin typeface="Calibri" panose="020F0502020204030204" pitchFamily="34" charset="0"/>
              <a:cs typeface="Tahoma" pitchFamily="34" charset="0"/>
            </a:endParaRPr>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1001886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Osmosis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5.jpg"/>
          <p:cNvPicPr>
            <a:picLocks noChangeAspect="1" noChangeArrowheads="1"/>
          </p:cNvPicPr>
          <p:nvPr/>
        </p:nvPicPr>
        <p:blipFill>
          <a:blip r:embed="rId2" cstate="print"/>
          <a:srcRect/>
          <a:stretch>
            <a:fillRect/>
          </a:stretch>
        </p:blipFill>
        <p:spPr bwMode="auto">
          <a:xfrm>
            <a:off x="1384300" y="956598"/>
            <a:ext cx="6375400" cy="5444202"/>
          </a:xfrm>
          <a:prstGeom prst="rect">
            <a:avLst/>
          </a:prstGeom>
          <a:noFill/>
        </p:spPr>
      </p:pic>
    </p:spTree>
    <p:extLst>
      <p:ext uri="{BB962C8B-B14F-4D97-AF65-F5344CB8AC3E}">
        <p14:creationId xmlns:p14="http://schemas.microsoft.com/office/powerpoint/2010/main" xmlns="" val="30396705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ahoma" pitchFamily="34" charset="0"/>
              </a:rPr>
              <a:t>Types of Osmotic Solutions</a:t>
            </a:r>
            <a:br>
              <a:rPr lang="en-US" altLang="en-US" u="sng" dirty="0">
                <a:cs typeface="Tahoma" pitchFamily="34" charset="0"/>
              </a:rPr>
            </a:br>
            <a:endParaRPr lang="en-US" dirty="0"/>
          </a:p>
        </p:txBody>
      </p:sp>
      <p:sp>
        <p:nvSpPr>
          <p:cNvPr id="3" name="Content Placeholder 2"/>
          <p:cNvSpPr>
            <a:spLocks noGrp="1"/>
          </p:cNvSpPr>
          <p:nvPr>
            <p:ph idx="1"/>
          </p:nvPr>
        </p:nvSpPr>
        <p:spPr>
          <a:xfrm>
            <a:off x="228600" y="990600"/>
            <a:ext cx="8686800" cy="5791200"/>
          </a:xfrm>
        </p:spPr>
        <p:txBody>
          <a:bodyPr>
            <a:normAutofit lnSpcReduction="10000"/>
          </a:bodyPr>
          <a:lstStyle/>
          <a:p>
            <a:pPr>
              <a:buClr>
                <a:schemeClr val="tx1"/>
              </a:buClr>
            </a:pPr>
            <a:r>
              <a:rPr lang="en-US" altLang="en-US" dirty="0">
                <a:cs typeface="Tahoma" pitchFamily="34" charset="0"/>
              </a:rPr>
              <a:t>The greater the </a:t>
            </a:r>
            <a:r>
              <a:rPr lang="en-US" altLang="en-US" dirty="0" err="1">
                <a:cs typeface="Tahoma" pitchFamily="34" charset="0"/>
              </a:rPr>
              <a:t>impermeant</a:t>
            </a:r>
            <a:r>
              <a:rPr lang="en-US" altLang="en-US" dirty="0">
                <a:cs typeface="Tahoma" pitchFamily="34" charset="0"/>
              </a:rPr>
              <a:t> solute concentration in a solution, the greater its osmotic pressure</a:t>
            </a:r>
          </a:p>
          <a:p>
            <a:pPr>
              <a:buClr>
                <a:schemeClr val="tx1"/>
              </a:buClr>
            </a:pPr>
            <a:r>
              <a:rPr lang="en-US" altLang="en-US" dirty="0">
                <a:cs typeface="Tahoma" pitchFamily="34" charset="0"/>
              </a:rPr>
              <a:t>Water moves toward solutions with greater osmotic pressure</a:t>
            </a:r>
          </a:p>
          <a:p>
            <a:pPr>
              <a:buClr>
                <a:schemeClr val="tx1"/>
              </a:buClr>
            </a:pPr>
            <a:r>
              <a:rPr lang="en-US" altLang="en-US" dirty="0">
                <a:cs typeface="Tahoma" pitchFamily="34" charset="0"/>
              </a:rPr>
              <a:t>Cell membranes are usually permeable to water, so water equilibrates by osmosis, and makes osmotic pressure equal in the intracellular and extracellular fluids</a:t>
            </a:r>
          </a:p>
          <a:p>
            <a:pPr>
              <a:buClr>
                <a:schemeClr val="tx1"/>
              </a:buClr>
            </a:pPr>
            <a:r>
              <a:rPr lang="en-US" altLang="en-US" dirty="0">
                <a:cs typeface="Tahoma" pitchFamily="34" charset="0"/>
              </a:rPr>
              <a:t>A solution with the same osmotic pressure as body fluids is called </a:t>
            </a:r>
            <a:r>
              <a:rPr lang="en-US" altLang="en-US" b="1" dirty="0">
                <a:cs typeface="Tahoma" pitchFamily="34" charset="0"/>
              </a:rPr>
              <a:t>isotonic</a:t>
            </a:r>
            <a:r>
              <a:rPr lang="en-US" altLang="en-US" dirty="0">
                <a:cs typeface="Tahoma" pitchFamily="34" charset="0"/>
              </a:rPr>
              <a:t>; 0.9% NaCl solution is isotonic to human cells</a:t>
            </a:r>
          </a:p>
          <a:p>
            <a:pPr>
              <a:buClr>
                <a:schemeClr val="tx1"/>
              </a:buClr>
            </a:pPr>
            <a:r>
              <a:rPr lang="en-US" altLang="en-US" dirty="0">
                <a:cs typeface="Tahoma" pitchFamily="34" charset="0"/>
              </a:rPr>
              <a:t>A solution with higher osmotic pressure than body fluids is </a:t>
            </a:r>
            <a:r>
              <a:rPr lang="en-US" altLang="en-US" b="1" dirty="0">
                <a:cs typeface="Tahoma" pitchFamily="34" charset="0"/>
              </a:rPr>
              <a:t>hypertonic; </a:t>
            </a:r>
            <a:r>
              <a:rPr lang="en-US" altLang="en-US" dirty="0">
                <a:cs typeface="Tahoma" pitchFamily="34" charset="0"/>
              </a:rPr>
              <a:t>cells placed in a hypertonic solution with lose water and shrink </a:t>
            </a:r>
          </a:p>
          <a:p>
            <a:pPr>
              <a:buClr>
                <a:schemeClr val="tx1"/>
              </a:buClr>
            </a:pPr>
            <a:r>
              <a:rPr lang="en-US" altLang="en-US" dirty="0">
                <a:cs typeface="Tahoma" pitchFamily="34" charset="0"/>
              </a:rPr>
              <a:t>A solution with lower osmotic pressure than body fluids is </a:t>
            </a:r>
            <a:r>
              <a:rPr lang="en-US" altLang="en-US" b="1" dirty="0">
                <a:cs typeface="Tahoma" pitchFamily="34" charset="0"/>
              </a:rPr>
              <a:t>hypotonic; </a:t>
            </a:r>
            <a:r>
              <a:rPr lang="en-US" altLang="en-US" dirty="0">
                <a:cs typeface="Tahoma" pitchFamily="34" charset="0"/>
              </a:rPr>
              <a:t>cells placed in a hypotonic solution will gain water and swell</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6071195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u="sng" dirty="0">
                <a:latin typeface="Calibri" panose="020F0502020204030204" pitchFamily="34" charset="0"/>
              </a:rPr>
              <a:t>A Red Blood Cell in an Isotonic Solution</a:t>
            </a:r>
            <a:r>
              <a:rPr lang="en-US" altLang="en-US" dirty="0">
                <a:latin typeface="Calibri" panose="020F0502020204030204" pitchFamily="34" charset="0"/>
              </a:rPr>
              <a:t>: </a:t>
            </a:r>
            <a:br>
              <a:rPr lang="en-US" altLang="en-US" dirty="0">
                <a:latin typeface="Calibri" panose="020F0502020204030204" pitchFamily="34" charset="0"/>
              </a:rPr>
            </a:br>
            <a:r>
              <a:rPr lang="en-US" altLang="en-US" u="sng" dirty="0">
                <a:latin typeface="Calibri" panose="020F0502020204030204" pitchFamily="34" charset="0"/>
              </a:rPr>
              <a:t>No Change in Cell Volume</a:t>
            </a:r>
            <a:endParaRPr lang="en-US" dirty="0"/>
          </a:p>
        </p:txBody>
      </p:sp>
      <p:sp>
        <p:nvSpPr>
          <p:cNvPr id="8" name="Text Placeholder 7"/>
          <p:cNvSpPr>
            <a:spLocks noGrp="1"/>
          </p:cNvSpPr>
          <p:nvPr>
            <p:ph type="body" sz="quarter" idx="16"/>
          </p:nvPr>
        </p:nvSpPr>
        <p:spPr/>
        <p:txBody>
          <a:bodyPr/>
          <a:lstStyle/>
          <a:p>
            <a:endParaRPr lang="en-US"/>
          </a:p>
        </p:txBody>
      </p:sp>
      <p:sp>
        <p:nvSpPr>
          <p:cNvPr id="7" name="Text Placeholder 6"/>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Lecture PPT\Jpgs\shi77364_03_16a.jpg"/>
          <p:cNvPicPr>
            <a:picLocks noChangeAspect="1" noChangeArrowheads="1"/>
          </p:cNvPicPr>
          <p:nvPr/>
        </p:nvPicPr>
        <p:blipFill>
          <a:blip r:embed="rId2" cstate="print"/>
          <a:srcRect/>
          <a:stretch>
            <a:fillRect/>
          </a:stretch>
        </p:blipFill>
        <p:spPr bwMode="auto">
          <a:xfrm>
            <a:off x="736600" y="1367720"/>
            <a:ext cx="7670800" cy="5071180"/>
          </a:xfrm>
          <a:prstGeom prst="rect">
            <a:avLst/>
          </a:prstGeom>
          <a:noFill/>
        </p:spPr>
      </p:pic>
    </p:spTree>
    <p:extLst>
      <p:ext uri="{BB962C8B-B14F-4D97-AF65-F5344CB8AC3E}">
        <p14:creationId xmlns:p14="http://schemas.microsoft.com/office/powerpoint/2010/main" xmlns="" val="10743665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u="sng" dirty="0">
                <a:latin typeface="Calibri" panose="020F0502020204030204" pitchFamily="34" charset="0"/>
              </a:rPr>
              <a:t>A Red Blood Cell in a Hypertonic Solution</a:t>
            </a:r>
            <a:r>
              <a:rPr lang="en-US" altLang="en-US" dirty="0">
                <a:latin typeface="Calibri" panose="020F0502020204030204" pitchFamily="34" charset="0"/>
              </a:rPr>
              <a:t>: </a:t>
            </a:r>
            <a:br>
              <a:rPr lang="en-US" altLang="en-US" dirty="0">
                <a:latin typeface="Calibri" panose="020F0502020204030204" pitchFamily="34" charset="0"/>
              </a:rPr>
            </a:br>
            <a:r>
              <a:rPr lang="en-US" altLang="en-US" u="sng" dirty="0">
                <a:latin typeface="Calibri" panose="020F0502020204030204" pitchFamily="34" charset="0"/>
              </a:rPr>
              <a:t>Cell Shrinks</a:t>
            </a: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Lecture PPT\Jpgs\shi77364_03_16b.jpg"/>
          <p:cNvPicPr>
            <a:picLocks noChangeAspect="1" noChangeArrowheads="1"/>
          </p:cNvPicPr>
          <p:nvPr/>
        </p:nvPicPr>
        <p:blipFill>
          <a:blip r:embed="rId2" cstate="print"/>
          <a:srcRect/>
          <a:stretch>
            <a:fillRect/>
          </a:stretch>
        </p:blipFill>
        <p:spPr bwMode="auto">
          <a:xfrm>
            <a:off x="734758" y="1378324"/>
            <a:ext cx="7674484" cy="5035176"/>
          </a:xfrm>
          <a:prstGeom prst="rect">
            <a:avLst/>
          </a:prstGeom>
          <a:noFill/>
        </p:spPr>
      </p:pic>
    </p:spTree>
    <p:extLst>
      <p:ext uri="{BB962C8B-B14F-4D97-AF65-F5344CB8AC3E}">
        <p14:creationId xmlns:p14="http://schemas.microsoft.com/office/powerpoint/2010/main" xmlns="" val="1488562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752600"/>
          </a:xfrm>
        </p:spPr>
        <p:txBody>
          <a:bodyPr>
            <a:normAutofit/>
          </a:bodyPr>
          <a:lstStyle/>
          <a:p>
            <a:r>
              <a:rPr lang="en-US" altLang="en-US" u="sng" dirty="0">
                <a:latin typeface="Calibri" panose="020F0502020204030204" pitchFamily="34" charset="0"/>
              </a:rPr>
              <a:t>A Red Blood Cell in a Hypotonic Solution</a:t>
            </a:r>
            <a:r>
              <a:rPr lang="en-US" altLang="en-US" dirty="0">
                <a:latin typeface="Calibri" panose="020F0502020204030204" pitchFamily="34" charset="0"/>
              </a:rPr>
              <a:t>: </a:t>
            </a:r>
            <a:br>
              <a:rPr lang="en-US" altLang="en-US" dirty="0">
                <a:latin typeface="Calibri" panose="020F0502020204030204" pitchFamily="34" charset="0"/>
              </a:rPr>
            </a:br>
            <a:r>
              <a:rPr lang="en-US" altLang="en-US" u="sng" dirty="0">
                <a:latin typeface="Calibri" panose="020F0502020204030204" pitchFamily="34" charset="0"/>
              </a:rPr>
              <a:t>Cell Swells</a:t>
            </a: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Lecture PPT\Jpgs\shi77364_03_16c.jpg"/>
          <p:cNvPicPr>
            <a:picLocks noChangeAspect="1" noChangeArrowheads="1"/>
          </p:cNvPicPr>
          <p:nvPr/>
        </p:nvPicPr>
        <p:blipFill>
          <a:blip r:embed="rId2" cstate="print"/>
          <a:srcRect/>
          <a:stretch>
            <a:fillRect/>
          </a:stretch>
        </p:blipFill>
        <p:spPr bwMode="auto">
          <a:xfrm>
            <a:off x="1003300" y="1586928"/>
            <a:ext cx="7137400" cy="4813872"/>
          </a:xfrm>
          <a:prstGeom prst="rect">
            <a:avLst/>
          </a:prstGeom>
          <a:noFill/>
        </p:spPr>
      </p:pic>
    </p:spTree>
    <p:extLst>
      <p:ext uri="{BB962C8B-B14F-4D97-AF65-F5344CB8AC3E}">
        <p14:creationId xmlns:p14="http://schemas.microsoft.com/office/powerpoint/2010/main" xmlns="" val="23262222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Passive Mechanisms</a:t>
            </a:r>
            <a:r>
              <a:rPr lang="en-US" altLang="en-US" dirty="0">
                <a:latin typeface="Calibri" panose="020F0502020204030204" pitchFamily="34" charset="0"/>
                <a:cs typeface="Tahoma" pitchFamily="34" charset="0"/>
              </a:rPr>
              <a:t>:  </a:t>
            </a:r>
            <a:r>
              <a:rPr lang="en-US" altLang="en-US" u="sng" dirty="0">
                <a:latin typeface="Calibri" panose="020F0502020204030204" pitchFamily="34" charset="0"/>
                <a:cs typeface="Tahoma" pitchFamily="34" charset="0"/>
              </a:rPr>
              <a:t>Filtration</a:t>
            </a:r>
            <a:r>
              <a:rPr lang="en-US" altLang="en-US" dirty="0">
                <a:latin typeface="Calibri" panose="020F0502020204030204" pitchFamily="34" charset="0"/>
                <a:cs typeface="Tahoma" pitchFamily="34" charset="0"/>
              </a:rPr>
              <a:t> </a:t>
            </a:r>
            <a:br>
              <a:rPr lang="en-US" altLang="en-US"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p:txBody>
          <a:bodyPr/>
          <a:lstStyle/>
          <a:p>
            <a:pPr marL="0" indent="0">
              <a:buClr>
                <a:srgbClr val="FF6600"/>
              </a:buClr>
              <a:buNone/>
            </a:pPr>
            <a:r>
              <a:rPr lang="en-US" altLang="en-US" b="1" dirty="0">
                <a:latin typeface="Calibri" panose="020F0502020204030204" pitchFamily="34" charset="0"/>
                <a:cs typeface="Tahoma" pitchFamily="34" charset="0"/>
              </a:rPr>
              <a:t>Filtration:</a:t>
            </a:r>
          </a:p>
          <a:p>
            <a:pPr>
              <a:buClr>
                <a:schemeClr val="tx1"/>
              </a:buClr>
            </a:pPr>
            <a:r>
              <a:rPr lang="en-US" altLang="en-US" dirty="0">
                <a:latin typeface="Calibri" panose="020F0502020204030204" pitchFamily="34" charset="0"/>
                <a:cs typeface="Tahoma" pitchFamily="34" charset="0"/>
              </a:rPr>
              <a:t>The process of forcing molecules through membranes due to   pressure</a:t>
            </a:r>
          </a:p>
          <a:p>
            <a:pPr>
              <a:buClr>
                <a:schemeClr val="tx1"/>
              </a:buClr>
            </a:pPr>
            <a:r>
              <a:rPr lang="en-US" altLang="en-US" dirty="0">
                <a:latin typeface="Calibri" panose="020F0502020204030204" pitchFamily="34" charset="0"/>
                <a:cs typeface="Tahoma" pitchFamily="34" charset="0"/>
              </a:rPr>
              <a:t>Blood pressure, due to the action of the heart, is a type of hydrostatic pressure, which is used as the force for filtration</a:t>
            </a:r>
          </a:p>
          <a:p>
            <a:pPr>
              <a:buClr>
                <a:schemeClr val="tx1"/>
              </a:buClr>
            </a:pPr>
            <a:r>
              <a:rPr lang="en-US" altLang="en-US" dirty="0">
                <a:latin typeface="Calibri" panose="020F0502020204030204" pitchFamily="34" charset="0"/>
                <a:cs typeface="Tahoma" pitchFamily="34" charset="0"/>
              </a:rPr>
              <a:t>Filtration is used by the body to produce tissue fluid from blood plasma; water and small solutes are sent through the walls of capillaries, to deliver O</a:t>
            </a:r>
            <a:r>
              <a:rPr lang="en-US" altLang="en-US" baseline="-25000" dirty="0">
                <a:latin typeface="Calibri" panose="020F0502020204030204" pitchFamily="34" charset="0"/>
                <a:cs typeface="Tahoma" pitchFamily="34" charset="0"/>
              </a:rPr>
              <a:t>2</a:t>
            </a:r>
            <a:r>
              <a:rPr lang="en-US" altLang="en-US" dirty="0">
                <a:latin typeface="Calibri" panose="020F0502020204030204" pitchFamily="34" charset="0"/>
                <a:cs typeface="Tahoma" pitchFamily="34" charset="0"/>
              </a:rPr>
              <a:t> and nutrients to the cells, while large particles, like plasma proteins, remain in the capillaries</a:t>
            </a:r>
          </a:p>
          <a:p>
            <a:pPr>
              <a:buClr>
                <a:schemeClr val="tx1"/>
              </a:buClr>
            </a:pPr>
            <a:r>
              <a:rPr lang="en-US" altLang="en-US" dirty="0">
                <a:latin typeface="Calibri" panose="020F0502020204030204" pitchFamily="34" charset="0"/>
                <a:cs typeface="Tahoma" pitchFamily="34" charset="0"/>
              </a:rPr>
              <a:t>Particles are generally limited in movement by their size in the filtration process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5669547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Filtration of Small Molecules</a:t>
            </a:r>
            <a:br>
              <a:rPr lang="en-US" altLang="en-US" u="sng" dirty="0">
                <a:latin typeface="Calibri" panose="020F0502020204030204" pitchFamily="34" charset="0"/>
              </a:rPr>
            </a:br>
            <a:r>
              <a:rPr lang="en-US" altLang="en-US" u="sng" dirty="0">
                <a:latin typeface="Calibri" panose="020F0502020204030204" pitchFamily="34" charset="0"/>
              </a:rPr>
              <a:t>Through Capillary Walls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7.jpg"/>
          <p:cNvPicPr>
            <a:picLocks noChangeAspect="1" noChangeArrowheads="1"/>
          </p:cNvPicPr>
          <p:nvPr/>
        </p:nvPicPr>
        <p:blipFill>
          <a:blip r:embed="rId2" cstate="print"/>
          <a:srcRect/>
          <a:stretch>
            <a:fillRect/>
          </a:stretch>
        </p:blipFill>
        <p:spPr bwMode="auto">
          <a:xfrm>
            <a:off x="457200" y="1600200"/>
            <a:ext cx="8229600" cy="4851720"/>
          </a:xfrm>
          <a:prstGeom prst="rect">
            <a:avLst/>
          </a:prstGeom>
          <a:noFill/>
        </p:spPr>
      </p:pic>
    </p:spTree>
    <p:extLst>
      <p:ext uri="{BB962C8B-B14F-4D97-AF65-F5344CB8AC3E}">
        <p14:creationId xmlns:p14="http://schemas.microsoft.com/office/powerpoint/2010/main" xmlns="" val="437035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cs typeface="Times New Roman" pitchFamily="18" charset="0"/>
              </a:rPr>
              <a:t>Active Mechanisms</a:t>
            </a:r>
            <a:r>
              <a:rPr lang="en-US" altLang="en-US" dirty="0">
                <a:latin typeface="Calibri" panose="020F0502020204030204" pitchFamily="34" charset="0"/>
                <a:cs typeface="Times New Roman" pitchFamily="18" charset="0"/>
              </a:rPr>
              <a:t>:  </a:t>
            </a:r>
            <a:r>
              <a:rPr lang="en-US" altLang="en-US" u="sng" dirty="0">
                <a:latin typeface="Calibri" panose="020F0502020204030204" pitchFamily="34" charset="0"/>
                <a:cs typeface="Times New Roman" pitchFamily="18" charset="0"/>
              </a:rPr>
              <a:t>Active Transport</a:t>
            </a:r>
            <a:endParaRPr lang="en-US" dirty="0"/>
          </a:p>
        </p:txBody>
      </p:sp>
      <p:sp>
        <p:nvSpPr>
          <p:cNvPr id="3" name="Content Placeholder 2"/>
          <p:cNvSpPr>
            <a:spLocks noGrp="1"/>
          </p:cNvSpPr>
          <p:nvPr>
            <p:ph idx="1"/>
          </p:nvPr>
        </p:nvSpPr>
        <p:spPr>
          <a:xfrm>
            <a:off x="304800" y="838200"/>
            <a:ext cx="8610600" cy="5867400"/>
          </a:xfrm>
        </p:spPr>
        <p:txBody>
          <a:bodyPr>
            <a:normAutofit lnSpcReduction="10000"/>
          </a:bodyPr>
          <a:lstStyle/>
          <a:p>
            <a:pPr marL="0" indent="0">
              <a:buClr>
                <a:srgbClr val="FF6600"/>
              </a:buClr>
              <a:buNone/>
            </a:pPr>
            <a:r>
              <a:rPr lang="en-US" altLang="en-US" b="1" dirty="0">
                <a:latin typeface="Calibri" panose="020F0502020204030204" pitchFamily="34" charset="0"/>
                <a:cs typeface="Tahoma" pitchFamily="34" charset="0"/>
              </a:rPr>
              <a:t>Active mechanisms </a:t>
            </a:r>
            <a:r>
              <a:rPr lang="en-US" altLang="en-US" dirty="0">
                <a:latin typeface="Calibri" panose="020F0502020204030204" pitchFamily="34" charset="0"/>
                <a:cs typeface="Tahoma" pitchFamily="34" charset="0"/>
              </a:rPr>
              <a:t>move substances from a region of lower concentration to a region of higher concentration, and need ATP (adenosine triphosphate) as an energy source  </a:t>
            </a:r>
          </a:p>
          <a:p>
            <a:pPr marL="0" indent="0">
              <a:buClr>
                <a:srgbClr val="FF6600"/>
              </a:buClr>
              <a:buNone/>
            </a:pPr>
            <a:endParaRPr lang="en-US" altLang="en-US" b="1" dirty="0">
              <a:latin typeface="Calibri" panose="020F0502020204030204" pitchFamily="34" charset="0"/>
              <a:cs typeface="Tahoma" pitchFamily="34" charset="0"/>
            </a:endParaRPr>
          </a:p>
          <a:p>
            <a:pPr marL="0" indent="0">
              <a:buClr>
                <a:srgbClr val="FF6600"/>
              </a:buClr>
              <a:buNone/>
            </a:pPr>
            <a:r>
              <a:rPr lang="en-US" altLang="en-US" b="1" dirty="0">
                <a:latin typeface="Calibri" panose="020F0502020204030204" pitchFamily="34" charset="0"/>
                <a:cs typeface="Tahoma" pitchFamily="34" charset="0"/>
              </a:rPr>
              <a:t>Active Transport:</a:t>
            </a:r>
          </a:p>
          <a:p>
            <a:pPr>
              <a:buClr>
                <a:schemeClr val="tx1"/>
              </a:buClr>
            </a:pPr>
            <a:r>
              <a:rPr lang="en-US" altLang="en-US" dirty="0">
                <a:latin typeface="Calibri" panose="020F0502020204030204" pitchFamily="34" charset="0"/>
                <a:cs typeface="Tahoma" pitchFamily="34" charset="0"/>
              </a:rPr>
              <a:t>Process of moving substances from an area of low concentration to an area of high concentration, through carrier molecules in cell membranes, using ATP energy</a:t>
            </a:r>
          </a:p>
          <a:p>
            <a:pPr>
              <a:buClr>
                <a:schemeClr val="tx1"/>
              </a:buClr>
            </a:pPr>
            <a:r>
              <a:rPr lang="en-US" altLang="en-US" dirty="0">
                <a:latin typeface="Calibri" panose="020F0502020204030204" pitchFamily="34" charset="0"/>
                <a:cs typeface="Tahoma" pitchFamily="34" charset="0"/>
              </a:rPr>
              <a:t>The carrier proteins may also be called pumps, since they move substances against the concentration gradient</a:t>
            </a:r>
          </a:p>
          <a:p>
            <a:pPr>
              <a:buClr>
                <a:schemeClr val="tx1"/>
              </a:buClr>
            </a:pPr>
            <a:r>
              <a:rPr lang="en-US" altLang="en-US" dirty="0">
                <a:latin typeface="Calibri" panose="020F0502020204030204" pitchFamily="34" charset="0"/>
                <a:cs typeface="Tahoma" pitchFamily="34" charset="0"/>
              </a:rPr>
              <a:t>As much as 40% of a cell's energy may be used to fuel this process</a:t>
            </a:r>
          </a:p>
          <a:p>
            <a:pPr>
              <a:buClr>
                <a:schemeClr val="tx1"/>
              </a:buClr>
            </a:pPr>
            <a:r>
              <a:rPr lang="en-US" altLang="en-US" dirty="0">
                <a:latin typeface="Calibri" panose="020F0502020204030204" pitchFamily="34" charset="0"/>
                <a:cs typeface="Tahoma" pitchFamily="34" charset="0"/>
              </a:rPr>
              <a:t>Substances moved by active transport:  Na</a:t>
            </a:r>
            <a:r>
              <a:rPr lang="en-US" altLang="en-US" baseline="30000" dirty="0">
                <a:latin typeface="Calibri" panose="020F0502020204030204" pitchFamily="34" charset="0"/>
                <a:cs typeface="Tahoma" pitchFamily="34" charset="0"/>
              </a:rPr>
              <a:t>+</a:t>
            </a:r>
            <a:r>
              <a:rPr lang="en-US" altLang="en-US" dirty="0">
                <a:latin typeface="Calibri" panose="020F0502020204030204" pitchFamily="34" charset="0"/>
                <a:cs typeface="Tahoma" pitchFamily="34" charset="0"/>
              </a:rPr>
              <a:t>, K</a:t>
            </a:r>
            <a:r>
              <a:rPr lang="en-US" altLang="en-US" baseline="30000" dirty="0">
                <a:latin typeface="Calibri" panose="020F0502020204030204" pitchFamily="34" charset="0"/>
                <a:cs typeface="Tahoma" pitchFamily="34" charset="0"/>
              </a:rPr>
              <a:t>+</a:t>
            </a:r>
            <a:r>
              <a:rPr lang="en-US" altLang="en-US" dirty="0">
                <a:latin typeface="Calibri" panose="020F0502020204030204" pitchFamily="34" charset="0"/>
                <a:cs typeface="Tahoma" pitchFamily="34" charset="0"/>
              </a:rPr>
              <a:t>, Ca</a:t>
            </a:r>
            <a:r>
              <a:rPr lang="en-US" altLang="en-US" baseline="30000" dirty="0">
                <a:latin typeface="Calibri" panose="020F0502020204030204" pitchFamily="34" charset="0"/>
                <a:cs typeface="Tahoma" pitchFamily="34" charset="0"/>
              </a:rPr>
              <a:t>+2</a:t>
            </a:r>
            <a:r>
              <a:rPr lang="en-US" altLang="en-US" dirty="0">
                <a:latin typeface="Calibri" panose="020F0502020204030204" pitchFamily="34" charset="0"/>
                <a:cs typeface="Tahoma" pitchFamily="34" charset="0"/>
              </a:rPr>
              <a:t>, H</a:t>
            </a:r>
            <a:r>
              <a:rPr lang="en-US" altLang="en-US" baseline="30000" dirty="0">
                <a:latin typeface="Calibri" panose="020F0502020204030204" pitchFamily="34" charset="0"/>
                <a:cs typeface="Tahoma" pitchFamily="34" charset="0"/>
              </a:rPr>
              <a:t>+</a:t>
            </a:r>
            <a:r>
              <a:rPr lang="en-US" altLang="en-US" dirty="0">
                <a:latin typeface="Calibri" panose="020F0502020204030204" pitchFamily="34" charset="0"/>
                <a:cs typeface="Tahoma" pitchFamily="34" charset="0"/>
              </a:rPr>
              <a:t>, some sugars, and some amino acids</a:t>
            </a:r>
            <a:endParaRPr lang="en-US" altLang="en-US" dirty="0">
              <a:latin typeface="Calibri" panose="020F0502020204030204" pitchFamily="34" charset="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057334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Active Transport</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8.jpg"/>
          <p:cNvPicPr>
            <a:picLocks noChangeAspect="1" noChangeArrowheads="1"/>
          </p:cNvPicPr>
          <p:nvPr/>
        </p:nvPicPr>
        <p:blipFill>
          <a:blip r:embed="rId2" cstate="print"/>
          <a:srcRect/>
          <a:stretch>
            <a:fillRect/>
          </a:stretch>
        </p:blipFill>
        <p:spPr bwMode="auto">
          <a:xfrm>
            <a:off x="2578101" y="990600"/>
            <a:ext cx="3987800" cy="5420786"/>
          </a:xfrm>
          <a:prstGeom prst="rect">
            <a:avLst/>
          </a:prstGeom>
          <a:noFill/>
        </p:spPr>
      </p:pic>
    </p:spTree>
    <p:extLst>
      <p:ext uri="{BB962C8B-B14F-4D97-AF65-F5344CB8AC3E}">
        <p14:creationId xmlns:p14="http://schemas.microsoft.com/office/powerpoint/2010/main" xmlns="" val="1998293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indent="-112713"/>
            <a:r>
              <a:rPr lang="en-US" altLang="en-US" u="sng" dirty="0">
                <a:cs typeface="Tahoma" pitchFamily="34" charset="0"/>
              </a:rPr>
              <a:t>Active Mechanisms</a:t>
            </a:r>
            <a:r>
              <a:rPr lang="en-US" altLang="en-US" dirty="0">
                <a:cs typeface="Tahoma" pitchFamily="34" charset="0"/>
              </a:rPr>
              <a:t>:  </a:t>
            </a:r>
            <a:r>
              <a:rPr lang="en-US" altLang="en-US" u="sng" dirty="0">
                <a:cs typeface="Tahoma" pitchFamily="34" charset="0"/>
              </a:rPr>
              <a:t>Endocytosis &amp; Exocytosis</a:t>
            </a:r>
            <a:br>
              <a:rPr lang="en-US" altLang="en-US" u="sng" dirty="0">
                <a:cs typeface="Tahoma" pitchFamily="34" charset="0"/>
              </a:rPr>
            </a:br>
            <a:r>
              <a:rPr lang="en-US" altLang="en-US" sz="2400" dirty="0">
                <a:cs typeface="Tahoma" pitchFamily="34" charset="0"/>
              </a:rPr>
              <a:t/>
            </a:r>
            <a:br>
              <a:rPr lang="en-US" altLang="en-US" sz="2400" dirty="0">
                <a:cs typeface="Tahoma" pitchFamily="34" charset="0"/>
              </a:rPr>
            </a:br>
            <a:endParaRPr lang="en-US" dirty="0"/>
          </a:p>
        </p:txBody>
      </p:sp>
      <p:sp>
        <p:nvSpPr>
          <p:cNvPr id="3" name="Content Placeholder 2"/>
          <p:cNvSpPr>
            <a:spLocks noGrp="1"/>
          </p:cNvSpPr>
          <p:nvPr>
            <p:ph idx="1"/>
          </p:nvPr>
        </p:nvSpPr>
        <p:spPr/>
        <p:txBody>
          <a:bodyPr/>
          <a:lstStyle/>
          <a:p>
            <a:pPr>
              <a:buClr>
                <a:schemeClr val="tx1"/>
              </a:buClr>
            </a:pPr>
            <a:r>
              <a:rPr lang="en-US" altLang="en-US" dirty="0">
                <a:cs typeface="Tahoma" pitchFamily="34" charset="0"/>
              </a:rPr>
              <a:t>In endocytosis and exocytosis, large substances are moved into or out of a cell without crossing the cell membrane</a:t>
            </a:r>
          </a:p>
          <a:p>
            <a:pPr marL="0" indent="0">
              <a:buClr>
                <a:srgbClr val="FF6600"/>
              </a:buClr>
              <a:buNone/>
            </a:pPr>
            <a:endParaRPr lang="en-US" altLang="en-US" dirty="0">
              <a:cs typeface="Tahoma" pitchFamily="34" charset="0"/>
            </a:endParaRPr>
          </a:p>
          <a:p>
            <a:pPr>
              <a:buClr>
                <a:schemeClr val="tx1"/>
              </a:buClr>
            </a:pPr>
            <a:r>
              <a:rPr lang="en-US" altLang="en-US" dirty="0">
                <a:cs typeface="Tahoma" pitchFamily="34" charset="0"/>
              </a:rPr>
              <a:t>In </a:t>
            </a:r>
            <a:r>
              <a:rPr lang="en-US" altLang="en-US" b="1" dirty="0">
                <a:cs typeface="Tahoma" pitchFamily="34" charset="0"/>
              </a:rPr>
              <a:t>endocytosis</a:t>
            </a:r>
            <a:r>
              <a:rPr lang="en-US" altLang="en-US" dirty="0">
                <a:cs typeface="Tahoma" pitchFamily="34" charset="0"/>
              </a:rPr>
              <a:t>, molecules that are too large to be transported by other means are conveyed inside a </a:t>
            </a:r>
            <a:r>
              <a:rPr lang="en-US" altLang="en-US" b="1" dirty="0">
                <a:cs typeface="Tahoma" pitchFamily="34" charset="0"/>
              </a:rPr>
              <a:t>vesicle</a:t>
            </a:r>
            <a:r>
              <a:rPr lang="en-US" altLang="en-US" dirty="0">
                <a:cs typeface="Tahoma" pitchFamily="34" charset="0"/>
              </a:rPr>
              <a:t> that forms from a section of the cell membrane </a:t>
            </a:r>
          </a:p>
          <a:p>
            <a:pPr>
              <a:buClr>
                <a:schemeClr val="tx1"/>
              </a:buClr>
            </a:pPr>
            <a:r>
              <a:rPr lang="en-US" altLang="en-US" b="1" dirty="0">
                <a:cs typeface="Tahoma" pitchFamily="34" charset="0"/>
              </a:rPr>
              <a:t>Exocytosis</a:t>
            </a:r>
            <a:r>
              <a:rPr lang="en-US" altLang="en-US" dirty="0">
                <a:cs typeface="Tahoma" pitchFamily="34" charset="0"/>
              </a:rPr>
              <a:t> is the movement of materials out of the cell in a </a:t>
            </a:r>
            <a:r>
              <a:rPr lang="en-US" altLang="en-US" b="1" dirty="0">
                <a:cs typeface="Tahoma" pitchFamily="34" charset="0"/>
              </a:rPr>
              <a:t>vesicle</a:t>
            </a:r>
            <a:r>
              <a:rPr lang="en-US" altLang="en-US" dirty="0">
                <a:cs typeface="Tahoma" pitchFamily="34" charset="0"/>
              </a:rPr>
              <a:t> that fuses with the cell membrane and opens up to the outside to secrete the material</a:t>
            </a:r>
            <a:endParaRPr lang="en-US" altLang="en-US" dirty="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3270099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Three Types of Endocytosis</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304800" y="990600"/>
            <a:ext cx="8534400" cy="5791200"/>
          </a:xfrm>
        </p:spPr>
        <p:txBody>
          <a:bodyPr>
            <a:normAutofit lnSpcReduction="10000"/>
          </a:bodyPr>
          <a:lstStyle/>
          <a:p>
            <a:pPr marL="0" indent="0">
              <a:lnSpc>
                <a:spcPct val="80000"/>
              </a:lnSpc>
              <a:buClr>
                <a:srgbClr val="FF6600"/>
              </a:buClr>
              <a:buNone/>
            </a:pPr>
            <a:r>
              <a:rPr lang="en-US" altLang="en-US" b="1" dirty="0">
                <a:latin typeface="Calibri" panose="020F0502020204030204" pitchFamily="34" charset="0"/>
                <a:cs typeface="Tahoma" pitchFamily="34" charset="0"/>
              </a:rPr>
              <a:t>Pinocytosis:</a:t>
            </a:r>
          </a:p>
          <a:p>
            <a:pPr>
              <a:lnSpc>
                <a:spcPct val="80000"/>
              </a:lnSpc>
              <a:buClr>
                <a:schemeClr val="tx1"/>
              </a:buClr>
            </a:pPr>
            <a:r>
              <a:rPr lang="en-US" altLang="en-US" dirty="0">
                <a:latin typeface="Calibri" panose="020F0502020204030204" pitchFamily="34" charset="0"/>
                <a:cs typeface="Tahoma" pitchFamily="34" charset="0"/>
              </a:rPr>
              <a:t>Process by which cells engulf liquids </a:t>
            </a:r>
          </a:p>
          <a:p>
            <a:pPr>
              <a:lnSpc>
                <a:spcPct val="80000"/>
              </a:lnSpc>
              <a:buClr>
                <a:schemeClr val="tx1"/>
              </a:buClr>
            </a:pPr>
            <a:r>
              <a:rPr lang="en-US" altLang="en-US" dirty="0">
                <a:latin typeface="Calibri" panose="020F0502020204030204" pitchFamily="34" charset="0"/>
                <a:cs typeface="Tahoma" pitchFamily="34" charset="0"/>
              </a:rPr>
              <a:t>“Cell drinking”</a:t>
            </a:r>
          </a:p>
          <a:p>
            <a:pPr>
              <a:lnSpc>
                <a:spcPct val="80000"/>
              </a:lnSpc>
              <a:buClr>
                <a:schemeClr val="tx1"/>
              </a:buClr>
            </a:pPr>
            <a:r>
              <a:rPr lang="en-US" altLang="en-US" dirty="0">
                <a:latin typeface="Calibri" panose="020F0502020204030204" pitchFamily="34" charset="0"/>
                <a:cs typeface="Tahoma" pitchFamily="34" charset="0"/>
              </a:rPr>
              <a:t>Small indentation in cell membrane surrounds fluid, creating a vesicle</a:t>
            </a:r>
          </a:p>
          <a:p>
            <a:pPr marL="0" indent="0">
              <a:lnSpc>
                <a:spcPct val="80000"/>
              </a:lnSpc>
              <a:buClr>
                <a:schemeClr val="tx1"/>
              </a:buClr>
              <a:buNone/>
            </a:pPr>
            <a:r>
              <a:rPr lang="en-US" altLang="en-US" b="1" dirty="0">
                <a:latin typeface="Calibri" panose="020F0502020204030204" pitchFamily="34" charset="0"/>
                <a:cs typeface="Tahoma" pitchFamily="34" charset="0"/>
              </a:rPr>
              <a:t>Phagocytosis:</a:t>
            </a:r>
          </a:p>
          <a:p>
            <a:pPr>
              <a:lnSpc>
                <a:spcPct val="80000"/>
              </a:lnSpc>
              <a:buClr>
                <a:schemeClr val="tx1"/>
              </a:buClr>
            </a:pPr>
            <a:r>
              <a:rPr lang="en-US" altLang="en-US" dirty="0">
                <a:latin typeface="Calibri" panose="020F0502020204030204" pitchFamily="34" charset="0"/>
                <a:cs typeface="Tahoma" pitchFamily="34" charset="0"/>
              </a:rPr>
              <a:t>Process by which the cell takes in solid particles, such as when a white blood cell engulfs a bacterium </a:t>
            </a:r>
          </a:p>
          <a:p>
            <a:pPr>
              <a:lnSpc>
                <a:spcPct val="80000"/>
              </a:lnSpc>
              <a:buClr>
                <a:schemeClr val="tx1"/>
              </a:buClr>
            </a:pPr>
            <a:r>
              <a:rPr lang="en-US" altLang="en-US" dirty="0">
                <a:latin typeface="Calibri" panose="020F0502020204030204" pitchFamily="34" charset="0"/>
                <a:cs typeface="Tahoma" pitchFamily="34" charset="0"/>
              </a:rPr>
              <a:t>“Cell eating”</a:t>
            </a:r>
          </a:p>
          <a:p>
            <a:pPr>
              <a:lnSpc>
                <a:spcPct val="80000"/>
              </a:lnSpc>
              <a:buClr>
                <a:schemeClr val="tx1"/>
              </a:buClr>
            </a:pPr>
            <a:r>
              <a:rPr lang="en-US" altLang="en-US" dirty="0">
                <a:latin typeface="Calibri" panose="020F0502020204030204" pitchFamily="34" charset="0"/>
                <a:cs typeface="Courier New" pitchFamily="49" charset="0"/>
              </a:rPr>
              <a:t>Once the vesicle enters the cell, it will combine with a lysosome and the contents will be digested by lysosomal enzymes</a:t>
            </a:r>
          </a:p>
          <a:p>
            <a:pPr marL="0" indent="0">
              <a:lnSpc>
                <a:spcPct val="80000"/>
              </a:lnSpc>
              <a:buClr>
                <a:schemeClr val="tx1"/>
              </a:buClr>
              <a:buNone/>
            </a:pPr>
            <a:r>
              <a:rPr lang="en-US" altLang="en-US" b="1" dirty="0">
                <a:latin typeface="Calibri" panose="020F0502020204030204" pitchFamily="34" charset="0"/>
                <a:cs typeface="Tahoma" pitchFamily="34" charset="0"/>
              </a:rPr>
              <a:t>Receptor-mediated endocytosis:</a:t>
            </a:r>
          </a:p>
          <a:p>
            <a:pPr>
              <a:lnSpc>
                <a:spcPct val="80000"/>
              </a:lnSpc>
              <a:buClr>
                <a:schemeClr val="tx1"/>
              </a:buClr>
            </a:pPr>
            <a:r>
              <a:rPr lang="en-US" altLang="en-US" dirty="0">
                <a:latin typeface="Calibri" panose="020F0502020204030204" pitchFamily="34" charset="0"/>
                <a:cs typeface="Tahoma" pitchFamily="34" charset="0"/>
              </a:rPr>
              <a:t>Process by which the cell takes in very specific molecules (ligands), that bind to specific receptors on the cell membrane</a:t>
            </a:r>
            <a:r>
              <a:rPr lang="en-US" altLang="en-US" dirty="0">
                <a:solidFill>
                  <a:srgbClr val="CCFFFF"/>
                </a:solidFill>
                <a:latin typeface="Calibri" panose="020F0502020204030204" pitchFamily="34" charset="0"/>
                <a:cs typeface="Tahoma" pitchFamily="34" charset="0"/>
              </a:rPr>
              <a:t>		</a:t>
            </a:r>
            <a:endParaRPr lang="en-US" altLang="en-US" dirty="0">
              <a:solidFill>
                <a:srgbClr val="CCFFFF"/>
              </a:solidFill>
              <a:cs typeface="Tahoma"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7745351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Phagocytosis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19.jpg"/>
          <p:cNvPicPr>
            <a:picLocks noChangeAspect="1" noChangeArrowheads="1"/>
          </p:cNvPicPr>
          <p:nvPr/>
        </p:nvPicPr>
        <p:blipFill>
          <a:blip r:embed="rId2" cstate="print"/>
          <a:srcRect/>
          <a:stretch>
            <a:fillRect/>
          </a:stretch>
        </p:blipFill>
        <p:spPr bwMode="auto">
          <a:xfrm>
            <a:off x="431006" y="2276475"/>
            <a:ext cx="8281988" cy="2305050"/>
          </a:xfrm>
          <a:prstGeom prst="rect">
            <a:avLst/>
          </a:prstGeom>
          <a:noFill/>
        </p:spPr>
      </p:pic>
    </p:spTree>
    <p:extLst>
      <p:ext uri="{BB962C8B-B14F-4D97-AF65-F5344CB8AC3E}">
        <p14:creationId xmlns:p14="http://schemas.microsoft.com/office/powerpoint/2010/main" xmlns="" val="31789330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Receptor-Mediated Endocytosis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3\chapt00_labeled\shi77364_03_20.jpg"/>
          <p:cNvPicPr>
            <a:picLocks noChangeAspect="1" noChangeArrowheads="1"/>
          </p:cNvPicPr>
          <p:nvPr/>
        </p:nvPicPr>
        <p:blipFill>
          <a:blip r:embed="rId2" cstate="print"/>
          <a:srcRect/>
          <a:stretch>
            <a:fillRect/>
          </a:stretch>
        </p:blipFill>
        <p:spPr bwMode="auto">
          <a:xfrm>
            <a:off x="477044" y="1597025"/>
            <a:ext cx="8189912" cy="3663950"/>
          </a:xfrm>
          <a:prstGeom prst="rect">
            <a:avLst/>
          </a:prstGeom>
          <a:noFill/>
        </p:spPr>
      </p:pic>
    </p:spTree>
    <p:extLst>
      <p:ext uri="{BB962C8B-B14F-4D97-AF65-F5344CB8AC3E}">
        <p14:creationId xmlns:p14="http://schemas.microsoft.com/office/powerpoint/2010/main" xmlns="" val="14463525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295400"/>
          </a:xfrm>
        </p:spPr>
        <p:txBody>
          <a:bodyPr>
            <a:normAutofit fontScale="90000"/>
          </a:bodyPr>
          <a:lstStyle/>
          <a:p>
            <a:r>
              <a:rPr lang="en-US" u="sng" dirty="0"/>
              <a:t>Movements Through Cell Membranes</a:t>
            </a:r>
            <a:r>
              <a:rPr lang="en-US" dirty="0"/>
              <a:t>: </a:t>
            </a:r>
            <a:r>
              <a:rPr lang="en-US" u="sng" dirty="0"/>
              <a:t> Passive Mechanisms</a:t>
            </a:r>
            <a:br>
              <a:rPr lang="en-US" u="sng" dirty="0"/>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1026" name="Picture 2" descr="\\192.168.9.252\08macdata04\08VOL4\Graphics\Powerpoint\MH_DCM\MH_DCM-TEXTEDIT PROJECTS\SHIER_13e\Final files\Lecture PPT\Jpgs\shi77364_t03_02a.jpg"/>
          <p:cNvPicPr>
            <a:picLocks noChangeAspect="1" noChangeArrowheads="1"/>
          </p:cNvPicPr>
          <p:nvPr/>
        </p:nvPicPr>
        <p:blipFill>
          <a:blip r:embed="rId2" cstate="print"/>
          <a:srcRect/>
          <a:stretch>
            <a:fillRect/>
          </a:stretch>
        </p:blipFill>
        <p:spPr bwMode="auto">
          <a:xfrm>
            <a:off x="160108" y="1676400"/>
            <a:ext cx="8823784" cy="3962400"/>
          </a:xfrm>
          <a:prstGeom prst="rect">
            <a:avLst/>
          </a:prstGeom>
          <a:noFill/>
        </p:spPr>
      </p:pic>
    </p:spTree>
    <p:extLst>
      <p:ext uri="{BB962C8B-B14F-4D97-AF65-F5344CB8AC3E}">
        <p14:creationId xmlns:p14="http://schemas.microsoft.com/office/powerpoint/2010/main" xmlns="" val="39971893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Movements Through Cell Membranes</a:t>
            </a:r>
            <a:r>
              <a:rPr lang="en-US" dirty="0"/>
              <a:t>: </a:t>
            </a:r>
            <a:r>
              <a:rPr lang="en-US" u="sng" dirty="0"/>
              <a:t> Active Mechanisms</a:t>
            </a:r>
            <a:br>
              <a:rPr lang="en-US" u="sng" dirty="0"/>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2050" name="Picture 2" descr="\\192.168.9.252\08macdata04\08VOL4\Graphics\Powerpoint\MH_DCM\MH_DCM-TEXTEDIT PROJECTS\SHIER_13e\Final files\Lecture PPT\Jpgs\shi77364_t03_02b.jpg"/>
          <p:cNvPicPr>
            <a:picLocks noChangeAspect="1" noChangeArrowheads="1"/>
          </p:cNvPicPr>
          <p:nvPr/>
        </p:nvPicPr>
        <p:blipFill>
          <a:blip r:embed="rId2" cstate="print"/>
          <a:srcRect/>
          <a:stretch>
            <a:fillRect/>
          </a:stretch>
        </p:blipFill>
        <p:spPr bwMode="auto">
          <a:xfrm>
            <a:off x="228600" y="1600200"/>
            <a:ext cx="8686800" cy="4160196"/>
          </a:xfrm>
          <a:prstGeom prst="rect">
            <a:avLst/>
          </a:prstGeom>
          <a:noFill/>
        </p:spPr>
      </p:pic>
    </p:spTree>
    <p:extLst>
      <p:ext uri="{BB962C8B-B14F-4D97-AF65-F5344CB8AC3E}">
        <p14:creationId xmlns:p14="http://schemas.microsoft.com/office/powerpoint/2010/main" xmlns="" val="8461901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3.4</a:t>
            </a:r>
            <a:r>
              <a:rPr lang="en-US" altLang="en-US" dirty="0">
                <a:latin typeface="Calibri" panose="020F0502020204030204" pitchFamily="34" charset="0"/>
              </a:rPr>
              <a:t>:</a:t>
            </a:r>
            <a:r>
              <a:rPr lang="en-US" altLang="en-US" dirty="0"/>
              <a:t>  </a:t>
            </a:r>
            <a:r>
              <a:rPr lang="en-US" altLang="en-US" u="sng" dirty="0">
                <a:latin typeface="Calibri" panose="020F0502020204030204" pitchFamily="34" charset="0"/>
              </a:rPr>
              <a:t>The Cell Cycle</a:t>
            </a:r>
            <a:r>
              <a:rPr lang="en-US" altLang="en-US" u="sng" dirty="0">
                <a:latin typeface="Calibri" panose="020F0502020204030204" pitchFamily="34" charset="0"/>
                <a:cs typeface="Tahoma" pitchFamily="34" charset="0"/>
              </a:rPr>
              <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228600" y="914400"/>
            <a:ext cx="8686800" cy="5715000"/>
          </a:xfrm>
        </p:spPr>
        <p:txBody>
          <a:bodyPr>
            <a:normAutofit fontScale="92500"/>
          </a:bodyPr>
          <a:lstStyle/>
          <a:p>
            <a:pPr marL="0" indent="0">
              <a:lnSpc>
                <a:spcPts val="2700"/>
              </a:lnSpc>
              <a:buClr>
                <a:srgbClr val="FF6600"/>
              </a:buClr>
              <a:buNone/>
            </a:pPr>
            <a:r>
              <a:rPr lang="en-US" altLang="en-US" b="1" dirty="0">
                <a:latin typeface="Calibri" panose="020F0502020204030204" pitchFamily="34" charset="0"/>
                <a:cs typeface="Tahoma" pitchFamily="34" charset="0"/>
              </a:rPr>
              <a:t>Cell Cycle:</a:t>
            </a:r>
          </a:p>
          <a:p>
            <a:pPr>
              <a:lnSpc>
                <a:spcPts val="2700"/>
              </a:lnSpc>
              <a:buClr>
                <a:schemeClr val="tx1"/>
              </a:buClr>
            </a:pPr>
            <a:r>
              <a:rPr lang="en-US" altLang="en-US" dirty="0">
                <a:latin typeface="Calibri" panose="020F0502020204030204" pitchFamily="34" charset="0"/>
                <a:cs typeface="Tahoma" pitchFamily="34" charset="0"/>
              </a:rPr>
              <a:t>The series of changes a cell undergoes from the time it is formed </a:t>
            </a:r>
            <a:r>
              <a:rPr lang="en-US" altLang="en-US" dirty="0" smtClean="0">
                <a:latin typeface="Calibri" panose="020F0502020204030204" pitchFamily="34" charset="0"/>
                <a:cs typeface="Tahoma" pitchFamily="34" charset="0"/>
              </a:rPr>
              <a:t>until </a:t>
            </a:r>
            <a:r>
              <a:rPr lang="en-US" altLang="en-US" dirty="0">
                <a:latin typeface="Calibri" panose="020F0502020204030204" pitchFamily="34" charset="0"/>
                <a:cs typeface="Tahoma" pitchFamily="34" charset="0"/>
              </a:rPr>
              <a:t>it divides</a:t>
            </a:r>
          </a:p>
          <a:p>
            <a:pPr>
              <a:lnSpc>
                <a:spcPts val="2700"/>
              </a:lnSpc>
              <a:buClr>
                <a:schemeClr val="tx1"/>
              </a:buClr>
            </a:pPr>
            <a:r>
              <a:rPr lang="en-US" altLang="en-US" dirty="0">
                <a:latin typeface="Calibri" panose="020F0502020204030204" pitchFamily="34" charset="0"/>
                <a:cs typeface="Tahoma" pitchFamily="34" charset="0"/>
              </a:rPr>
              <a:t>Main phases are </a:t>
            </a:r>
            <a:r>
              <a:rPr lang="en-US" altLang="en-US" b="1" dirty="0">
                <a:latin typeface="Calibri" panose="020F0502020204030204" pitchFamily="34" charset="0"/>
                <a:cs typeface="Tahoma" pitchFamily="34" charset="0"/>
              </a:rPr>
              <a:t>interphase</a:t>
            </a:r>
            <a:r>
              <a:rPr lang="en-US" altLang="en-US" dirty="0">
                <a:latin typeface="Calibri" panose="020F0502020204030204" pitchFamily="34" charset="0"/>
                <a:cs typeface="Tahoma" pitchFamily="34" charset="0"/>
              </a:rPr>
              <a:t>, </a:t>
            </a:r>
            <a:r>
              <a:rPr lang="en-US" altLang="en-US" b="1" dirty="0">
                <a:latin typeface="Calibri" panose="020F0502020204030204" pitchFamily="34" charset="0"/>
                <a:cs typeface="Tahoma" pitchFamily="34" charset="0"/>
              </a:rPr>
              <a:t>mitosis</a:t>
            </a:r>
            <a:r>
              <a:rPr lang="en-US" altLang="en-US" dirty="0">
                <a:latin typeface="Calibri" panose="020F0502020204030204" pitchFamily="34" charset="0"/>
                <a:cs typeface="Tahoma" pitchFamily="34" charset="0"/>
              </a:rPr>
              <a:t>, and </a:t>
            </a:r>
            <a:r>
              <a:rPr lang="en-US" altLang="en-US" b="1" dirty="0">
                <a:latin typeface="Calibri" panose="020F0502020204030204" pitchFamily="34" charset="0"/>
                <a:cs typeface="Tahoma" pitchFamily="34" charset="0"/>
              </a:rPr>
              <a:t>cytokinesis</a:t>
            </a:r>
            <a:r>
              <a:rPr lang="en-US" altLang="en-US" dirty="0">
                <a:latin typeface="Calibri" panose="020F0502020204030204" pitchFamily="34" charset="0"/>
                <a:cs typeface="Tahoma" pitchFamily="34" charset="0"/>
              </a:rPr>
              <a:t> (division of </a:t>
            </a:r>
            <a:r>
              <a:rPr lang="en-US" altLang="en-US" dirty="0" smtClean="0">
                <a:latin typeface="Calibri" panose="020F0502020204030204" pitchFamily="34" charset="0"/>
                <a:cs typeface="Tahoma" pitchFamily="34" charset="0"/>
              </a:rPr>
              <a:t>the </a:t>
            </a:r>
            <a:r>
              <a:rPr lang="en-US" altLang="en-US" dirty="0">
                <a:latin typeface="Calibri" panose="020F0502020204030204" pitchFamily="34" charset="0"/>
                <a:cs typeface="Tahoma" pitchFamily="34" charset="0"/>
              </a:rPr>
              <a:t>cytoplasm)</a:t>
            </a:r>
          </a:p>
          <a:p>
            <a:pPr>
              <a:lnSpc>
                <a:spcPts val="2700"/>
              </a:lnSpc>
              <a:buClr>
                <a:schemeClr val="tx1"/>
              </a:buClr>
            </a:pPr>
            <a:r>
              <a:rPr lang="en-US" altLang="en-US" dirty="0">
                <a:latin typeface="Calibri" panose="020F0502020204030204" pitchFamily="34" charset="0"/>
                <a:cs typeface="Tahoma" pitchFamily="34" charset="0"/>
              </a:rPr>
              <a:t>Daughter cells will then undergo changes to become specialized</a:t>
            </a:r>
          </a:p>
          <a:p>
            <a:pPr>
              <a:lnSpc>
                <a:spcPts val="2700"/>
              </a:lnSpc>
              <a:buClr>
                <a:schemeClr val="tx1"/>
              </a:buClr>
            </a:pPr>
            <a:r>
              <a:rPr lang="en-US" altLang="en-US" dirty="0">
                <a:latin typeface="Calibri" panose="020F0502020204030204" pitchFamily="34" charset="0"/>
                <a:cs typeface="Times New Roman" pitchFamily="18" charset="0"/>
              </a:rPr>
              <a:t>Whether the cell cycle progresses at a certain time is controlled by special protein </a:t>
            </a:r>
            <a:r>
              <a:rPr lang="en-US" altLang="en-US" b="1" dirty="0">
                <a:latin typeface="Calibri" panose="020F0502020204030204" pitchFamily="34" charset="0"/>
                <a:cs typeface="Times New Roman" pitchFamily="18" charset="0"/>
              </a:rPr>
              <a:t>checkpoints</a:t>
            </a:r>
            <a:endParaRPr lang="en-US" altLang="en-US" dirty="0">
              <a:latin typeface="Calibri" panose="020F0502020204030204" pitchFamily="34" charset="0"/>
              <a:cs typeface="Times New Roman" pitchFamily="18" charset="0"/>
            </a:endParaRPr>
          </a:p>
          <a:p>
            <a:pPr>
              <a:lnSpc>
                <a:spcPts val="2700"/>
              </a:lnSpc>
              <a:buClr>
                <a:schemeClr val="tx1"/>
              </a:buClr>
            </a:pPr>
            <a:r>
              <a:rPr lang="en-US" altLang="en-US" b="1" dirty="0">
                <a:latin typeface="Calibri" panose="020F0502020204030204" pitchFamily="34" charset="0"/>
                <a:cs typeface="Times New Roman" pitchFamily="18" charset="0"/>
              </a:rPr>
              <a:t>Restriction checkpoints </a:t>
            </a:r>
            <a:r>
              <a:rPr lang="en-US" altLang="en-US" dirty="0">
                <a:latin typeface="Calibri" panose="020F0502020204030204" pitchFamily="34" charset="0"/>
                <a:cs typeface="Times New Roman" pitchFamily="18" charset="0"/>
              </a:rPr>
              <a:t>determines fate of cell: to continue cell cycle and divide, to enter a non-dividing stage as a specialized cell, or to die</a:t>
            </a:r>
          </a:p>
          <a:p>
            <a:pPr>
              <a:lnSpc>
                <a:spcPts val="2700"/>
              </a:lnSpc>
              <a:buClr>
                <a:schemeClr val="tx1"/>
              </a:buClr>
            </a:pPr>
            <a:r>
              <a:rPr lang="en-US" altLang="en-US" dirty="0">
                <a:latin typeface="Calibri" panose="020F0502020204030204" pitchFamily="34" charset="0"/>
                <a:cs typeface="Times New Roman" pitchFamily="18" charset="0"/>
              </a:rPr>
              <a:t>Most cells do not divide continually. Cells have a maximum number of times they can divide, because of built-in “clocks” (telomeres) on the tips of chromosomes, which shorten with each cell division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492396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The Cell Cycle (2)</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6626" name="Picture 2" descr="\\192.168.9.252\08macdata04\08VOL4\Graphics\Powerpoint\MH_DCM\MH_DCM-TEXTEDIT PROJECTS\SHIER_13e\Final files\chapt03\chapt00_labeled\shi77364_03_21.jpg"/>
          <p:cNvPicPr>
            <a:picLocks noChangeAspect="1" noChangeArrowheads="1"/>
          </p:cNvPicPr>
          <p:nvPr/>
        </p:nvPicPr>
        <p:blipFill>
          <a:blip r:embed="rId2" cstate="print"/>
          <a:srcRect/>
          <a:stretch>
            <a:fillRect/>
          </a:stretch>
        </p:blipFill>
        <p:spPr bwMode="auto">
          <a:xfrm>
            <a:off x="1793875" y="1085850"/>
            <a:ext cx="5556250" cy="5162550"/>
          </a:xfrm>
          <a:prstGeom prst="rect">
            <a:avLst/>
          </a:prstGeom>
          <a:noFill/>
        </p:spPr>
      </p:pic>
    </p:spTree>
    <p:extLst>
      <p:ext uri="{BB962C8B-B14F-4D97-AF65-F5344CB8AC3E}">
        <p14:creationId xmlns:p14="http://schemas.microsoft.com/office/powerpoint/2010/main" xmlns="" val="15676289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ahoma" pitchFamily="34" charset="0"/>
              </a:rPr>
              <a:t>Interphase</a:t>
            </a:r>
            <a:r>
              <a:rPr lang="en-US" altLang="en-US" sz="2400" dirty="0">
                <a:cs typeface="Tahoma" pitchFamily="34" charset="0"/>
              </a:rPr>
              <a:t> </a:t>
            </a:r>
            <a:br>
              <a:rPr lang="en-US" altLang="en-US" sz="2400" dirty="0">
                <a:cs typeface="Tahoma" pitchFamily="34" charset="0"/>
              </a:rPr>
            </a:br>
            <a:endParaRPr lang="en-US" dirty="0"/>
          </a:p>
        </p:txBody>
      </p:sp>
      <p:sp>
        <p:nvSpPr>
          <p:cNvPr id="3" name="Content Placeholder 2"/>
          <p:cNvSpPr>
            <a:spLocks noGrp="1"/>
          </p:cNvSpPr>
          <p:nvPr>
            <p:ph idx="1"/>
          </p:nvPr>
        </p:nvSpPr>
        <p:spPr>
          <a:xfrm>
            <a:off x="152400" y="990600"/>
            <a:ext cx="8839200" cy="5867400"/>
          </a:xfrm>
        </p:spPr>
        <p:txBody>
          <a:bodyPr>
            <a:normAutofit/>
          </a:bodyPr>
          <a:lstStyle/>
          <a:p>
            <a:pPr marL="0" indent="0">
              <a:buClr>
                <a:srgbClr val="FF6600"/>
              </a:buClr>
              <a:buNone/>
            </a:pPr>
            <a:r>
              <a:rPr lang="en-US" altLang="en-US" b="1" dirty="0">
                <a:cs typeface="Tahoma" pitchFamily="34" charset="0"/>
              </a:rPr>
              <a:t>Interphase:</a:t>
            </a:r>
          </a:p>
          <a:p>
            <a:pPr>
              <a:buClr>
                <a:schemeClr val="tx1"/>
              </a:buClr>
            </a:pPr>
            <a:r>
              <a:rPr lang="en-US" altLang="en-US" dirty="0">
                <a:cs typeface="Tahoma" pitchFamily="34" charset="0"/>
              </a:rPr>
              <a:t>Phase of the cell cycle, before cell division begins, in which the cell </a:t>
            </a:r>
            <a:r>
              <a:rPr lang="en-US" altLang="en-US" dirty="0" smtClean="0">
                <a:cs typeface="Tahoma" pitchFamily="34" charset="0"/>
              </a:rPr>
              <a:t>grows </a:t>
            </a:r>
            <a:r>
              <a:rPr lang="en-US" altLang="en-US" dirty="0">
                <a:cs typeface="Tahoma" pitchFamily="34" charset="0"/>
              </a:rPr>
              <a:t>and synthesizes new molecules, membranes, DNA, and </a:t>
            </a:r>
            <a:r>
              <a:rPr lang="en-US" altLang="en-US" dirty="0" smtClean="0">
                <a:cs typeface="Tahoma" pitchFamily="34" charset="0"/>
              </a:rPr>
              <a:t>organelles</a:t>
            </a:r>
            <a:endParaRPr lang="en-US" altLang="en-US" dirty="0">
              <a:cs typeface="Tahoma" pitchFamily="34" charset="0"/>
            </a:endParaRPr>
          </a:p>
          <a:p>
            <a:pPr>
              <a:buClr>
                <a:schemeClr val="tx1"/>
              </a:buClr>
            </a:pPr>
            <a:r>
              <a:rPr lang="en-US" altLang="en-US" dirty="0">
                <a:cs typeface="Tahoma" pitchFamily="34" charset="0"/>
              </a:rPr>
              <a:t>This is a time of great synthetic activity, rather than a time of rest</a:t>
            </a:r>
          </a:p>
          <a:p>
            <a:pPr>
              <a:buClr>
                <a:schemeClr val="tx1"/>
              </a:buClr>
            </a:pPr>
            <a:r>
              <a:rPr lang="en-US" altLang="en-US" dirty="0">
                <a:cs typeface="Times New Roman" pitchFamily="18" charset="0"/>
              </a:rPr>
              <a:t>During the G</a:t>
            </a:r>
            <a:r>
              <a:rPr lang="en-US" altLang="en-US" baseline="-30000" dirty="0">
                <a:cs typeface="Times New Roman" pitchFamily="18" charset="0"/>
              </a:rPr>
              <a:t>1</a:t>
            </a:r>
            <a:r>
              <a:rPr lang="en-US" altLang="en-US" dirty="0">
                <a:cs typeface="Times New Roman" pitchFamily="18" charset="0"/>
              </a:rPr>
              <a:t> and G</a:t>
            </a:r>
            <a:r>
              <a:rPr lang="en-US" altLang="en-US" baseline="-30000" dirty="0">
                <a:cs typeface="Times New Roman" pitchFamily="18" charset="0"/>
              </a:rPr>
              <a:t>2</a:t>
            </a:r>
            <a:r>
              <a:rPr lang="en-US" altLang="en-US" dirty="0">
                <a:cs typeface="Times New Roman" pitchFamily="18" charset="0"/>
              </a:rPr>
              <a:t> (“gap” or “growth”) phases of interphase, the cell grows and structures other than DNA are duplicated</a:t>
            </a:r>
          </a:p>
          <a:p>
            <a:pPr>
              <a:buClr>
                <a:schemeClr val="tx1"/>
              </a:buClr>
            </a:pPr>
            <a:r>
              <a:rPr lang="en-US" altLang="en-US" dirty="0">
                <a:cs typeface="Tahoma" pitchFamily="34" charset="0"/>
              </a:rPr>
              <a:t>During the S (“synthesis”) phase of interphase, the DNA of the cell is replicated in  preparation for cell division</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113225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ahoma" pitchFamily="34" charset="0"/>
              </a:rPr>
              <a:t>Cell Division</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457200" y="838200"/>
            <a:ext cx="8229600" cy="5791200"/>
          </a:xfrm>
        </p:spPr>
        <p:txBody>
          <a:bodyPr>
            <a:normAutofit fontScale="92500"/>
          </a:bodyPr>
          <a:lstStyle/>
          <a:p>
            <a:pPr marL="0" indent="-112713">
              <a:buClr>
                <a:srgbClr val="FF6600"/>
              </a:buClr>
              <a:buNone/>
            </a:pPr>
            <a:r>
              <a:rPr lang="en-US" altLang="en-US" dirty="0">
                <a:latin typeface="Calibri" panose="020F0502020204030204" pitchFamily="34" charset="0"/>
                <a:cs typeface="Tahoma" pitchFamily="34" charset="0"/>
              </a:rPr>
              <a:t>2 types of cell division:</a:t>
            </a:r>
          </a:p>
          <a:p>
            <a:pPr marL="0" indent="-112713">
              <a:buClr>
                <a:srgbClr val="FF6600"/>
              </a:buClr>
              <a:buNone/>
            </a:pPr>
            <a:r>
              <a:rPr lang="en-US" altLang="en-US" b="1" dirty="0">
                <a:latin typeface="Calibri" panose="020F0502020204030204" pitchFamily="34" charset="0"/>
                <a:cs typeface="Tahoma" pitchFamily="34" charset="0"/>
              </a:rPr>
              <a:t>Meiosis:</a:t>
            </a:r>
            <a:r>
              <a:rPr lang="en-US" altLang="en-US" dirty="0">
                <a:latin typeface="Calibri" panose="020F0502020204030204" pitchFamily="34" charset="0"/>
                <a:cs typeface="Tahoma" pitchFamily="34" charset="0"/>
              </a:rPr>
              <a:t> </a:t>
            </a:r>
          </a:p>
          <a:p>
            <a:pPr marL="230187">
              <a:buClr>
                <a:schemeClr val="tx1"/>
              </a:buClr>
            </a:pPr>
            <a:r>
              <a:rPr lang="en-US" altLang="en-US" dirty="0">
                <a:latin typeface="Calibri" panose="020F0502020204030204" pitchFamily="34" charset="0"/>
                <a:cs typeface="Tahoma" pitchFamily="34" charset="0"/>
              </a:rPr>
              <a:t>Rare type, used for gametogenesis, sperm &amp; egg production</a:t>
            </a:r>
          </a:p>
          <a:p>
            <a:pPr marL="230187">
              <a:buClr>
                <a:schemeClr val="tx1"/>
              </a:buClr>
            </a:pPr>
            <a:r>
              <a:rPr lang="en-US" altLang="en-US" dirty="0">
                <a:latin typeface="Calibri" panose="020F0502020204030204" pitchFamily="34" charset="0"/>
                <a:cs typeface="Tahoma" pitchFamily="34" charset="0"/>
              </a:rPr>
              <a:t>Ensures that mature gametes have ½ the normal number of chromosomes as normal body cells</a:t>
            </a:r>
          </a:p>
          <a:p>
            <a:pPr marL="0" indent="-112713">
              <a:buClr>
                <a:schemeClr val="tx1"/>
              </a:buClr>
              <a:buNone/>
            </a:pPr>
            <a:r>
              <a:rPr lang="en-US" altLang="en-US" b="1" dirty="0">
                <a:latin typeface="Calibri" panose="020F0502020204030204" pitchFamily="34" charset="0"/>
                <a:cs typeface="Tahoma" pitchFamily="34" charset="0"/>
              </a:rPr>
              <a:t>Cell Division (Mitosis + Cytokinesis): </a:t>
            </a:r>
          </a:p>
          <a:p>
            <a:pPr marL="230187">
              <a:buClr>
                <a:schemeClr val="tx1"/>
              </a:buClr>
            </a:pPr>
            <a:r>
              <a:rPr lang="en-US" altLang="en-US" dirty="0">
                <a:latin typeface="Calibri" panose="020F0502020204030204" pitchFamily="34" charset="0"/>
                <a:cs typeface="Tahoma" pitchFamily="34" charset="0"/>
              </a:rPr>
              <a:t>More common type of cell division, used to increase number of cells</a:t>
            </a:r>
          </a:p>
          <a:p>
            <a:pPr marL="230187">
              <a:buClr>
                <a:schemeClr val="tx1"/>
              </a:buClr>
            </a:pPr>
            <a:r>
              <a:rPr lang="en-US" altLang="en-US" dirty="0">
                <a:latin typeface="Calibri" panose="020F0502020204030204" pitchFamily="34" charset="0"/>
                <a:cs typeface="Tahoma" pitchFamily="34" charset="0"/>
              </a:rPr>
              <a:t>Mitosis is division of the nucleus</a:t>
            </a:r>
          </a:p>
          <a:p>
            <a:pPr marL="230187">
              <a:buClr>
                <a:schemeClr val="tx1"/>
              </a:buClr>
            </a:pPr>
            <a:r>
              <a:rPr lang="en-US" altLang="en-US" dirty="0">
                <a:latin typeface="Calibri" panose="020F0502020204030204" pitchFamily="34" charset="0"/>
                <a:cs typeface="Tahoma" pitchFamily="34" charset="0"/>
              </a:rPr>
              <a:t>Cytokinesis is the division of the cytoplasm</a:t>
            </a:r>
          </a:p>
          <a:p>
            <a:pPr marL="230187">
              <a:buClr>
                <a:schemeClr val="tx1"/>
              </a:buClr>
            </a:pPr>
            <a:r>
              <a:rPr lang="en-US" altLang="en-US" dirty="0">
                <a:latin typeface="Calibri" panose="020F0502020204030204" pitchFamily="34" charset="0"/>
                <a:cs typeface="Tahoma" pitchFamily="34" charset="0"/>
              </a:rPr>
              <a:t>Regulated carefully, so that each of two daughter cells receives an </a:t>
            </a:r>
          </a:p>
          <a:p>
            <a:pPr marL="0" indent="0">
              <a:buClr>
                <a:schemeClr val="tx1"/>
              </a:buClr>
              <a:buNone/>
            </a:pPr>
            <a:r>
              <a:rPr lang="en-US" altLang="en-US" dirty="0">
                <a:latin typeface="Calibri" panose="020F0502020204030204" pitchFamily="34" charset="0"/>
                <a:cs typeface="Tahoma" pitchFamily="34" charset="0"/>
              </a:rPr>
              <a:t>     exact copy of the mother cell's genetic material (DNA)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163802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ahoma" pitchFamily="34" charset="0"/>
              </a:rPr>
              <a:t>Stages of Mitosis</a:t>
            </a:r>
            <a:br>
              <a:rPr lang="en-US" altLang="en-US" u="sng" dirty="0">
                <a:cs typeface="Tahoma" pitchFamily="34" charset="0"/>
              </a:rPr>
            </a:br>
            <a:endParaRPr lang="en-US" dirty="0"/>
          </a:p>
        </p:txBody>
      </p:sp>
      <p:sp>
        <p:nvSpPr>
          <p:cNvPr id="3" name="Content Placeholder 2"/>
          <p:cNvSpPr>
            <a:spLocks noGrp="1"/>
          </p:cNvSpPr>
          <p:nvPr>
            <p:ph idx="1"/>
          </p:nvPr>
        </p:nvSpPr>
        <p:spPr/>
        <p:txBody>
          <a:bodyPr/>
          <a:lstStyle/>
          <a:p>
            <a:pPr marL="0" indent="0">
              <a:lnSpc>
                <a:spcPct val="90000"/>
              </a:lnSpc>
              <a:buClr>
                <a:srgbClr val="FF6600"/>
              </a:buClr>
              <a:buNone/>
            </a:pPr>
            <a:r>
              <a:rPr lang="en-US" altLang="en-US" b="1" dirty="0">
                <a:cs typeface="Tahoma" pitchFamily="34" charset="0"/>
              </a:rPr>
              <a:t>Mitosis</a:t>
            </a:r>
            <a:r>
              <a:rPr lang="en-US" altLang="en-US" dirty="0">
                <a:cs typeface="Tahoma" pitchFamily="34" charset="0"/>
              </a:rPr>
              <a:t> is described as a series of four stages, but the process is </a:t>
            </a:r>
          </a:p>
          <a:p>
            <a:pPr marL="0" indent="0">
              <a:lnSpc>
                <a:spcPct val="90000"/>
              </a:lnSpc>
              <a:buClr>
                <a:srgbClr val="FF6600"/>
              </a:buClr>
              <a:buNone/>
            </a:pPr>
            <a:r>
              <a:rPr lang="en-US" altLang="en-US" dirty="0">
                <a:cs typeface="Tahoma" pitchFamily="34" charset="0"/>
              </a:rPr>
              <a:t>actually continuous:</a:t>
            </a:r>
            <a:br>
              <a:rPr lang="en-US" altLang="en-US" dirty="0">
                <a:cs typeface="Tahoma" pitchFamily="34" charset="0"/>
              </a:rPr>
            </a:br>
            <a:endParaRPr lang="en-US" altLang="en-US" dirty="0">
              <a:cs typeface="Tahoma" pitchFamily="34" charset="0"/>
            </a:endParaRPr>
          </a:p>
          <a:p>
            <a:pPr marL="0" indent="0">
              <a:lnSpc>
                <a:spcPct val="90000"/>
              </a:lnSpc>
              <a:buClr>
                <a:srgbClr val="FF6600"/>
              </a:buClr>
              <a:buNone/>
            </a:pPr>
            <a:r>
              <a:rPr lang="en-US" altLang="en-US" b="1" dirty="0">
                <a:cs typeface="Tahoma" pitchFamily="34" charset="0"/>
              </a:rPr>
              <a:t>1.  Prophase:</a:t>
            </a:r>
            <a:r>
              <a:rPr lang="en-US" altLang="en-US" dirty="0">
                <a:cs typeface="Tahoma" pitchFamily="34" charset="0"/>
              </a:rPr>
              <a:t> </a:t>
            </a:r>
          </a:p>
          <a:p>
            <a:pPr>
              <a:lnSpc>
                <a:spcPct val="90000"/>
              </a:lnSpc>
              <a:buClr>
                <a:schemeClr val="tx1"/>
              </a:buClr>
            </a:pPr>
            <a:r>
              <a:rPr lang="en-US" altLang="en-US" dirty="0">
                <a:cs typeface="Tahoma" pitchFamily="34" charset="0"/>
              </a:rPr>
              <a:t>The first stage of mitosis </a:t>
            </a:r>
          </a:p>
          <a:p>
            <a:pPr>
              <a:lnSpc>
                <a:spcPct val="90000"/>
              </a:lnSpc>
              <a:buClr>
                <a:schemeClr val="tx1"/>
              </a:buClr>
            </a:pPr>
            <a:r>
              <a:rPr lang="en-US" altLang="en-US" dirty="0">
                <a:cs typeface="Tahoma" pitchFamily="34" charset="0"/>
              </a:rPr>
              <a:t>DNA condenses visible chromosomes (made of two chromatids connected with a centromere) </a:t>
            </a:r>
          </a:p>
          <a:p>
            <a:pPr>
              <a:lnSpc>
                <a:spcPct val="90000"/>
              </a:lnSpc>
              <a:buClr>
                <a:schemeClr val="tx1"/>
              </a:buClr>
            </a:pPr>
            <a:r>
              <a:rPr lang="en-US" altLang="en-US" dirty="0">
                <a:cs typeface="Tahoma" pitchFamily="34" charset="0"/>
              </a:rPr>
              <a:t>Centrioles migrate to the poles </a:t>
            </a:r>
          </a:p>
          <a:p>
            <a:pPr>
              <a:lnSpc>
                <a:spcPct val="90000"/>
              </a:lnSpc>
              <a:buClr>
                <a:schemeClr val="tx1"/>
              </a:buClr>
            </a:pPr>
            <a:r>
              <a:rPr lang="en-US" altLang="en-US" dirty="0">
                <a:cs typeface="Tahoma" pitchFamily="34" charset="0"/>
              </a:rPr>
              <a:t>Microtubules of the cytoskeleton organize into spindle fibers</a:t>
            </a:r>
          </a:p>
          <a:p>
            <a:pPr>
              <a:lnSpc>
                <a:spcPct val="90000"/>
              </a:lnSpc>
              <a:buClr>
                <a:schemeClr val="tx1"/>
              </a:buClr>
            </a:pPr>
            <a:r>
              <a:rPr lang="en-US" altLang="en-US" dirty="0">
                <a:cs typeface="Tahoma" pitchFamily="34" charset="0"/>
              </a:rPr>
              <a:t>The nuclear membrane and nucleolus disassemble</a:t>
            </a:r>
            <a:endParaRPr lang="en-US" altLang="en-US" dirty="0">
              <a:cs typeface="Courier New" pitchFamily="49"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56807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Stages of Mitosis (2) </a:t>
            </a:r>
            <a:endParaRPr lang="en-US" dirty="0"/>
          </a:p>
        </p:txBody>
      </p:sp>
      <p:sp>
        <p:nvSpPr>
          <p:cNvPr id="3" name="Content Placeholder 2"/>
          <p:cNvSpPr>
            <a:spLocks noGrp="1"/>
          </p:cNvSpPr>
          <p:nvPr>
            <p:ph idx="1"/>
          </p:nvPr>
        </p:nvSpPr>
        <p:spPr>
          <a:xfrm>
            <a:off x="228600" y="838200"/>
            <a:ext cx="8686800" cy="6019800"/>
          </a:xfrm>
        </p:spPr>
        <p:txBody>
          <a:bodyPr>
            <a:normAutofit fontScale="77500" lnSpcReduction="20000"/>
          </a:bodyPr>
          <a:lstStyle/>
          <a:p>
            <a:pPr marL="0" indent="-112713">
              <a:lnSpc>
                <a:spcPts val="2200"/>
              </a:lnSpc>
              <a:buClr>
                <a:srgbClr val="FF6600"/>
              </a:buClr>
              <a:buNone/>
            </a:pPr>
            <a:r>
              <a:rPr lang="en-US" altLang="en-US" b="1" dirty="0">
                <a:cs typeface="Tahoma" pitchFamily="34" charset="0"/>
              </a:rPr>
              <a:t>Metaphase: </a:t>
            </a:r>
          </a:p>
          <a:p>
            <a:pPr>
              <a:lnSpc>
                <a:spcPts val="2200"/>
              </a:lnSpc>
              <a:buClr>
                <a:schemeClr val="tx1"/>
              </a:buClr>
            </a:pPr>
            <a:r>
              <a:rPr lang="en-US" altLang="en-US" dirty="0">
                <a:latin typeface="Calibri" panose="020F0502020204030204" pitchFamily="34" charset="0"/>
                <a:cs typeface="Tahoma" pitchFamily="34" charset="0"/>
              </a:rPr>
              <a:t>Spindle fibers attach to centromeres on the chromosomes </a:t>
            </a:r>
          </a:p>
          <a:p>
            <a:pPr>
              <a:lnSpc>
                <a:spcPts val="2200"/>
              </a:lnSpc>
              <a:buClr>
                <a:schemeClr val="tx1"/>
              </a:buClr>
            </a:pPr>
            <a:r>
              <a:rPr lang="en-US" altLang="en-US" dirty="0">
                <a:cs typeface="Tahoma" pitchFamily="34" charset="0"/>
              </a:rPr>
              <a:t>Chromosomes randomly align midway between </a:t>
            </a:r>
            <a:r>
              <a:rPr lang="en-US" altLang="en-US" dirty="0" smtClean="0">
                <a:cs typeface="Tahoma" pitchFamily="34" charset="0"/>
              </a:rPr>
              <a:t>centrioles</a:t>
            </a:r>
            <a:endParaRPr lang="en-US" altLang="en-US" b="1" dirty="0" smtClean="0">
              <a:cs typeface="Tahoma" pitchFamily="34" charset="0"/>
            </a:endParaRPr>
          </a:p>
          <a:p>
            <a:pPr marL="0" indent="0">
              <a:lnSpc>
                <a:spcPts val="2200"/>
              </a:lnSpc>
              <a:buClr>
                <a:srgbClr val="FF6600"/>
              </a:buClr>
              <a:buNone/>
            </a:pPr>
            <a:r>
              <a:rPr lang="en-US" altLang="en-US" b="1" dirty="0" smtClean="0">
                <a:cs typeface="Tahoma" pitchFamily="34" charset="0"/>
              </a:rPr>
              <a:t>3</a:t>
            </a:r>
            <a:r>
              <a:rPr lang="en-US" altLang="en-US" b="1" dirty="0">
                <a:cs typeface="Tahoma" pitchFamily="34" charset="0"/>
              </a:rPr>
              <a:t>.  Anaphase: </a:t>
            </a:r>
          </a:p>
          <a:p>
            <a:pPr>
              <a:lnSpc>
                <a:spcPts val="2200"/>
              </a:lnSpc>
              <a:buClr>
                <a:schemeClr val="tx1"/>
              </a:buClr>
            </a:pPr>
            <a:r>
              <a:rPr lang="en-US" altLang="en-US" dirty="0">
                <a:cs typeface="Tahoma" pitchFamily="34" charset="0"/>
              </a:rPr>
              <a:t>Sister chromatids are pulled apart</a:t>
            </a:r>
          </a:p>
          <a:p>
            <a:pPr>
              <a:lnSpc>
                <a:spcPts val="2200"/>
              </a:lnSpc>
              <a:buClr>
                <a:schemeClr val="tx1"/>
              </a:buClr>
            </a:pPr>
            <a:r>
              <a:rPr lang="en-US" altLang="en-US" dirty="0">
                <a:cs typeface="Tahoma" pitchFamily="34" charset="0"/>
              </a:rPr>
              <a:t>Chromatids are now considered individual chromosomes</a:t>
            </a:r>
          </a:p>
          <a:p>
            <a:pPr>
              <a:lnSpc>
                <a:spcPts val="2200"/>
              </a:lnSpc>
              <a:buClr>
                <a:schemeClr val="tx1"/>
              </a:buClr>
            </a:pPr>
            <a:r>
              <a:rPr lang="en-US" altLang="en-US" dirty="0">
                <a:cs typeface="Tahoma" pitchFamily="34" charset="0"/>
              </a:rPr>
              <a:t>Chromatids are pulled along the shortening spindle fibers toward opposite </a:t>
            </a:r>
            <a:r>
              <a:rPr lang="en-US" altLang="en-US" dirty="0" smtClean="0">
                <a:cs typeface="Tahoma" pitchFamily="34" charset="0"/>
              </a:rPr>
              <a:t>centrioles</a:t>
            </a:r>
            <a:endParaRPr lang="en-US" altLang="en-US" dirty="0">
              <a:cs typeface="Tahoma" pitchFamily="34" charset="0"/>
            </a:endParaRPr>
          </a:p>
          <a:p>
            <a:pPr marL="0" indent="0">
              <a:lnSpc>
                <a:spcPts val="2200"/>
              </a:lnSpc>
              <a:buClr>
                <a:srgbClr val="FF6600"/>
              </a:buClr>
              <a:buNone/>
            </a:pPr>
            <a:r>
              <a:rPr lang="en-US" altLang="en-US" b="1" dirty="0">
                <a:cs typeface="Times New Roman" pitchFamily="18" charset="0"/>
              </a:rPr>
              <a:t>4.  Telophase: </a:t>
            </a:r>
          </a:p>
          <a:p>
            <a:pPr>
              <a:lnSpc>
                <a:spcPts val="2200"/>
              </a:lnSpc>
              <a:buClr>
                <a:schemeClr val="tx1"/>
              </a:buClr>
            </a:pPr>
            <a:r>
              <a:rPr lang="en-US" altLang="en-US" dirty="0">
                <a:cs typeface="Times New Roman" pitchFamily="18" charset="0"/>
              </a:rPr>
              <a:t>The final stage of mitosis </a:t>
            </a:r>
          </a:p>
          <a:p>
            <a:pPr>
              <a:lnSpc>
                <a:spcPts val="2200"/>
              </a:lnSpc>
              <a:buClr>
                <a:schemeClr val="tx1"/>
              </a:buClr>
            </a:pPr>
            <a:r>
              <a:rPr lang="en-US" altLang="en-US" dirty="0">
                <a:cs typeface="Times New Roman" pitchFamily="18" charset="0"/>
              </a:rPr>
              <a:t>Begins when the chromosomes have completed their migrations to opposite sides </a:t>
            </a:r>
          </a:p>
          <a:p>
            <a:pPr>
              <a:lnSpc>
                <a:spcPts val="2200"/>
              </a:lnSpc>
              <a:buClr>
                <a:schemeClr val="tx1"/>
              </a:buClr>
            </a:pPr>
            <a:r>
              <a:rPr lang="en-US" altLang="en-US" dirty="0">
                <a:cs typeface="Times New Roman" pitchFamily="18" charset="0"/>
              </a:rPr>
              <a:t>A nuclear envelope and nucleolus assemble for each forming cell</a:t>
            </a:r>
          </a:p>
          <a:p>
            <a:pPr>
              <a:lnSpc>
                <a:spcPts val="2200"/>
              </a:lnSpc>
              <a:buClr>
                <a:schemeClr val="tx1"/>
              </a:buClr>
            </a:pPr>
            <a:r>
              <a:rPr lang="en-US" altLang="en-US" dirty="0">
                <a:cs typeface="Times New Roman" pitchFamily="18" charset="0"/>
              </a:rPr>
              <a:t>The spindle fibers disassemble </a:t>
            </a:r>
          </a:p>
          <a:p>
            <a:pPr>
              <a:lnSpc>
                <a:spcPts val="2200"/>
              </a:lnSpc>
              <a:buClr>
                <a:schemeClr val="tx1"/>
              </a:buClr>
            </a:pPr>
            <a:r>
              <a:rPr lang="en-US" altLang="en-US" dirty="0">
                <a:cs typeface="Times New Roman" pitchFamily="18" charset="0"/>
              </a:rPr>
              <a:t>The chromosomes unwind, and take back their chromatin form</a:t>
            </a:r>
            <a:endParaRPr lang="en-US" altLang="en-US" dirty="0">
              <a:cs typeface="Courier New" pitchFamily="49" charset="0"/>
            </a:endParaRPr>
          </a:p>
          <a:p>
            <a:endParaRPr lang="en-US" dirty="0"/>
          </a:p>
        </p:txBody>
      </p:sp>
      <p:sp>
        <p:nvSpPr>
          <p:cNvPr id="4" name="Text Placeholder 3"/>
          <p:cNvSpPr>
            <a:spLocks noGrp="1"/>
          </p:cNvSpPr>
          <p:nvPr>
            <p:ph type="body" sz="quarter" idx="16"/>
          </p:nvPr>
        </p:nvSpPr>
        <p:spPr>
          <a:xfrm>
            <a:off x="3886200" y="6758050"/>
            <a:ext cx="1371600" cy="99950"/>
          </a:xfrm>
        </p:spPr>
        <p:txBody>
          <a:bodyPr/>
          <a:lstStyle/>
          <a:p>
            <a:endParaRPr lang="en-US" dirty="0"/>
          </a:p>
        </p:txBody>
      </p:sp>
    </p:spTree>
    <p:extLst>
      <p:ext uri="{BB962C8B-B14F-4D97-AF65-F5344CB8AC3E}">
        <p14:creationId xmlns:p14="http://schemas.microsoft.com/office/powerpoint/2010/main" xmlns="" val="821344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Stages of Mitosis (3) </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7650" name="Picture 2" descr="\\192.168.9.252\08macdata04\08VOL4\Graphics\Powerpoint\MH_DCM\MH_DCM-TEXTEDIT PROJECTS\SHIER_13e\Final files\chapt03\chapt00_labeled\shi77364_03_22.jpg"/>
          <p:cNvPicPr>
            <a:picLocks noChangeAspect="1" noChangeArrowheads="1"/>
          </p:cNvPicPr>
          <p:nvPr/>
        </p:nvPicPr>
        <p:blipFill>
          <a:blip r:embed="rId2" cstate="print"/>
          <a:srcRect/>
          <a:stretch>
            <a:fillRect/>
          </a:stretch>
        </p:blipFill>
        <p:spPr bwMode="auto">
          <a:xfrm>
            <a:off x="2095114" y="914400"/>
            <a:ext cx="4953774" cy="5517702"/>
          </a:xfrm>
          <a:prstGeom prst="rect">
            <a:avLst/>
          </a:prstGeom>
          <a:noFill/>
        </p:spPr>
      </p:pic>
    </p:spTree>
    <p:extLst>
      <p:ext uri="{BB962C8B-B14F-4D97-AF65-F5344CB8AC3E}">
        <p14:creationId xmlns:p14="http://schemas.microsoft.com/office/powerpoint/2010/main" xmlns="" val="24756325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ahoma" pitchFamily="34" charset="0"/>
              </a:rPr>
              <a:t>Cytokinesis (Cytoplasmic Division) </a:t>
            </a:r>
            <a:br>
              <a:rPr lang="en-US" altLang="en-US" u="sng" dirty="0">
                <a:cs typeface="Tahoma" pitchFamily="34" charset="0"/>
              </a:rPr>
            </a:br>
            <a:endParaRPr lang="en-US" dirty="0"/>
          </a:p>
        </p:txBody>
      </p:sp>
      <p:sp>
        <p:nvSpPr>
          <p:cNvPr id="3" name="Content Placeholder 2"/>
          <p:cNvSpPr>
            <a:spLocks noGrp="1"/>
          </p:cNvSpPr>
          <p:nvPr>
            <p:ph idx="1"/>
          </p:nvPr>
        </p:nvSpPr>
        <p:spPr>
          <a:xfrm>
            <a:off x="152400" y="990600"/>
            <a:ext cx="8763000" cy="5867400"/>
          </a:xfrm>
        </p:spPr>
        <p:txBody>
          <a:bodyPr>
            <a:normAutofit/>
          </a:bodyPr>
          <a:lstStyle/>
          <a:p>
            <a:pPr marL="0" indent="-112713">
              <a:buClr>
                <a:srgbClr val="FF6600"/>
              </a:buClr>
              <a:buNone/>
            </a:pPr>
            <a:r>
              <a:rPr lang="en-US" altLang="en-US" b="1" dirty="0">
                <a:cs typeface="Tahoma" pitchFamily="34" charset="0"/>
              </a:rPr>
              <a:t>Cytokinesis:</a:t>
            </a:r>
          </a:p>
          <a:p>
            <a:pPr>
              <a:buClr>
                <a:schemeClr val="tx1"/>
              </a:buClr>
            </a:pPr>
            <a:r>
              <a:rPr lang="en-US" altLang="en-US" dirty="0">
                <a:cs typeface="Tahoma" pitchFamily="34" charset="0"/>
              </a:rPr>
              <a:t>Cytoplasmic division</a:t>
            </a:r>
          </a:p>
          <a:p>
            <a:pPr>
              <a:buClr>
                <a:schemeClr val="tx1"/>
              </a:buClr>
            </a:pPr>
            <a:r>
              <a:rPr lang="en-US" altLang="en-US" dirty="0">
                <a:cs typeface="Tahoma" pitchFamily="34" charset="0"/>
              </a:rPr>
              <a:t>Begins during anaphase of mitosis, when cell membrane constricts   </a:t>
            </a:r>
          </a:p>
          <a:p>
            <a:pPr marL="0" indent="0">
              <a:buClr>
                <a:schemeClr val="tx1"/>
              </a:buClr>
              <a:buNone/>
            </a:pPr>
            <a:r>
              <a:rPr lang="en-US" altLang="en-US" dirty="0">
                <a:cs typeface="Tahoma" pitchFamily="34" charset="0"/>
              </a:rPr>
              <a:t>        around middle of cell</a:t>
            </a:r>
          </a:p>
          <a:p>
            <a:pPr>
              <a:buClr>
                <a:schemeClr val="tx1"/>
              </a:buClr>
            </a:pPr>
            <a:r>
              <a:rPr lang="en-US" altLang="en-US" dirty="0">
                <a:cs typeface="Tahoma" pitchFamily="34" charset="0"/>
              </a:rPr>
              <a:t>Constriction,  called the </a:t>
            </a:r>
            <a:r>
              <a:rPr lang="en-US" altLang="en-US" b="1" dirty="0">
                <a:cs typeface="Tahoma" pitchFamily="34" charset="0"/>
              </a:rPr>
              <a:t>cleavage furrow</a:t>
            </a:r>
            <a:r>
              <a:rPr lang="en-US" altLang="en-US" dirty="0">
                <a:cs typeface="Tahoma" pitchFamily="34" charset="0"/>
              </a:rPr>
              <a:t>, continues throughout </a:t>
            </a:r>
          </a:p>
          <a:p>
            <a:pPr marL="0" indent="0">
              <a:buClr>
                <a:schemeClr val="tx1"/>
              </a:buClr>
              <a:buNone/>
            </a:pPr>
            <a:r>
              <a:rPr lang="en-US" altLang="en-US" dirty="0">
                <a:cs typeface="Tahoma" pitchFamily="34" charset="0"/>
              </a:rPr>
              <a:t>        telophase; it eventually pinches the daughter cells apart</a:t>
            </a:r>
          </a:p>
          <a:p>
            <a:pPr>
              <a:buClr>
                <a:schemeClr val="tx1"/>
              </a:buClr>
            </a:pPr>
            <a:r>
              <a:rPr lang="en-US" altLang="en-US" b="1" dirty="0">
                <a:cs typeface="Tahoma" pitchFamily="34" charset="0"/>
              </a:rPr>
              <a:t>Contractile ring </a:t>
            </a:r>
            <a:r>
              <a:rPr lang="en-US" altLang="en-US" dirty="0">
                <a:cs typeface="Tahoma" pitchFamily="34" charset="0"/>
              </a:rPr>
              <a:t>of microfilaments attaches to inside of cell membrane; it divides the cytoplasm</a:t>
            </a:r>
          </a:p>
          <a:p>
            <a:pPr>
              <a:buClr>
                <a:schemeClr val="tx1"/>
              </a:buClr>
            </a:pPr>
            <a:r>
              <a:rPr lang="en-US" altLang="en-US" dirty="0">
                <a:cs typeface="Times New Roman" pitchFamily="18" charset="0"/>
              </a:rPr>
              <a:t>The two daughter cells may have varying amounts of cytoplasm and organelles, but they share identical genetic information</a:t>
            </a:r>
            <a:endParaRPr lang="en-US" altLang="en-US" dirty="0">
              <a:cs typeface="Tahoma"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861315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cs typeface="Tahoma" pitchFamily="34" charset="0"/>
              </a:rPr>
              <a:t>Cell Differentiation</a:t>
            </a:r>
            <a:br>
              <a:rPr lang="en-US" altLang="en-US" u="sng" dirty="0">
                <a:latin typeface="Calibri" panose="020F0502020204030204" pitchFamily="34" charset="0"/>
                <a:cs typeface="Tahoma" pitchFamily="34" charset="0"/>
              </a:rPr>
            </a:br>
            <a:endParaRPr lang="en-US" dirty="0"/>
          </a:p>
        </p:txBody>
      </p:sp>
      <p:sp>
        <p:nvSpPr>
          <p:cNvPr id="3" name="Content Placeholder 2"/>
          <p:cNvSpPr>
            <a:spLocks noGrp="1"/>
          </p:cNvSpPr>
          <p:nvPr>
            <p:ph idx="1"/>
          </p:nvPr>
        </p:nvSpPr>
        <p:spPr>
          <a:xfrm>
            <a:off x="228600" y="685800"/>
            <a:ext cx="8763000" cy="6019800"/>
          </a:xfrm>
        </p:spPr>
        <p:txBody>
          <a:bodyPr>
            <a:normAutofit fontScale="92500" lnSpcReduction="10000"/>
          </a:bodyPr>
          <a:lstStyle/>
          <a:p>
            <a:pPr marL="0" indent="-112713">
              <a:lnSpc>
                <a:spcPct val="90000"/>
              </a:lnSpc>
              <a:buNone/>
            </a:pPr>
            <a:r>
              <a:rPr lang="en-US" altLang="en-US" b="1" dirty="0">
                <a:latin typeface="Calibri" panose="020F0502020204030204" pitchFamily="34" charset="0"/>
                <a:cs typeface="Tahoma" pitchFamily="34" charset="0"/>
              </a:rPr>
              <a:t>Differentiation:</a:t>
            </a:r>
          </a:p>
          <a:p>
            <a:pPr>
              <a:lnSpc>
                <a:spcPct val="90000"/>
              </a:lnSpc>
            </a:pPr>
            <a:r>
              <a:rPr lang="en-US" altLang="en-US" dirty="0">
                <a:latin typeface="Calibri" panose="020F0502020204030204" pitchFamily="34" charset="0"/>
                <a:cs typeface="Tahoma" pitchFamily="34" charset="0"/>
              </a:rPr>
              <a:t>The process by which cells develop/specialize into different types of cells with specialized functions </a:t>
            </a:r>
          </a:p>
          <a:p>
            <a:pPr>
              <a:lnSpc>
                <a:spcPct val="90000"/>
              </a:lnSpc>
            </a:pPr>
            <a:r>
              <a:rPr lang="en-US" altLang="en-US" dirty="0">
                <a:latin typeface="Calibri" panose="020F0502020204030204" pitchFamily="34" charset="0"/>
                <a:cs typeface="Times New Roman" pitchFamily="18" charset="0"/>
              </a:rPr>
              <a:t>Humans have &gt;290 types of differentiated cells</a:t>
            </a:r>
          </a:p>
          <a:p>
            <a:pPr>
              <a:lnSpc>
                <a:spcPct val="90000"/>
              </a:lnSpc>
            </a:pPr>
            <a:r>
              <a:rPr lang="en-US" altLang="en-US" dirty="0">
                <a:latin typeface="Calibri" panose="020F0502020204030204" pitchFamily="34" charset="0"/>
                <a:cs typeface="Times New Roman" pitchFamily="18" charset="0"/>
              </a:rPr>
              <a:t>Cell differentiation allows cells to specialize by using different parts </a:t>
            </a:r>
          </a:p>
          <a:p>
            <a:pPr marL="0" indent="0">
              <a:lnSpc>
                <a:spcPct val="90000"/>
              </a:lnSpc>
              <a:buNone/>
            </a:pPr>
            <a:r>
              <a:rPr lang="en-US" altLang="en-US" dirty="0">
                <a:latin typeface="Calibri" panose="020F0502020204030204" pitchFamily="34" charset="0"/>
                <a:cs typeface="Times New Roman" pitchFamily="18" charset="0"/>
              </a:rPr>
              <a:t>        of the complete genome that is present in each cell; in various </a:t>
            </a:r>
          </a:p>
          <a:p>
            <a:pPr marL="0" indent="0">
              <a:lnSpc>
                <a:spcPct val="90000"/>
              </a:lnSpc>
              <a:buNone/>
            </a:pPr>
            <a:r>
              <a:rPr lang="en-US" altLang="en-US" dirty="0">
                <a:latin typeface="Calibri" panose="020F0502020204030204" pitchFamily="34" charset="0"/>
                <a:cs typeface="Times New Roman" pitchFamily="18" charset="0"/>
              </a:rPr>
              <a:t>        types of cells, some genes are “turned on” while others are </a:t>
            </a:r>
          </a:p>
          <a:p>
            <a:pPr marL="0" indent="0">
              <a:lnSpc>
                <a:spcPct val="90000"/>
              </a:lnSpc>
              <a:buNone/>
            </a:pPr>
            <a:r>
              <a:rPr lang="en-US" altLang="en-US" dirty="0">
                <a:latin typeface="Calibri" panose="020F0502020204030204" pitchFamily="34" charset="0"/>
                <a:cs typeface="Times New Roman" pitchFamily="18" charset="0"/>
              </a:rPr>
              <a:t>        “turned off”</a:t>
            </a:r>
            <a:endParaRPr lang="en-US" altLang="en-US" dirty="0">
              <a:latin typeface="Calibri" panose="020F0502020204030204" pitchFamily="34" charset="0"/>
              <a:cs typeface="Tahoma" pitchFamily="34" charset="0"/>
            </a:endParaRPr>
          </a:p>
          <a:p>
            <a:pPr>
              <a:lnSpc>
                <a:spcPct val="90000"/>
              </a:lnSpc>
            </a:pPr>
            <a:r>
              <a:rPr lang="en-US" altLang="en-US" b="1" dirty="0">
                <a:latin typeface="Calibri" panose="020F0502020204030204" pitchFamily="34" charset="0"/>
                <a:cs typeface="Tahoma" pitchFamily="34" charset="0"/>
              </a:rPr>
              <a:t>Stem cells </a:t>
            </a:r>
            <a:r>
              <a:rPr lang="en-US" altLang="en-US" dirty="0">
                <a:latin typeface="Calibri" panose="020F0502020204030204" pitchFamily="34" charset="0"/>
                <a:cs typeface="Tahoma" pitchFamily="34" charset="0"/>
              </a:rPr>
              <a:t>retain the ability to divide without specialization; their </a:t>
            </a:r>
          </a:p>
          <a:p>
            <a:pPr marL="0" indent="0">
              <a:lnSpc>
                <a:spcPct val="90000"/>
              </a:lnSpc>
              <a:buNone/>
            </a:pPr>
            <a:r>
              <a:rPr lang="en-US" altLang="en-US" dirty="0">
                <a:latin typeface="Calibri" panose="020F0502020204030204" pitchFamily="34" charset="0"/>
                <a:cs typeface="Tahoma" pitchFamily="34" charset="0"/>
              </a:rPr>
              <a:t>        presence in the cell allows for continuous growth and renewal</a:t>
            </a:r>
          </a:p>
          <a:p>
            <a:pPr>
              <a:lnSpc>
                <a:spcPct val="90000"/>
              </a:lnSpc>
            </a:pPr>
            <a:r>
              <a:rPr lang="en-US" altLang="en-US" b="1" dirty="0">
                <a:latin typeface="Calibri" panose="020F0502020204030204" pitchFamily="34" charset="0"/>
                <a:cs typeface="Tahoma" pitchFamily="34" charset="0"/>
              </a:rPr>
              <a:t>Progenitor cells </a:t>
            </a:r>
            <a:r>
              <a:rPr lang="en-US" altLang="en-US" dirty="0">
                <a:latin typeface="Calibri" panose="020F0502020204030204" pitchFamily="34" charset="0"/>
                <a:cs typeface="Tahoma" pitchFamily="34" charset="0"/>
              </a:rPr>
              <a:t>are daughters of stem cells that are partially </a:t>
            </a:r>
          </a:p>
          <a:p>
            <a:pPr marL="0" indent="0">
              <a:lnSpc>
                <a:spcPct val="90000"/>
              </a:lnSpc>
              <a:buNone/>
            </a:pPr>
            <a:r>
              <a:rPr lang="en-US" altLang="en-US" dirty="0">
                <a:latin typeface="Calibri" panose="020F0502020204030204" pitchFamily="34" charset="0"/>
                <a:cs typeface="Tahoma" pitchFamily="34" charset="0"/>
              </a:rPr>
              <a:t>        specialized</a:t>
            </a:r>
          </a:p>
          <a:p>
            <a:pPr>
              <a:lnSpc>
                <a:spcPct val="90000"/>
              </a:lnSpc>
            </a:pPr>
            <a:r>
              <a:rPr lang="en-US" altLang="en-US" dirty="0">
                <a:latin typeface="Calibri" panose="020F0502020204030204" pitchFamily="34" charset="0"/>
                <a:cs typeface="Tahoma" pitchFamily="34" charset="0"/>
              </a:rPr>
              <a:t>Stem and progenitor cells allow cells to retain the ability to produce cells that will become the differentiated cells in each area of the body</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2252616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Stem and Progenitor Cells</a:t>
            </a:r>
            <a:br>
              <a:rPr lang="en-US" altLang="en-US" u="sng"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8674" name="Picture 2" descr="\\192.168.9.252\08macdata04\08VOL4\Graphics\Powerpoint\MH_DCM\MH_DCM-TEXTEDIT PROJECTS\SHIER_13e\Final files\chapt03\chapt00_labeled\shi77364_03_23.jpg"/>
          <p:cNvPicPr>
            <a:picLocks noChangeAspect="1" noChangeArrowheads="1"/>
          </p:cNvPicPr>
          <p:nvPr/>
        </p:nvPicPr>
        <p:blipFill>
          <a:blip r:embed="rId2" cstate="print"/>
          <a:srcRect/>
          <a:stretch>
            <a:fillRect/>
          </a:stretch>
        </p:blipFill>
        <p:spPr bwMode="auto">
          <a:xfrm>
            <a:off x="825500" y="986512"/>
            <a:ext cx="7493000" cy="5414288"/>
          </a:xfrm>
          <a:prstGeom prst="rect">
            <a:avLst/>
          </a:prstGeom>
          <a:noFill/>
        </p:spPr>
      </p:pic>
    </p:spTree>
    <p:extLst>
      <p:ext uri="{BB962C8B-B14F-4D97-AF65-F5344CB8AC3E}">
        <p14:creationId xmlns:p14="http://schemas.microsoft.com/office/powerpoint/2010/main" xmlns="" val="94341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cs typeface="Tahoma" pitchFamily="34" charset="0"/>
              </a:rPr>
              <a:t>Cell Death</a:t>
            </a:r>
            <a:r>
              <a:rPr lang="en-US" altLang="en-US" sz="2400" dirty="0">
                <a:cs typeface="Tahoma" pitchFamily="34" charset="0"/>
              </a:rPr>
              <a:t> </a:t>
            </a:r>
            <a:br>
              <a:rPr lang="en-US" altLang="en-US" sz="2400" dirty="0">
                <a:cs typeface="Tahoma" pitchFamily="34" charset="0"/>
              </a:rPr>
            </a:br>
            <a:endParaRPr lang="en-US" dirty="0"/>
          </a:p>
        </p:txBody>
      </p:sp>
      <p:sp>
        <p:nvSpPr>
          <p:cNvPr id="3" name="Content Placeholder 2"/>
          <p:cNvSpPr>
            <a:spLocks noGrp="1"/>
          </p:cNvSpPr>
          <p:nvPr>
            <p:ph idx="1"/>
          </p:nvPr>
        </p:nvSpPr>
        <p:spPr>
          <a:xfrm>
            <a:off x="457200" y="838200"/>
            <a:ext cx="8229600" cy="5867400"/>
          </a:xfrm>
        </p:spPr>
        <p:txBody>
          <a:bodyPr>
            <a:normAutofit/>
          </a:bodyPr>
          <a:lstStyle/>
          <a:p>
            <a:pPr>
              <a:buClr>
                <a:schemeClr val="tx1"/>
              </a:buClr>
            </a:pPr>
            <a:r>
              <a:rPr lang="en-US" altLang="en-US" dirty="0">
                <a:cs typeface="Tahoma" pitchFamily="34" charset="0"/>
              </a:rPr>
              <a:t>Not all cells divide or differentiate; some die</a:t>
            </a:r>
          </a:p>
          <a:p>
            <a:pPr>
              <a:buClr>
                <a:schemeClr val="tx1"/>
              </a:buClr>
            </a:pPr>
            <a:r>
              <a:rPr lang="en-US" altLang="en-US" b="1" dirty="0">
                <a:cs typeface="Tahoma" pitchFamily="34" charset="0"/>
              </a:rPr>
              <a:t>Apoptosis</a:t>
            </a:r>
            <a:r>
              <a:rPr lang="en-US" altLang="en-US" dirty="0">
                <a:cs typeface="Tahoma" pitchFamily="34" charset="0"/>
              </a:rPr>
              <a:t> is a form of cell death that is a normal part of </a:t>
            </a:r>
          </a:p>
          <a:p>
            <a:pPr marL="0" indent="0">
              <a:buClr>
                <a:schemeClr val="tx1"/>
              </a:buClr>
              <a:buNone/>
            </a:pPr>
            <a:r>
              <a:rPr lang="en-US" altLang="en-US" dirty="0">
                <a:cs typeface="Tahoma" pitchFamily="34" charset="0"/>
              </a:rPr>
              <a:t>        development, rather than from injury or disease</a:t>
            </a:r>
          </a:p>
          <a:p>
            <a:pPr>
              <a:buClr>
                <a:schemeClr val="tx1"/>
              </a:buClr>
            </a:pPr>
            <a:r>
              <a:rPr lang="en-US" altLang="en-US" dirty="0">
                <a:cs typeface="Tahoma" pitchFamily="34" charset="0"/>
              </a:rPr>
              <a:t>Removes overgrown tissues and damaged cells</a:t>
            </a:r>
          </a:p>
          <a:p>
            <a:pPr>
              <a:buClr>
                <a:schemeClr val="tx1"/>
              </a:buClr>
            </a:pPr>
            <a:r>
              <a:rPr lang="en-US" altLang="en-US" dirty="0">
                <a:cs typeface="Tahoma" pitchFamily="34" charset="0"/>
              </a:rPr>
              <a:t>Steps of apoptosis:</a:t>
            </a:r>
          </a:p>
          <a:p>
            <a:pPr marL="457200" lvl="1" indent="0">
              <a:buClr>
                <a:srgbClr val="FF6600"/>
              </a:buClr>
              <a:buNone/>
            </a:pPr>
            <a:r>
              <a:rPr lang="en-US" altLang="en-US" sz="2400" dirty="0">
                <a:cs typeface="Tahoma" pitchFamily="34" charset="0"/>
              </a:rPr>
              <a:t>- Cell rounds up and bulges</a:t>
            </a:r>
          </a:p>
          <a:p>
            <a:pPr marL="457200" lvl="1" indent="0">
              <a:buClr>
                <a:srgbClr val="FF6600"/>
              </a:buClr>
              <a:buNone/>
            </a:pPr>
            <a:r>
              <a:rPr lang="en-US" altLang="en-US" sz="2400" dirty="0">
                <a:cs typeface="Tahoma" pitchFamily="34" charset="0"/>
              </a:rPr>
              <a:t>- Nuclear membrane breaks down</a:t>
            </a:r>
          </a:p>
          <a:p>
            <a:pPr marL="457200" lvl="1" indent="0">
              <a:buClr>
                <a:srgbClr val="FF6600"/>
              </a:buClr>
              <a:buNone/>
            </a:pPr>
            <a:r>
              <a:rPr lang="en-US" altLang="en-US" sz="2400" dirty="0">
                <a:cs typeface="Tahoma" pitchFamily="34" charset="0"/>
              </a:rPr>
              <a:t>- Chromatin condenses and enzymes cut up the chromosomes</a:t>
            </a:r>
          </a:p>
          <a:p>
            <a:pPr marL="457200" lvl="1" indent="0">
              <a:buClr>
                <a:srgbClr val="FF6600"/>
              </a:buClr>
              <a:buNone/>
            </a:pPr>
            <a:r>
              <a:rPr lang="en-US" altLang="en-US" sz="2400" dirty="0">
                <a:cs typeface="Tahoma" pitchFamily="34" charset="0"/>
              </a:rPr>
              <a:t>- Cell shatters into many membrane-bound pieces</a:t>
            </a:r>
          </a:p>
          <a:p>
            <a:pPr marL="457200" lvl="1" indent="0">
              <a:buClr>
                <a:srgbClr val="FF6600"/>
              </a:buClr>
              <a:buNone/>
            </a:pPr>
            <a:r>
              <a:rPr lang="en-US" altLang="en-US" sz="2400" dirty="0">
                <a:cs typeface="Tahoma" pitchFamily="34" charset="0"/>
              </a:rPr>
              <a:t>- Scavenger cells engulf and destroy the fragments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044890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2"/>
  <p:tag name="MMPROD_UIDATA" val="&lt;database version=&quot;6.0&quot;&gt;&lt;object type=&quot;1&quot; unique_id=&quot;10001&quot;&gt;&lt;object type=&quot;8&quot; unique_id=&quot;14246&quot;&gt;&lt;/object&gt;&lt;object type=&quot;2&quot; unique_id=&quot;14247&quot;&gt;&lt;object type=&quot;3&quot; unique_id=&quot;14248&quot;&gt;&lt;property id=&quot;20148&quot; value=&quot;5&quot;/&gt;&lt;property id=&quot;20300&quot; value=&quot;Slide 1 - &amp;quot;Chapter 03&amp;#x0D;&amp;#x0A;Lecture Outline&amp;#x0D;&amp;#x0A;&amp;quot;&quot;/&gt;&lt;property id=&quot;20307&quot; value=&quot;256&quot;/&gt;&lt;/object&gt;&lt;object type=&quot;3&quot; unique_id=&quot;14249&quot;&gt;&lt;property id=&quot;20148&quot; value=&quot;5&quot;/&gt;&lt;property id=&quot;20300&quot; value=&quot;Slide 2 - &amp;quot;3.1:  Introduction&amp;#x0D;&amp;#x0A;&amp;quot;&quot;/&gt;&lt;property id=&quot;20307&quot; value=&quot;257&quot;/&gt;&lt;/object&gt;&lt;object type=&quot;3&quot; unique_id=&quot;14250&quot;&gt;&lt;property id=&quot;20148&quot; value=&quot;5&quot;/&gt;&lt;property id=&quot;20300&quot; value=&quot;Slide 3 - &amp;quot;Cells Vary in Shape and Function&amp;quot;&quot;/&gt;&lt;property id=&quot;20307&quot; value=&quot;258&quot;/&gt;&lt;/object&gt;&lt;object type=&quot;3&quot; unique_id=&quot;14251&quot;&gt;&lt;property id=&quot;20148&quot; value=&quot;5&quot;/&gt;&lt;property id=&quot;20300&quot; value=&quot;Slide 4 - &amp;quot;3.2:  A Composite Cell&amp;#x0D;&amp;#x0A;&amp;quot;&quot;/&gt;&lt;property id=&quot;20307&quot; value=&quot;259&quot;/&gt;&lt;/object&gt;&lt;object type=&quot;3&quot; unique_id=&quot;14252&quot;&gt;&lt;property id=&quot;20148&quot; value=&quot;5&quot;/&gt;&lt;property id=&quot;20300&quot; value=&quot;Slide 5 - &amp;quot;Illustration of a Composite Cell&amp;#x0D;&amp;#x0A;&amp;quot;&quot;/&gt;&lt;property id=&quot;20307&quot; value=&quot;260&quot;/&gt;&lt;/object&gt;&lt;object type=&quot;3&quot; unique_id=&quot;14253&quot;&gt;&lt;property id=&quot;20148&quot; value=&quot;5&quot;/&gt;&lt;property id=&quot;20300&quot; value=&quot;Slide 6 - &amp;quot;Cell Membrane &amp;#x0D;&amp;#x0A;&amp;quot;&quot;/&gt;&lt;property id=&quot;20307&quot; value=&quot;261&quot;/&gt;&lt;/object&gt;&lt;object type=&quot;3&quot; unique_id=&quot;14254&quot;&gt;&lt;property id=&quot;20148&quot; value=&quot;5&quot;/&gt;&lt;property id=&quot;20300&quot; value=&quot;Slide 7 - &amp;quot;Cell Membrane Structure:  Lipids&amp;#x0D;&amp;#x0A;&amp;quot;&quot;/&gt;&lt;property id=&quot;20307&quot; value=&quot;262&quot;/&gt;&lt;/object&gt;&lt;object type=&quot;3&quot; unique_id=&quot;14255&quot;&gt;&lt;property id=&quot;20148&quot; value=&quot;5&quot;/&gt;&lt;property id=&quot;20300&quot; value=&quot;Slide 8 - &amp;quot;Cell Membrane Structure:  Proteins&amp;quot;&quot;/&gt;&lt;property id=&quot;20307&quot; value=&quot;263&quot;/&gt;&lt;/object&gt;&lt;object type=&quot;3&quot; unique_id=&quot;14256&quot;&gt;&lt;property id=&quot;20148&quot; value=&quot;5&quot;/&gt;&lt;property id=&quot;20300&quot; value=&quot;Slide 9 - &amp;quot;Cell Membrane Structure:  Proteins (2)&amp;quot;&quot;/&gt;&lt;property id=&quot;20307&quot; value=&quot;264&quot;/&gt;&lt;/object&gt;&lt;object type=&quot;3&quot; unique_id=&quot;14257&quot;&gt;&lt;property id=&quot;20148&quot; value=&quot;5&quot;/&gt;&lt;property id=&quot;20300&quot; value=&quot;Slide 10 - &amp;quot;Structure of the Cell Membrane&amp;#x0D;&amp;#x0A;&amp;quot;&quot;/&gt;&lt;property id=&quot;20307&quot; value=&quot;265&quot;/&gt;&lt;/object&gt;&lt;object type=&quot;3&quot; unique_id=&quot;14258&quot;&gt;&lt;property id=&quot;20148&quot; value=&quot;5&quot;/&gt;&lt;property id=&quot;20300&quot; value=&quot;Slide 11 - &amp;quot;The Cytoplasm&amp;#x0D;&amp;#x0A;&amp;quot;&quot;/&gt;&lt;property id=&quot;20307&quot; value=&quot;266&quot;/&gt;&lt;/object&gt;&lt;object type=&quot;3&quot; unique_id=&quot;14259&quot;&gt;&lt;property id=&quot;20148&quot; value=&quot;5&quot;/&gt;&lt;property id=&quot;20300&quot; value=&quot;Slide 12 - &amp;quot;Organelles&amp;#x0D;&amp;#x0A;&amp;quot;&quot;/&gt;&lt;property id=&quot;20307&quot; value=&quot;267&quot;/&gt;&lt;/object&gt;&lt;object type=&quot;3&quot; unique_id=&quot;14260&quot;&gt;&lt;property id=&quot;20148&quot; value=&quot;5&quot;/&gt;&lt;property id=&quot;20300&quot; value=&quot;Slide 13 - &amp;quot;The Endoplasmic Reticulum&amp;#x0D;&amp;#x0A;&amp;quot;&quot;/&gt;&lt;property id=&quot;20307&quot; value=&quot;268&quot;/&gt;&lt;/object&gt;&lt;object type=&quot;3&quot; unique_id=&quot;14261&quot;&gt;&lt;property id=&quot;20148&quot; value=&quot;5&quot;/&gt;&lt;property id=&quot;20300&quot; value=&quot;Slide 14 - &amp;quot;Organelles (2)&amp;quot;&quot;/&gt;&lt;property id=&quot;20307&quot; value=&quot;269&quot;/&gt;&lt;/object&gt;&lt;object type=&quot;3&quot; unique_id=&quot;14262&quot;&gt;&lt;property id=&quot;20148&quot; value=&quot;5&quot;/&gt;&lt;property id=&quot;20300&quot; value=&quot;Slide 15 - &amp;quot;The Golgi Apparatus&amp;#x0D;&amp;#x0A;&amp;quot;&quot;/&gt;&lt;property id=&quot;20307&quot; value=&quot;270&quot;/&gt;&lt;/object&gt;&lt;object type=&quot;3&quot; unique_id=&quot;14263&quot;&gt;&lt;property id=&quot;20148&quot; value=&quot;5&quot;/&gt;&lt;property id=&quot;20300&quot; value=&quot;Slide 16 - &amp;quot;Organelles (3)&amp;#x0D;&amp;#x0A;&amp;quot;&quot;/&gt;&lt;property id=&quot;20307&quot; value=&quot;271&quot;/&gt;&lt;/object&gt;&lt;object type=&quot;3&quot; unique_id=&quot;14264&quot;&gt;&lt;property id=&quot;20148&quot; value=&quot;5&quot;/&gt;&lt;property id=&quot;20300&quot; value=&quot;Slide 17 - &amp;quot;Mitochondria&amp;#x0D;&amp;#x0A;&amp;quot;&quot;/&gt;&lt;property id=&quot;20307&quot; value=&quot;272&quot;/&gt;&lt;/object&gt;&lt;object type=&quot;3&quot; unique_id=&quot;14265&quot;&gt;&lt;property id=&quot;20148&quot; value=&quot;5&quot;/&gt;&lt;property id=&quot;20300&quot; value=&quot;Slide 18 - &amp;quot;Organelles (4)&amp;#x0D;&amp;#x0A;&amp;quot;&quot;/&gt;&lt;property id=&quot;20307&quot; value=&quot;273&quot;/&gt;&lt;/object&gt;&lt;object type=&quot;3&quot; unique_id=&quot;14266&quot;&gt;&lt;property id=&quot;20148&quot; value=&quot;5&quot;/&gt;&lt;property id=&quot;20300&quot; value=&quot;Slide 19 - &amp;quot;Other Cellular Structures&amp;#x0D;&amp;#x0A;&amp;quot;&quot;/&gt;&lt;property id=&quot;20307&quot; value=&quot;274&quot;/&gt;&lt;/object&gt;&lt;object type=&quot;3&quot; unique_id=&quot;14267&quot;&gt;&lt;property id=&quot;20148&quot; value=&quot;5&quot;/&gt;&lt;property id=&quot;20300&quot; value=&quot;Slide 20 - &amp;quot;The Cytoskeleton&amp;#x0D;&amp;#x0A;&amp;quot;&quot;/&gt;&lt;property id=&quot;20307&quot; value=&quot;275&quot;/&gt;&lt;/object&gt;&lt;object type=&quot;3&quot; unique_id=&quot;14268&quot;&gt;&lt;property id=&quot;20148&quot; value=&quot;5&quot;/&gt;&lt;property id=&quot;20300&quot; value=&quot;Slide 21 - &amp;quot;Other Cellular Structures (2)&amp;#x0D;&amp;#x0A;&amp;quot;&quot;/&gt;&lt;property id=&quot;20307&quot; value=&quot;276&quot;/&gt;&lt;/object&gt;&lt;object type=&quot;3&quot; unique_id=&quot;14269&quot;&gt;&lt;property id=&quot;20148&quot; value=&quot;5&quot;/&gt;&lt;property id=&quot;20300&quot; value=&quot;Slide 22 - &amp;quot;The Centrosome (Centrioles)&amp;#x0D;&amp;#x0A;&amp;quot;&quot;/&gt;&lt;property id=&quot;20307&quot; value=&quot;277&quot;/&gt;&lt;/object&gt;&lt;object type=&quot;3&quot; unique_id=&quot;14270&quot;&gt;&lt;property id=&quot;20148&quot; value=&quot;5&quot;/&gt;&lt;property id=&quot;20300&quot; value=&quot;Slide 23 - &amp;quot;Cilia and Flagella&amp;#x0D;&amp;#x0A;&amp;quot;&quot;/&gt;&lt;property id=&quot;20307&quot; value=&quot;278&quot;/&gt;&lt;/object&gt;&lt;object type=&quot;3&quot; unique_id=&quot;14271&quot;&gt;&lt;property id=&quot;20148&quot; value=&quot;5&quot;/&gt;&lt;property id=&quot;20300&quot; value=&quot;Slide 24 - &amp;quot;The Cell Nucleus&amp;#x0D;&amp;#x0A;&amp;quot;&quot;/&gt;&lt;property id=&quot;20307&quot; value=&quot;279&quot;/&gt;&lt;/object&gt;&lt;object type=&quot;3&quot; unique_id=&quot;14272&quot;&gt;&lt;property id=&quot;20148&quot; value=&quot;5&quot;/&gt;&lt;property id=&quot;20300&quot; value=&quot;Slide 25 - &amp;quot;The Cell Nucleus (2)&amp;#x0D;&amp;#x0A;&amp;quot;&quot;/&gt;&lt;property id=&quot;20307&quot; value=&quot;280&quot;/&gt;&lt;/object&gt;&lt;object type=&quot;3&quot; unique_id=&quot;14273&quot;&gt;&lt;property id=&quot;20148&quot; value=&quot;5&quot;/&gt;&lt;property id=&quot;20300&quot; value=&quot;Slide 26 - &amp;quot;Structures and Functions of Cell Parts&amp;#x0D;&amp;#x0A;&amp;quot;&quot;/&gt;&lt;property id=&quot;20307&quot; value=&quot;281&quot;/&gt;&lt;/object&gt;&lt;object type=&quot;3&quot; unique_id=&quot;14274&quot;&gt;&lt;property id=&quot;20148&quot; value=&quot;5&quot;/&gt;&lt;property id=&quot;20300&quot; value=&quot;Slide 28 - &amp;quot;3.3:  Movements Into and Out of the Cell&amp;#x0D;&amp;#x0A;&amp;quot;&quot;/&gt;&lt;property id=&quot;20307&quot; value=&quot;282&quot;/&gt;&lt;/object&gt;&lt;object type=&quot;3&quot; unique_id=&quot;14275&quot;&gt;&lt;property id=&quot;20148&quot; value=&quot;5&quot;/&gt;&lt;property id=&quot;20300&quot; value=&quot;Slide 29 - &amp;quot;Passive Mechanisms:  Diffusion &amp;#x0D;&amp;#x0A;&amp;quot;&quot;/&gt;&lt;property id=&quot;20307&quot; value=&quot;283&quot;/&gt;&lt;/object&gt;&lt;object type=&quot;3&quot; unique_id=&quot;14276&quot;&gt;&lt;property id=&quot;20148&quot; value=&quot;5&quot;/&gt;&lt;property id=&quot;20300&quot; value=&quot;Slide 30 - &amp;quot;Example of Diffusion:  &amp;#x0D;&amp;#x0A;Dissolving a Sugar Cube in a Glass of Water&amp;#x0D;&amp;#x0A;&amp;quot;&quot;/&gt;&lt;property id=&quot;20307&quot; value=&quot;284&quot;/&gt;&lt;/object&gt;&lt;object type=&quot;3&quot; unique_id=&quot;14277&quot;&gt;&lt;property id=&quot;20148&quot; value=&quot;5&quot;/&gt;&lt;property id=&quot;20300&quot; value=&quot;Slide 31 - &amp;quot;Example of Diffusion Across a &amp;#x0D;&amp;#x0A;Permeable Membrane&amp;#x0D;&amp;#x0A;&amp;quot;&quot;/&gt;&lt;property id=&quot;20307&quot; value=&quot;285&quot;/&gt;&lt;/object&gt;&lt;object type=&quot;3&quot; unique_id=&quot;14278&quot;&gt;&lt;property id=&quot;20148&quot; value=&quot;5&quot;/&gt;&lt;property id=&quot;20300&quot; value=&quot;Slide 32 - &amp;quot;Example of Diffusion:  Exchange of O2 and CO2 &amp;#x0D;&amp;#x0A;Between the  Capillaries &amp;amp; Body Cells&amp;#x0D;&amp;#x0A;&amp;quot;&quot;/&gt;&lt;property id=&quot;20307&quot; value=&quot;286&quot;/&gt;&lt;/object&gt;&lt;object type=&quot;3&quot; unique_id=&quot;14279&quot;&gt;&lt;property id=&quot;20148&quot; value=&quot;5&quot;/&gt;&lt;property id=&quot;20300&quot; value=&quot;Slide 33 - &amp;quot;Passive Mechanisms:  Facilitated Diffusion&amp;#x0D;&amp;#x0A;&amp;quot;&quot;/&gt;&lt;property id=&quot;20307&quot; value=&quot;287&quot;/&gt;&lt;/object&gt;&lt;object type=&quot;3&quot; unique_id=&quot;14280&quot;&gt;&lt;property id=&quot;20148&quot; value=&quot;5&quot;/&gt;&lt;property id=&quot;20300&quot; value=&quot;Slide 34 - &amp;quot;Facilitated Diffusion&amp;#x0D;&amp;#x0A;&amp;quot;&quot;/&gt;&lt;property id=&quot;20307&quot; value=&quot;288&quot;/&gt;&lt;/object&gt;&lt;object type=&quot;3&quot; unique_id=&quot;14281&quot;&gt;&lt;property id=&quot;20148&quot; value=&quot;5&quot;/&gt;&lt;property id=&quot;20300&quot; value=&quot;Slide 35 - &amp;quot;Passive Mechanisms:  Osmosis &amp;#x0D;&amp;#x0A;&amp;quot;&quot;/&gt;&lt;property id=&quot;20307&quot; value=&quot;289&quot;/&gt;&lt;/object&gt;&lt;object type=&quot;3&quot; unique_id=&quot;14282&quot;&gt;&lt;property id=&quot;20148&quot; value=&quot;5&quot;/&gt;&lt;property id=&quot;20300&quot; value=&quot;Slide 36 - &amp;quot;Osmosis&amp;#x0D;&amp;#x0A;&amp;quot;&quot;/&gt;&lt;property id=&quot;20307&quot; value=&quot;290&quot;/&gt;&lt;/object&gt;&lt;object type=&quot;3&quot; unique_id=&quot;14283&quot;&gt;&lt;property id=&quot;20148&quot; value=&quot;5&quot;/&gt;&lt;property id=&quot;20300&quot; value=&quot;Slide 37 - &amp;quot;Types of Osmotic Solutions&amp;#x0D;&amp;#x0A;&amp;quot;&quot;/&gt;&lt;property id=&quot;20307&quot; value=&quot;291&quot;/&gt;&lt;/object&gt;&lt;object type=&quot;3&quot; unique_id=&quot;14284&quot;&gt;&lt;property id=&quot;20148&quot; value=&quot;5&quot;/&gt;&lt;property id=&quot;20300&quot; value=&quot;Slide 38 - &amp;quot;A Red Blood Cell in an Isotonic Solution: &amp;#x0D;&amp;#x0A;No Change in Cell Volume&amp;quot;&quot;/&gt;&lt;property id=&quot;20307&quot; value=&quot;292&quot;/&gt;&lt;/object&gt;&lt;object type=&quot;3&quot; unique_id=&quot;14285&quot;&gt;&lt;property id=&quot;20148&quot; value=&quot;5&quot;/&gt;&lt;property id=&quot;20300&quot; value=&quot;Slide 39 - &amp;quot;A Red Blood Cell in a Hypertonic Solution: &amp;#x0D;&amp;#x0A;Cell Shrinks&amp;quot;&quot;/&gt;&lt;property id=&quot;20307&quot; value=&quot;293&quot;/&gt;&lt;/object&gt;&lt;object type=&quot;3&quot; unique_id=&quot;14286&quot;&gt;&lt;property id=&quot;20148&quot; value=&quot;5&quot;/&gt;&lt;property id=&quot;20300&quot; value=&quot;Slide 40 - &amp;quot;A Red Blood Cell in a Hypotonic Solution: &amp;#x0D;&amp;#x0A;Cell Swells&amp;quot;&quot;/&gt;&lt;property id=&quot;20307&quot; value=&quot;294&quot;/&gt;&lt;/object&gt;&lt;object type=&quot;3&quot; unique_id=&quot;14287&quot;&gt;&lt;property id=&quot;20148&quot; value=&quot;5&quot;/&gt;&lt;property id=&quot;20300&quot; value=&quot;Slide 41 - &amp;quot;Passive Mechanisms:  Filtration &amp;#x0D;&amp;#x0A;&amp;quot;&quot;/&gt;&lt;property id=&quot;20307&quot; value=&quot;295&quot;/&gt;&lt;/object&gt;&lt;object type=&quot;3&quot; unique_id=&quot;14288&quot;&gt;&lt;property id=&quot;20148&quot; value=&quot;5&quot;/&gt;&lt;property id=&quot;20300&quot; value=&quot;Slide 42 - &amp;quot;Filtration of Small Molecules&amp;#x0D;&amp;#x0A;Through Capillary Walls&amp;#x0D;&amp;#x0A;&amp;quot;&quot;/&gt;&lt;property id=&quot;20307&quot; value=&quot;296&quot;/&gt;&lt;/object&gt;&lt;object type=&quot;3&quot; unique_id=&quot;14289&quot;&gt;&lt;property id=&quot;20148&quot; value=&quot;5&quot;/&gt;&lt;property id=&quot;20300&quot; value=&quot;Slide 43 - &amp;quot;Active Mechanisms:  Active Transport&amp;quot;&quot;/&gt;&lt;property id=&quot;20307&quot; value=&quot;297&quot;/&gt;&lt;/object&gt;&lt;object type=&quot;3&quot; unique_id=&quot;14290&quot;&gt;&lt;property id=&quot;20148&quot; value=&quot;5&quot;/&gt;&lt;property id=&quot;20300&quot; value=&quot;Slide 44 - &amp;quot;Active Transport&amp;#x0D;&amp;#x0A;&amp;quot;&quot;/&gt;&lt;property id=&quot;20307&quot; value=&quot;298&quot;/&gt;&lt;/object&gt;&lt;object type=&quot;3&quot; unique_id=&quot;14291&quot;&gt;&lt;property id=&quot;20148&quot; value=&quot;5&quot;/&gt;&lt;property id=&quot;20300&quot; value=&quot;Slide 45 - &amp;quot;Active Mechanisms:  Endocytosis &amp;amp; Exocytosis&amp;#x0D;&amp;#x0A;&amp;#x0D;&amp;#x0A;&amp;quot;&quot;/&gt;&lt;property id=&quot;20307&quot; value=&quot;299&quot;/&gt;&lt;/object&gt;&lt;object type=&quot;3&quot; unique_id=&quot;14292&quot;&gt;&lt;property id=&quot;20148&quot; value=&quot;5&quot;/&gt;&lt;property id=&quot;20300&quot; value=&quot;Slide 46 - &amp;quot;Three Types of Endocytosis&amp;#x0D;&amp;#x0A;&amp;quot;&quot;/&gt;&lt;property id=&quot;20307&quot; value=&quot;300&quot;/&gt;&lt;/object&gt;&lt;object type=&quot;3&quot; unique_id=&quot;14293&quot;&gt;&lt;property id=&quot;20148&quot; value=&quot;5&quot;/&gt;&lt;property id=&quot;20300&quot; value=&quot;Slide 47 - &amp;quot;Phagocytosis&amp;#x0D;&amp;#x0A;&amp;quot;&quot;/&gt;&lt;property id=&quot;20307&quot; value=&quot;301&quot;/&gt;&lt;/object&gt;&lt;object type=&quot;3&quot; unique_id=&quot;14294&quot;&gt;&lt;property id=&quot;20148&quot; value=&quot;5&quot;/&gt;&lt;property id=&quot;20300&quot; value=&quot;Slide 48 - &amp;quot;Receptor-Mediated Endocytosis&amp;#x0D;&amp;#x0A;&amp;quot;&quot;/&gt;&lt;property id=&quot;20307&quot; value=&quot;302&quot;/&gt;&lt;/object&gt;&lt;object type=&quot;3&quot; unique_id=&quot;14295&quot;&gt;&lt;property id=&quot;20148&quot; value=&quot;5&quot;/&gt;&lt;property id=&quot;20300&quot; value=&quot;Slide 49 - &amp;quot;Movements Through Cell Membranes:  Passive Mechanisms&amp;#x0D;&amp;#x0A;&amp;quot;&quot;/&gt;&lt;property id=&quot;20307&quot; value=&quot;303&quot;/&gt;&lt;/object&gt;&lt;object type=&quot;3&quot; unique_id=&quot;14296&quot;&gt;&lt;property id=&quot;20148&quot; value=&quot;5&quot;/&gt;&lt;property id=&quot;20300&quot; value=&quot;Slide 50 - &amp;quot;Movements Through Cell Membranes:  Active Mechanisms&amp;#x0D;&amp;#x0A;&amp;quot;&quot;/&gt;&lt;property id=&quot;20307&quot; value=&quot;304&quot;/&gt;&lt;/object&gt;&lt;object type=&quot;3&quot; unique_id=&quot;14297&quot;&gt;&lt;property id=&quot;20148&quot; value=&quot;5&quot;/&gt;&lt;property id=&quot;20300&quot; value=&quot;Slide 51 - &amp;quot;3.4:  The Cell Cycle&amp;#x0D;&amp;#x0A;&amp;quot;&quot;/&gt;&lt;property id=&quot;20307&quot; value=&quot;305&quot;/&gt;&lt;/object&gt;&lt;object type=&quot;3&quot; unique_id=&quot;14298&quot;&gt;&lt;property id=&quot;20148&quot; value=&quot;5&quot;/&gt;&lt;property id=&quot;20300&quot; value=&quot;Slide 52 - &amp;quot;The Cell Cycle (2)&amp;#x0D;&amp;#x0A;&amp;quot;&quot;/&gt;&lt;property id=&quot;20307&quot; value=&quot;306&quot;/&gt;&lt;/object&gt;&lt;object type=&quot;3&quot; unique_id=&quot;14299&quot;&gt;&lt;property id=&quot;20148&quot; value=&quot;5&quot;/&gt;&lt;property id=&quot;20300&quot; value=&quot;Slide 53 - &amp;quot;Interphase &amp;#x0D;&amp;#x0A;&amp;quot;&quot;/&gt;&lt;property id=&quot;20307&quot; value=&quot;307&quot;/&gt;&lt;/object&gt;&lt;object type=&quot;3&quot; unique_id=&quot;14300&quot;&gt;&lt;property id=&quot;20148&quot; value=&quot;5&quot;/&gt;&lt;property id=&quot;20300&quot; value=&quot;Slide 54 - &amp;quot;Cell Division&amp;#x0D;&amp;#x0A;&amp;quot;&quot;/&gt;&lt;property id=&quot;20307&quot; value=&quot;308&quot;/&gt;&lt;/object&gt;&lt;object type=&quot;3&quot; unique_id=&quot;14301&quot;&gt;&lt;property id=&quot;20148&quot; value=&quot;5&quot;/&gt;&lt;property id=&quot;20300&quot; value=&quot;Slide 55 - &amp;quot;Stages of Mitosis&amp;#x0D;&amp;#x0A;&amp;quot;&quot;/&gt;&lt;property id=&quot;20307&quot; value=&quot;309&quot;/&gt;&lt;/object&gt;&lt;object type=&quot;3&quot; unique_id=&quot;14302&quot;&gt;&lt;property id=&quot;20148&quot; value=&quot;5&quot;/&gt;&lt;property id=&quot;20300&quot; value=&quot;Slide 56 - &amp;quot;Stages of Mitosis (2) &amp;quot;&quot;/&gt;&lt;property id=&quot;20307&quot; value=&quot;310&quot;/&gt;&lt;/object&gt;&lt;object type=&quot;3&quot; unique_id=&quot;14303&quot;&gt;&lt;property id=&quot;20148&quot; value=&quot;5&quot;/&gt;&lt;property id=&quot;20300&quot; value=&quot;Slide 57 - &amp;quot;Stages of Mitosis (3) &amp;#x0D;&amp;#x0A;&amp;quot;&quot;/&gt;&lt;property id=&quot;20307&quot; value=&quot;311&quot;/&gt;&lt;/object&gt;&lt;object type=&quot;3&quot; unique_id=&quot;14304&quot;&gt;&lt;property id=&quot;20148&quot; value=&quot;5&quot;/&gt;&lt;property id=&quot;20300&quot; value=&quot;Slide 58 - &amp;quot;Cytokinesis (Cytoplasmic Division) &amp;#x0D;&amp;#x0A;&amp;quot;&quot;/&gt;&lt;property id=&quot;20307&quot; value=&quot;312&quot;/&gt;&lt;/object&gt;&lt;object type=&quot;3&quot; unique_id=&quot;14305&quot;&gt;&lt;property id=&quot;20148&quot; value=&quot;5&quot;/&gt;&lt;property id=&quot;20300&quot; value=&quot;Slide 59 - &amp;quot;Cell Differentiation&amp;#x0D;&amp;#x0A;&amp;quot;&quot;/&gt;&lt;property id=&quot;20307&quot; value=&quot;313&quot;/&gt;&lt;/object&gt;&lt;object type=&quot;3&quot; unique_id=&quot;14306&quot;&gt;&lt;property id=&quot;20148&quot; value=&quot;5&quot;/&gt;&lt;property id=&quot;20300&quot; value=&quot;Slide 60 - &amp;quot;Stem and Progenitor Cells&amp;#x0D;&amp;#x0A;&amp;quot;&quot;/&gt;&lt;property id=&quot;20307&quot; value=&quot;314&quot;/&gt;&lt;/object&gt;&lt;object type=&quot;3&quot; unique_id=&quot;14307&quot;&gt;&lt;property id=&quot;20148&quot; value=&quot;5&quot;/&gt;&lt;property id=&quot;20300&quot; value=&quot;Slide 61 - &amp;quot;Cell Death &amp;#x0D;&amp;#x0A;&amp;quot;&quot;/&gt;&lt;property id=&quot;20307&quot; value=&quot;315&quot;/&gt;&lt;/object&gt;&lt;object type=&quot;3&quot; unique_id=&quot;14370&quot;&gt;&lt;property id=&quot;20148&quot; value=&quot;5&quot;/&gt;&lt;property id=&quot;20300&quot; value=&quot;Slide 27 - &amp;quot;Structures and Functions of Cell Parts(2)&amp;#x0D;&amp;#x0A;&amp;quot;&quot;/&gt;&lt;property id=&quot;20307&quot; value=&quot;316&quot;/&gt;&lt;/object&gt;&lt;/object&gt;&lt;/object&gt;&lt;/database&gt;"/>
</p:tagLst>
</file>

<file path=ppt/theme/theme1.xml><?xml version="1.0" encoding="utf-8"?>
<a:theme xmlns:a="http://schemas.openxmlformats.org/drawingml/2006/main" name="MHHE_Accessible_PPT_Template-v3-1">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MHHE_Accessible_PPT_Template-v3-1</Template>
  <TotalTime>259</TotalTime>
  <Words>2998</Words>
  <Application>Microsoft Office PowerPoint</Application>
  <PresentationFormat>On-screen Show (4:3)</PresentationFormat>
  <Paragraphs>293</Paragraphs>
  <Slides>61</Slides>
  <Notes>0</Notes>
  <HiddenSlides>0</HiddenSlides>
  <MMClips>0</MMClips>
  <ScaleCrop>false</ScaleCrop>
  <HeadingPairs>
    <vt:vector size="4" baseType="variant">
      <vt:variant>
        <vt:lpstr>Theme</vt:lpstr>
      </vt:variant>
      <vt:variant>
        <vt:i4>9</vt:i4>
      </vt:variant>
      <vt:variant>
        <vt:lpstr>Slide Titles</vt:lpstr>
      </vt:variant>
      <vt:variant>
        <vt:i4>61</vt:i4>
      </vt:variant>
    </vt:vector>
  </HeadingPairs>
  <TitlesOfParts>
    <vt:vector size="70" baseType="lpstr">
      <vt:lpstr>MHHE_Accessible_PPT_Template-v3-1</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Red Bar Footer_APPENDIX</vt:lpstr>
      <vt:lpstr>Chapter 03 Lecture Outline </vt:lpstr>
      <vt:lpstr>3.1:  Introduction </vt:lpstr>
      <vt:lpstr>Cells Vary in Shape and Function</vt:lpstr>
      <vt:lpstr>3.2:  A Composite Cell </vt:lpstr>
      <vt:lpstr>Illustration of a Composite Cell </vt:lpstr>
      <vt:lpstr>Cell Membrane  </vt:lpstr>
      <vt:lpstr>Cell Membrane Structure:  Lipids </vt:lpstr>
      <vt:lpstr>Cell Membrane Structure:  Proteins</vt:lpstr>
      <vt:lpstr>Cell Membrane Structure:  Proteins (2)</vt:lpstr>
      <vt:lpstr>Structure of the Cell Membrane </vt:lpstr>
      <vt:lpstr>The Cytoplasm </vt:lpstr>
      <vt:lpstr>Organelles </vt:lpstr>
      <vt:lpstr>The Endoplasmic Reticulum </vt:lpstr>
      <vt:lpstr>Organelles (2)</vt:lpstr>
      <vt:lpstr>The Golgi Apparatus </vt:lpstr>
      <vt:lpstr>Organelles (3) </vt:lpstr>
      <vt:lpstr>Mitochondria </vt:lpstr>
      <vt:lpstr>Organelles (4) </vt:lpstr>
      <vt:lpstr>Other Cellular Structures </vt:lpstr>
      <vt:lpstr>The Cytoskeleton </vt:lpstr>
      <vt:lpstr>Other Cellular Structures (2) </vt:lpstr>
      <vt:lpstr>The Centrosome (Centrioles) </vt:lpstr>
      <vt:lpstr>Cilia and Flagella </vt:lpstr>
      <vt:lpstr>The Cell Nucleus </vt:lpstr>
      <vt:lpstr>The Cell Nucleus (2) </vt:lpstr>
      <vt:lpstr>Structures and Functions of Cell Parts </vt:lpstr>
      <vt:lpstr>Structures and Functions of Cell Parts(2) </vt:lpstr>
      <vt:lpstr>3.3:  Movements Into and Out of the Cell </vt:lpstr>
      <vt:lpstr>Passive Mechanisms:  Diffusion  </vt:lpstr>
      <vt:lpstr>Example of Diffusion:   Dissolving a Sugar Cube in a Glass of Water </vt:lpstr>
      <vt:lpstr>Example of Diffusion Across a  Permeable Membrane </vt:lpstr>
      <vt:lpstr>Example of Diffusion:  Exchange of O2 and CO2  Between the  Capillaries &amp; Body Cells </vt:lpstr>
      <vt:lpstr>Passive Mechanisms:  Facilitated Diffusion </vt:lpstr>
      <vt:lpstr>Facilitated Diffusion </vt:lpstr>
      <vt:lpstr>Passive Mechanisms:  Osmosis  </vt:lpstr>
      <vt:lpstr>Osmosis </vt:lpstr>
      <vt:lpstr>Types of Osmotic Solutions </vt:lpstr>
      <vt:lpstr>A Red Blood Cell in an Isotonic Solution:  No Change in Cell Volume</vt:lpstr>
      <vt:lpstr>A Red Blood Cell in a Hypertonic Solution:  Cell Shrinks</vt:lpstr>
      <vt:lpstr>A Red Blood Cell in a Hypotonic Solution:  Cell Swells</vt:lpstr>
      <vt:lpstr>Passive Mechanisms:  Filtration  </vt:lpstr>
      <vt:lpstr>Filtration of Small Molecules Through Capillary Walls </vt:lpstr>
      <vt:lpstr>Active Mechanisms:  Active Transport</vt:lpstr>
      <vt:lpstr>Active Transport </vt:lpstr>
      <vt:lpstr>Active Mechanisms:  Endocytosis &amp; Exocytosis  </vt:lpstr>
      <vt:lpstr>Three Types of Endocytosis </vt:lpstr>
      <vt:lpstr>Phagocytosis </vt:lpstr>
      <vt:lpstr>Receptor-Mediated Endocytosis </vt:lpstr>
      <vt:lpstr>Movements Through Cell Membranes:  Passive Mechanisms </vt:lpstr>
      <vt:lpstr>Movements Through Cell Membranes:  Active Mechanisms </vt:lpstr>
      <vt:lpstr>3.4:  The Cell Cycle </vt:lpstr>
      <vt:lpstr>The Cell Cycle (2) </vt:lpstr>
      <vt:lpstr>Interphase  </vt:lpstr>
      <vt:lpstr>Cell Division </vt:lpstr>
      <vt:lpstr>Stages of Mitosis </vt:lpstr>
      <vt:lpstr>Stages of Mitosis (2) </vt:lpstr>
      <vt:lpstr>Stages of Mitosis (3)  </vt:lpstr>
      <vt:lpstr>Cytokinesis (Cytoplasmic Division)  </vt:lpstr>
      <vt:lpstr>Cell Differentiation </vt:lpstr>
      <vt:lpstr>Stem and Progenitor Cells </vt:lpstr>
      <vt:lpstr>Cell Death  </vt:lpstr>
    </vt:vector>
  </TitlesOfParts>
  <Company>The McGraw-Hill Companies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Fran</dc:creator>
  <cp:lastModifiedBy>lw_dlf</cp:lastModifiedBy>
  <cp:revision>54</cp:revision>
  <dcterms:created xsi:type="dcterms:W3CDTF">2016-05-23T16:02:54Z</dcterms:created>
  <dcterms:modified xsi:type="dcterms:W3CDTF">2016-10-31T05:26:17Z</dcterms:modified>
</cp:coreProperties>
</file>