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theme/theme10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Default Extension="gif" ContentType="image/gif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theme/theme7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  <p:sldMasterId id="2147483859" r:id="rId2"/>
    <p:sldMasterId id="2147483744" r:id="rId3"/>
    <p:sldMasterId id="2147483780" r:id="rId4"/>
    <p:sldMasterId id="2147483838" r:id="rId5"/>
    <p:sldMasterId id="2147483713" r:id="rId6"/>
    <p:sldMasterId id="2147483674" r:id="rId7"/>
    <p:sldMasterId id="2147483897" r:id="rId8"/>
    <p:sldMasterId id="2147483960" r:id="rId9"/>
  </p:sldMasterIdLst>
  <p:notesMasterIdLst>
    <p:notesMasterId r:id="rId58"/>
  </p:notesMasterIdLst>
  <p:handoutMasterIdLst>
    <p:handoutMasterId r:id="rId59"/>
  </p:handoutMasterIdLst>
  <p:sldIdLst>
    <p:sldId id="256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</p:sldIdLst>
  <p:sldSz cx="9144000" cy="6858000" type="screen4x3"/>
  <p:notesSz cx="6858000" cy="9144000"/>
  <p:custDataLst>
    <p:tags r:id="rId6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408">
          <p15:clr>
            <a:srgbClr val="A4A3A4"/>
          </p15:clr>
        </p15:guide>
        <p15:guide id="2" orient="horz" pos="3600">
          <p15:clr>
            <a:srgbClr val="A4A3A4"/>
          </p15:clr>
        </p15:guide>
        <p15:guide id="3" orient="horz" pos="912" userDrawn="1">
          <p15:clr>
            <a:srgbClr val="A4A3A4"/>
          </p15:clr>
        </p15:guide>
        <p15:guide id="4" orient="horz" pos="3360">
          <p15:clr>
            <a:srgbClr val="A4A3A4"/>
          </p15:clr>
        </p15:guide>
        <p15:guide id="5" pos="5616">
          <p15:clr>
            <a:srgbClr val="A4A3A4"/>
          </p15:clr>
        </p15:guide>
        <p15:guide id="6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6A6A6A"/>
    <a:srgbClr val="E66618"/>
    <a:srgbClr val="307077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02" autoAdjust="0"/>
    <p:restoredTop sz="94671" autoAdjust="0"/>
  </p:normalViewPr>
  <p:slideViewPr>
    <p:cSldViewPr>
      <p:cViewPr varScale="1">
        <p:scale>
          <a:sx n="103" d="100"/>
          <a:sy n="103" d="100"/>
        </p:scale>
        <p:origin x="-2016" y="-96"/>
      </p:cViewPr>
      <p:guideLst>
        <p:guide orient="horz" pos="3408"/>
        <p:guide orient="horz" pos="3600"/>
        <p:guide orient="horz" pos="912"/>
        <p:guide orient="horz" pos="3360"/>
        <p:guide pos="5616"/>
        <p:guide pos="4320"/>
      </p:guideLst>
    </p:cSldViewPr>
  </p:slideViewPr>
  <p:outlineViewPr>
    <p:cViewPr>
      <p:scale>
        <a:sx n="33" d="100"/>
        <a:sy n="33" d="100"/>
      </p:scale>
      <p:origin x="0" y="2650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1992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63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61" Type="http://schemas.openxmlformats.org/officeDocument/2006/relationships/presProps" Target="pres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tags" Target="tags/tag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24CCBF-31CF-4FCA-A5B4-50142834420A}" type="datetimeFigureOut">
              <a:rPr lang="en-US" smtClean="0"/>
              <a:pPr/>
              <a:t>10/31/2016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895618-5249-4F12-80E4-2F3A0FD184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72110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84B720-C9F6-4BFC-BC5C-B1B8D70204DA}" type="datetimeFigureOut">
              <a:rPr lang="en-US" smtClean="0"/>
              <a:pPr/>
              <a:t>10/31/2016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003D02-7E89-4EBF-B123-9C334E1BFE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18904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03D02-7E89-4EBF-B123-9C334E1BFEF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Tagline-Gray BG, Title &amp; Subtitl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0" y="32766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228600" y="3429000"/>
            <a:ext cx="5105400" cy="609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28600" y="4114800"/>
            <a:ext cx="5105400" cy="68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1pPr>
            <a:lvl2pPr marL="4572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2pPr>
            <a:lvl3pPr marL="9144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3pPr>
            <a:lvl4pPr marL="13716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4pPr>
            <a:lvl5pPr marL="18288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422066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  <p:sp>
        <p:nvSpPr>
          <p:cNvPr id="6" name="Copyright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34025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 smtClean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6A6A6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5602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Tagline-Gray BG, Title &amp; Subtitl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342900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3733800" y="3581400"/>
            <a:ext cx="5181600" cy="609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733800" y="4260273"/>
            <a:ext cx="5181600" cy="6927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1pPr>
            <a:lvl2pPr marL="4572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2pPr>
            <a:lvl3pPr marL="9144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3pPr>
            <a:lvl4pPr marL="13716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4pPr>
            <a:lvl5pPr marL="18288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422066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  <p:sp>
        <p:nvSpPr>
          <p:cNvPr id="9" name="Copyright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34025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 smtClean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6A6A6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806866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Tagline-Gray BG, Title-Only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228600" y="3581400"/>
            <a:ext cx="5105400" cy="1371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422066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  <p:sp>
        <p:nvSpPr>
          <p:cNvPr id="5" name="Copyright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34025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 smtClean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6A6A6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3682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Tagline-Gray BG, Title-Only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342900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3733800" y="3581400"/>
            <a:ext cx="5181600" cy="1371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hoto Credit3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422066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  <p:sp>
        <p:nvSpPr>
          <p:cNvPr id="5" name="Copyright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34025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 smtClean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6A6A6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33503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Tagline-SimpleTitle&amp;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0" y="2130426"/>
            <a:ext cx="9144000" cy="1470025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6A6A6A"/>
                </a:solidFill>
                <a:latin typeface="ArumSans Regular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422066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  <p:sp>
        <p:nvSpPr>
          <p:cNvPr id="6" name="Copyright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34025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 smtClean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6A6A6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59920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Tagline-Text abov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685800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600" b="1" cap="all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1"/>
          <p:cNvSpPr>
            <a:spLocks noGrp="1"/>
          </p:cNvSpPr>
          <p:nvPr>
            <p:ph type="body" idx="1"/>
          </p:nvPr>
        </p:nvSpPr>
        <p:spPr>
          <a:xfrm>
            <a:off x="685800" y="2906714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rgbClr val="6A6A6A"/>
                </a:solidFill>
                <a:latin typeface="ArumSans Regular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422066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  <p:sp>
        <p:nvSpPr>
          <p:cNvPr id="6" name="Copyright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34025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 smtClean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6A6A6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755641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Tagline-Title abov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685800" y="2775099"/>
            <a:ext cx="7772400" cy="1362075"/>
          </a:xfrm>
          <a:prstGeom prst="rect">
            <a:avLst/>
          </a:prstGeom>
        </p:spPr>
        <p:txBody>
          <a:bodyPr anchor="b" anchorCtr="0"/>
          <a:lstStyle>
            <a:lvl1pPr algn="l">
              <a:spcBef>
                <a:spcPts val="480"/>
              </a:spcBef>
              <a:defRPr sz="3600" b="1" cap="all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1"/>
          <p:cNvSpPr>
            <a:spLocks noGrp="1"/>
          </p:cNvSpPr>
          <p:nvPr>
            <p:ph type="body" idx="1"/>
          </p:nvPr>
        </p:nvSpPr>
        <p:spPr>
          <a:xfrm>
            <a:off x="685800" y="4138613"/>
            <a:ext cx="7772400" cy="1500187"/>
          </a:xfrm>
          <a:prstGeom prst="rect">
            <a:avLst/>
          </a:prstGeo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000">
                <a:solidFill>
                  <a:srgbClr val="6A6A6A"/>
                </a:solidFill>
                <a:latin typeface="ArumSans Regular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422066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  <p:sp>
        <p:nvSpPr>
          <p:cNvPr id="5" name="Copyright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34025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 smtClean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6A6A6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074104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Tagline-Gray BG, Title &amp; Subtitl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0" y="32766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228600" y="3429000"/>
            <a:ext cx="5105400" cy="609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28600" y="4114800"/>
            <a:ext cx="5105400" cy="68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1pPr>
            <a:lvl2pPr marL="4572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2pPr>
            <a:lvl3pPr marL="9144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3pPr>
            <a:lvl4pPr marL="13716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4pPr>
            <a:lvl5pPr marL="18288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4770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  <p:sp>
        <p:nvSpPr>
          <p:cNvPr id="6" name="Copyright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05600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 smtClean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6A6A6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04973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Tagline-Gray BG, Title &amp; Subtitl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342900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3733800" y="3581400"/>
            <a:ext cx="5181600" cy="609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733800" y="4260273"/>
            <a:ext cx="5181600" cy="6927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1pPr>
            <a:lvl2pPr marL="4572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2pPr>
            <a:lvl3pPr marL="9144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3pPr>
            <a:lvl4pPr marL="13716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4pPr>
            <a:lvl5pPr marL="18288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4770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  <p:sp>
        <p:nvSpPr>
          <p:cNvPr id="6" name="Copyright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05600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 smtClean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6A6A6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84814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Tagline-Gray BG, Title Only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228600" y="3581400"/>
            <a:ext cx="5105400" cy="1371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4770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  <p:sp>
        <p:nvSpPr>
          <p:cNvPr id="5" name="Copyright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34025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 smtClean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6A6A6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691689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Tagline-Gray BG, Title Only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342900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3733800" y="3581400"/>
            <a:ext cx="5181600" cy="1371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4770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  <p:sp>
        <p:nvSpPr>
          <p:cNvPr id="5" name="Copyright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34025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 smtClean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6A6A6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76172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Tagline-SimpleTitle&amp;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0" y="2130426"/>
            <a:ext cx="9144000" cy="1470025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1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6A6A6A"/>
                </a:solidFill>
                <a:latin typeface="ArumSans Regular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4770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  <p:sp>
        <p:nvSpPr>
          <p:cNvPr id="7" name="Copyright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34025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 smtClean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6A6A6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355271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Tagline-Text abov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685800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600" b="1" cap="all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1"/>
          <p:cNvSpPr>
            <a:spLocks noGrp="1"/>
          </p:cNvSpPr>
          <p:nvPr>
            <p:ph type="body" idx="1"/>
          </p:nvPr>
        </p:nvSpPr>
        <p:spPr>
          <a:xfrm>
            <a:off x="685800" y="2906714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rgbClr val="6A6A6A"/>
                </a:solidFill>
                <a:latin typeface="ArumSans Regular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4770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  <p:sp>
        <p:nvSpPr>
          <p:cNvPr id="6" name="Copyright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34025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 smtClean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6A6A6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294791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Tagline-Title abov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685800" y="2775099"/>
            <a:ext cx="7772400" cy="1362075"/>
          </a:xfrm>
          <a:prstGeom prst="rect">
            <a:avLst/>
          </a:prstGeom>
        </p:spPr>
        <p:txBody>
          <a:bodyPr anchor="b" anchorCtr="0"/>
          <a:lstStyle>
            <a:lvl1pPr algn="l">
              <a:spcBef>
                <a:spcPts val="480"/>
              </a:spcBef>
              <a:defRPr sz="3600" b="1" cap="all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1"/>
          <p:cNvSpPr>
            <a:spLocks noGrp="1"/>
          </p:cNvSpPr>
          <p:nvPr>
            <p:ph type="body" idx="1"/>
          </p:nvPr>
        </p:nvSpPr>
        <p:spPr>
          <a:xfrm>
            <a:off x="685800" y="4138613"/>
            <a:ext cx="7772400" cy="1500187"/>
          </a:xfrm>
          <a:prstGeom prst="rect">
            <a:avLst/>
          </a:prstGeo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000">
                <a:solidFill>
                  <a:srgbClr val="6A6A6A"/>
                </a:solidFill>
                <a:latin typeface="ArumSans Regular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4770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  <p:sp>
        <p:nvSpPr>
          <p:cNvPr id="5" name="Copyright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34025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 smtClean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6A6A6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955695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ar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Title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5626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Jump Link"/>
          <p:cNvSpPr>
            <a:spLocks noGrp="1"/>
          </p:cNvSpPr>
          <p:nvPr>
            <p:ph type="body" sz="quarter" idx="16" hasCustomPrompt="1"/>
          </p:nvPr>
        </p:nvSpPr>
        <p:spPr>
          <a:xfrm>
            <a:off x="3886200" y="6553200"/>
            <a:ext cx="137160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 smtClean="0"/>
              <a:t>Jump to long image description</a:t>
            </a:r>
          </a:p>
        </p:txBody>
      </p:sp>
      <p:sp>
        <p:nvSpPr>
          <p:cNvPr id="9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010410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ar-Six Content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39762"/>
          </a:xfrm>
          <a:prstGeom prst="rect">
            <a:avLst/>
          </a:prstGeom>
        </p:spPr>
        <p:txBody>
          <a:bodyPr/>
          <a:lstStyle>
            <a:lvl1pPr>
              <a:defRPr lang="en-US" sz="36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>
            <p:ph sz="quarter" idx="12"/>
          </p:nvPr>
        </p:nvSpPr>
        <p:spPr>
          <a:xfrm>
            <a:off x="533400" y="1066800"/>
            <a:ext cx="8153400" cy="8382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33400" y="2011680"/>
            <a:ext cx="8153400" cy="7620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4"/>
          </p:nvPr>
        </p:nvSpPr>
        <p:spPr>
          <a:xfrm>
            <a:off x="533400" y="2880360"/>
            <a:ext cx="8153400" cy="6858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Content Placeholder 4"/>
          <p:cNvSpPr>
            <a:spLocks noGrp="1"/>
          </p:cNvSpPr>
          <p:nvPr>
            <p:ph sz="quarter" idx="15"/>
          </p:nvPr>
        </p:nvSpPr>
        <p:spPr>
          <a:xfrm>
            <a:off x="533400" y="3672840"/>
            <a:ext cx="8153400" cy="8382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5"/>
          <p:cNvSpPr>
            <a:spLocks noGrp="1"/>
          </p:cNvSpPr>
          <p:nvPr>
            <p:ph sz="quarter" idx="10"/>
          </p:nvPr>
        </p:nvSpPr>
        <p:spPr>
          <a:xfrm>
            <a:off x="533400" y="4617720"/>
            <a:ext cx="8153400" cy="9144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6"/>
          <p:cNvSpPr>
            <a:spLocks noGrp="1"/>
          </p:cNvSpPr>
          <p:nvPr>
            <p:ph sz="quarter" idx="11"/>
          </p:nvPr>
        </p:nvSpPr>
        <p:spPr>
          <a:xfrm>
            <a:off x="533400" y="5638800"/>
            <a:ext cx="8153400" cy="7620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hoto Credit"/>
          <p:cNvSpPr>
            <a:spLocks noGrp="1"/>
          </p:cNvSpPr>
          <p:nvPr>
            <p:ph type="body" sz="quarter" idx="16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62023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ar-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Title"/>
          <p:cNvSpPr>
            <a:spLocks noGrp="1"/>
          </p:cNvSpPr>
          <p:nvPr>
            <p:ph type="title"/>
          </p:nvPr>
        </p:nvSpPr>
        <p:spPr>
          <a:xfrm>
            <a:off x="-1" y="228600"/>
            <a:ext cx="9144001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1"/>
          <p:cNvSpPr>
            <a:spLocks noGrp="1"/>
          </p:cNvSpPr>
          <p:nvPr>
            <p:ph sz="half" idx="1"/>
          </p:nvPr>
        </p:nvSpPr>
        <p:spPr>
          <a:xfrm>
            <a:off x="457200" y="914400"/>
            <a:ext cx="4038600" cy="561594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038600" cy="561594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Jump Link"/>
          <p:cNvSpPr>
            <a:spLocks noGrp="1"/>
          </p:cNvSpPr>
          <p:nvPr>
            <p:ph type="body" sz="quarter" idx="12" hasCustomPrompt="1"/>
          </p:nvPr>
        </p:nvSpPr>
        <p:spPr>
          <a:xfrm>
            <a:off x="3817620" y="6529450"/>
            <a:ext cx="150876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 smtClean="0"/>
              <a:t>Jump to long image description(s)</a:t>
            </a:r>
          </a:p>
        </p:txBody>
      </p:sp>
      <p:sp>
        <p:nvSpPr>
          <p:cNvPr id="10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187976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ar-Two-Up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/>
          </p:cNvSpPr>
          <p:nvPr>
            <p:ph type="title"/>
          </p:nvPr>
        </p:nvSpPr>
        <p:spPr>
          <a:xfrm>
            <a:off x="-20713" y="228600"/>
            <a:ext cx="9185426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Header 1"/>
          <p:cNvSpPr>
            <a:spLocks noGrp="1"/>
          </p:cNvSpPr>
          <p:nvPr>
            <p:ph type="body" idx="1"/>
          </p:nvPr>
        </p:nvSpPr>
        <p:spPr>
          <a:xfrm>
            <a:off x="457201" y="960438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half" idx="2"/>
          </p:nvPr>
        </p:nvSpPr>
        <p:spPr>
          <a:xfrm>
            <a:off x="457201" y="1600200"/>
            <a:ext cx="4040188" cy="4912202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Header 2"/>
          <p:cNvSpPr>
            <a:spLocks noGrp="1"/>
          </p:cNvSpPr>
          <p:nvPr>
            <p:ph type="body" sz="quarter" idx="3"/>
          </p:nvPr>
        </p:nvSpPr>
        <p:spPr>
          <a:xfrm>
            <a:off x="4645026" y="960438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4"/>
          </p:nvPr>
        </p:nvSpPr>
        <p:spPr>
          <a:xfrm>
            <a:off x="4645026" y="1600200"/>
            <a:ext cx="4041775" cy="4912202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Jump Link"/>
          <p:cNvSpPr>
            <a:spLocks noGrp="1"/>
          </p:cNvSpPr>
          <p:nvPr>
            <p:ph type="body" sz="quarter" idx="12" hasCustomPrompt="1"/>
          </p:nvPr>
        </p:nvSpPr>
        <p:spPr>
          <a:xfrm>
            <a:off x="3817620" y="6529450"/>
            <a:ext cx="150876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 smtClean="0"/>
              <a:t>Jump to long image description(s)</a:t>
            </a:r>
          </a:p>
        </p:txBody>
      </p:sp>
      <p:sp>
        <p:nvSpPr>
          <p:cNvPr id="12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740734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ar-4-up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/>
          </p:cNvSpPr>
          <p:nvPr>
            <p:ph type="title"/>
          </p:nvPr>
        </p:nvSpPr>
        <p:spPr>
          <a:xfrm>
            <a:off x="-20713" y="228600"/>
            <a:ext cx="9185426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Header 1"/>
          <p:cNvSpPr>
            <a:spLocks noGrp="1"/>
          </p:cNvSpPr>
          <p:nvPr>
            <p:ph type="body" idx="1"/>
          </p:nvPr>
        </p:nvSpPr>
        <p:spPr>
          <a:xfrm>
            <a:off x="457201" y="960438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half" idx="2"/>
          </p:nvPr>
        </p:nvSpPr>
        <p:spPr>
          <a:xfrm>
            <a:off x="457201" y="1600200"/>
            <a:ext cx="4040188" cy="17526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000"/>
            </a:lvl1pPr>
            <a:lvl2pPr>
              <a:spcAft>
                <a:spcPts val="800"/>
              </a:spcAft>
              <a:defRPr sz="1800"/>
            </a:lvl2pPr>
            <a:lvl3pPr>
              <a:spcAft>
                <a:spcPts val="800"/>
              </a:spcAft>
              <a:defRPr sz="1600"/>
            </a:lvl3pPr>
            <a:lvl4pPr>
              <a:spcAft>
                <a:spcPts val="800"/>
              </a:spcAft>
              <a:defRPr sz="1400"/>
            </a:lvl4pPr>
            <a:lvl5pPr>
              <a:spcAft>
                <a:spcPts val="800"/>
              </a:spcAft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Header 2"/>
          <p:cNvSpPr>
            <a:spLocks noGrp="1"/>
          </p:cNvSpPr>
          <p:nvPr>
            <p:ph type="body" sz="quarter" idx="3"/>
          </p:nvPr>
        </p:nvSpPr>
        <p:spPr>
          <a:xfrm>
            <a:off x="4645026" y="960438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4"/>
          </p:nvPr>
        </p:nvSpPr>
        <p:spPr>
          <a:xfrm>
            <a:off x="4645026" y="1600200"/>
            <a:ext cx="4041775" cy="17526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000"/>
            </a:lvl1pPr>
            <a:lvl2pPr>
              <a:spcAft>
                <a:spcPts val="800"/>
              </a:spcAft>
              <a:defRPr sz="1800"/>
            </a:lvl2pPr>
            <a:lvl3pPr>
              <a:spcAft>
                <a:spcPts val="800"/>
              </a:spcAft>
              <a:defRPr sz="1600"/>
            </a:lvl3pPr>
            <a:lvl4pPr>
              <a:spcAft>
                <a:spcPts val="800"/>
              </a:spcAft>
              <a:defRPr sz="1400"/>
            </a:lvl4pPr>
            <a:lvl5pPr>
              <a:spcAft>
                <a:spcPts val="800"/>
              </a:spcAft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Header 3"/>
          <p:cNvSpPr>
            <a:spLocks noGrp="1"/>
          </p:cNvSpPr>
          <p:nvPr>
            <p:ph type="body" sz="quarter" idx="12"/>
          </p:nvPr>
        </p:nvSpPr>
        <p:spPr>
          <a:xfrm>
            <a:off x="457200" y="3581400"/>
            <a:ext cx="4038600" cy="609600"/>
          </a:xfrm>
          <a:prstGeom prst="rect">
            <a:avLst/>
          </a:prstGeom>
        </p:spPr>
        <p:txBody>
          <a:bodyPr anchor="b"/>
          <a:lstStyle>
            <a:lvl1pPr>
              <a:defRPr lang="en-US" sz="20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half" idx="14"/>
          </p:nvPr>
        </p:nvSpPr>
        <p:spPr>
          <a:xfrm>
            <a:off x="457200" y="4191000"/>
            <a:ext cx="4040188" cy="17526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000"/>
            </a:lvl1pPr>
            <a:lvl2pPr>
              <a:spcAft>
                <a:spcPts val="800"/>
              </a:spcAft>
              <a:defRPr sz="1800"/>
            </a:lvl2pPr>
            <a:lvl3pPr>
              <a:spcAft>
                <a:spcPts val="800"/>
              </a:spcAft>
              <a:defRPr sz="1600"/>
            </a:lvl3pPr>
            <a:lvl4pPr>
              <a:spcAft>
                <a:spcPts val="800"/>
              </a:spcAft>
              <a:defRPr sz="1400"/>
            </a:lvl4pPr>
            <a:lvl5pPr>
              <a:spcAft>
                <a:spcPts val="800"/>
              </a:spcAft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Header 4"/>
          <p:cNvSpPr>
            <a:spLocks noGrp="1"/>
          </p:cNvSpPr>
          <p:nvPr>
            <p:ph type="body" sz="quarter" idx="13"/>
          </p:nvPr>
        </p:nvSpPr>
        <p:spPr>
          <a:xfrm>
            <a:off x="4648200" y="3581400"/>
            <a:ext cx="4038600" cy="609600"/>
          </a:xfrm>
          <a:prstGeom prst="rect">
            <a:avLst/>
          </a:prstGeom>
        </p:spPr>
        <p:txBody>
          <a:bodyPr anchor="b"/>
          <a:lstStyle>
            <a:lvl1pPr>
              <a:defRPr lang="en-US" sz="20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15" name="Content Placeholder 4"/>
          <p:cNvSpPr>
            <a:spLocks noGrp="1"/>
          </p:cNvSpPr>
          <p:nvPr>
            <p:ph sz="quarter" idx="15"/>
          </p:nvPr>
        </p:nvSpPr>
        <p:spPr>
          <a:xfrm>
            <a:off x="4645025" y="4191000"/>
            <a:ext cx="4041775" cy="17526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000"/>
            </a:lvl1pPr>
            <a:lvl2pPr>
              <a:spcAft>
                <a:spcPts val="800"/>
              </a:spcAft>
              <a:defRPr sz="1800"/>
            </a:lvl2pPr>
            <a:lvl3pPr>
              <a:spcAft>
                <a:spcPts val="800"/>
              </a:spcAft>
              <a:defRPr sz="1600"/>
            </a:lvl3pPr>
            <a:lvl4pPr>
              <a:spcAft>
                <a:spcPts val="800"/>
              </a:spcAft>
              <a:defRPr sz="1400"/>
            </a:lvl4pPr>
            <a:lvl5pPr>
              <a:spcAft>
                <a:spcPts val="800"/>
              </a:spcAft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Jump Link"/>
          <p:cNvSpPr>
            <a:spLocks noGrp="1"/>
          </p:cNvSpPr>
          <p:nvPr>
            <p:ph type="body" sz="quarter" idx="16" hasCustomPrompt="1"/>
          </p:nvPr>
        </p:nvSpPr>
        <p:spPr>
          <a:xfrm>
            <a:off x="3817620" y="5996050"/>
            <a:ext cx="150876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 smtClean="0"/>
              <a:t>Jump to long image description(s)</a:t>
            </a:r>
          </a:p>
        </p:txBody>
      </p:sp>
      <p:sp>
        <p:nvSpPr>
          <p:cNvPr id="1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873770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ar-Content with Left Side-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457201" y="304800"/>
            <a:ext cx="3008313" cy="838200"/>
          </a:xfrm>
          <a:prstGeom prst="rect">
            <a:avLst/>
          </a:prstGeom>
        </p:spPr>
        <p:txBody>
          <a:bodyPr anchor="b"/>
          <a:lstStyle>
            <a:lvl1pPr algn="l">
              <a:defRPr sz="18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1"/>
          <p:cNvSpPr>
            <a:spLocks noGrp="1"/>
          </p:cNvSpPr>
          <p:nvPr>
            <p:ph type="body" sz="half" idx="2"/>
          </p:nvPr>
        </p:nvSpPr>
        <p:spPr>
          <a:xfrm>
            <a:off x="457201" y="1143000"/>
            <a:ext cx="3008313" cy="533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3575050" y="304800"/>
            <a:ext cx="5111751" cy="6179819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Jump Link"/>
          <p:cNvSpPr>
            <a:spLocks noGrp="1"/>
          </p:cNvSpPr>
          <p:nvPr>
            <p:ph type="body" sz="quarter" idx="12" hasCustomPrompt="1"/>
          </p:nvPr>
        </p:nvSpPr>
        <p:spPr>
          <a:xfrm>
            <a:off x="5445125" y="6488875"/>
            <a:ext cx="137160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 smtClean="0"/>
              <a:t>Jump to long image description</a:t>
            </a:r>
          </a:p>
        </p:txBody>
      </p:sp>
      <p:sp>
        <p:nvSpPr>
          <p:cNvPr id="8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750495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ar-Content with Right Side-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5678487" y="304800"/>
            <a:ext cx="3008313" cy="838200"/>
          </a:xfrm>
          <a:prstGeom prst="rect">
            <a:avLst/>
          </a:prstGeom>
        </p:spPr>
        <p:txBody>
          <a:bodyPr anchor="b"/>
          <a:lstStyle>
            <a:lvl1pPr algn="l">
              <a:defRPr sz="18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1"/>
          <p:cNvSpPr>
            <a:spLocks noGrp="1"/>
          </p:cNvSpPr>
          <p:nvPr>
            <p:ph type="body" sz="half" idx="2"/>
          </p:nvPr>
        </p:nvSpPr>
        <p:spPr>
          <a:xfrm>
            <a:off x="5678487" y="1143000"/>
            <a:ext cx="3008313" cy="533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457200" y="304800"/>
            <a:ext cx="5111751" cy="6179819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Jump Link"/>
          <p:cNvSpPr>
            <a:spLocks noGrp="1"/>
          </p:cNvSpPr>
          <p:nvPr>
            <p:ph type="body" sz="quarter" idx="12" hasCustomPrompt="1"/>
          </p:nvPr>
        </p:nvSpPr>
        <p:spPr>
          <a:xfrm>
            <a:off x="2327275" y="6488875"/>
            <a:ext cx="137160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 smtClean="0"/>
              <a:t>Jump to long image description</a:t>
            </a:r>
          </a:p>
        </p:txBody>
      </p:sp>
      <p:sp>
        <p:nvSpPr>
          <p:cNvPr id="9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910042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ar-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1828800" y="5253037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4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1"/>
          <p:cNvSpPr>
            <a:spLocks noGrp="1"/>
          </p:cNvSpPr>
          <p:nvPr>
            <p:ph type="body" sz="half" idx="2"/>
          </p:nvPr>
        </p:nvSpPr>
        <p:spPr>
          <a:xfrm>
            <a:off x="1828800" y="5895975"/>
            <a:ext cx="5486400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1"/>
          <p:cNvSpPr>
            <a:spLocks noGrp="1"/>
          </p:cNvSpPr>
          <p:nvPr>
            <p:ph type="pic" idx="1"/>
          </p:nvPr>
        </p:nvSpPr>
        <p:spPr>
          <a:xfrm>
            <a:off x="1028700" y="128650"/>
            <a:ext cx="7086600" cy="49446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7" name="Jump Link"/>
          <p:cNvSpPr>
            <a:spLocks noGrp="1"/>
          </p:cNvSpPr>
          <p:nvPr>
            <p:ph type="body" sz="quarter" idx="16" hasCustomPrompt="1"/>
          </p:nvPr>
        </p:nvSpPr>
        <p:spPr>
          <a:xfrm>
            <a:off x="3886200" y="5081650"/>
            <a:ext cx="137160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 smtClean="0"/>
              <a:t>Jump to long image description</a:t>
            </a:r>
          </a:p>
        </p:txBody>
      </p:sp>
      <p:sp>
        <p:nvSpPr>
          <p:cNvPr id="9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26611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ar-Title an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-2251" y="228600"/>
            <a:ext cx="9172252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Media Placeholder 1"/>
          <p:cNvSpPr>
            <a:spLocks noGrp="1"/>
          </p:cNvSpPr>
          <p:nvPr>
            <p:ph type="media" sz="quarter" idx="11"/>
          </p:nvPr>
        </p:nvSpPr>
        <p:spPr>
          <a:xfrm>
            <a:off x="0" y="1066799"/>
            <a:ext cx="9144000" cy="531595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Video Credit"/>
          <p:cNvSpPr>
            <a:spLocks noGrp="1"/>
          </p:cNvSpPr>
          <p:nvPr>
            <p:ph type="body" sz="quarter" idx="12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Video Credit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8741734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528">
          <p15:clr>
            <a:srgbClr val="FBAE40"/>
          </p15:clr>
        </p15:guide>
        <p15:guide id="3" pos="5136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Title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5626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Jump Link"/>
          <p:cNvSpPr>
            <a:spLocks noGrp="1"/>
          </p:cNvSpPr>
          <p:nvPr>
            <p:ph type="body" sz="quarter" idx="16" hasCustomPrompt="1"/>
          </p:nvPr>
        </p:nvSpPr>
        <p:spPr>
          <a:xfrm>
            <a:off x="3886200" y="6553200"/>
            <a:ext cx="137160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 smtClean="0"/>
              <a:t>Jump to long image description</a:t>
            </a:r>
          </a:p>
        </p:txBody>
      </p:sp>
      <p:sp>
        <p:nvSpPr>
          <p:cNvPr id="9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="" xmlns:p14="http://schemas.microsoft.com/office/powerpoint/2010/main" val="38626553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Six Content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39762"/>
          </a:xfrm>
          <a:prstGeom prst="rect">
            <a:avLst/>
          </a:prstGeom>
        </p:spPr>
        <p:txBody>
          <a:bodyPr/>
          <a:lstStyle>
            <a:lvl1pPr>
              <a:defRPr lang="en-US" sz="36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>
            <p:ph sz="quarter" idx="12"/>
          </p:nvPr>
        </p:nvSpPr>
        <p:spPr>
          <a:xfrm>
            <a:off x="533400" y="1066800"/>
            <a:ext cx="8153400" cy="8382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33400" y="2011680"/>
            <a:ext cx="8153400" cy="7620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4"/>
          </p:nvPr>
        </p:nvSpPr>
        <p:spPr>
          <a:xfrm>
            <a:off x="533400" y="2880360"/>
            <a:ext cx="8153400" cy="6858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Content Placeholder 4"/>
          <p:cNvSpPr>
            <a:spLocks noGrp="1"/>
          </p:cNvSpPr>
          <p:nvPr>
            <p:ph sz="quarter" idx="15"/>
          </p:nvPr>
        </p:nvSpPr>
        <p:spPr>
          <a:xfrm>
            <a:off x="533400" y="3672840"/>
            <a:ext cx="8153400" cy="8382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5"/>
          <p:cNvSpPr>
            <a:spLocks noGrp="1"/>
          </p:cNvSpPr>
          <p:nvPr>
            <p:ph sz="quarter" idx="10"/>
          </p:nvPr>
        </p:nvSpPr>
        <p:spPr>
          <a:xfrm>
            <a:off x="533400" y="4617720"/>
            <a:ext cx="8153400" cy="9144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6"/>
          <p:cNvSpPr>
            <a:spLocks noGrp="1"/>
          </p:cNvSpPr>
          <p:nvPr>
            <p:ph sz="quarter" idx="11"/>
          </p:nvPr>
        </p:nvSpPr>
        <p:spPr>
          <a:xfrm>
            <a:off x="533400" y="5638800"/>
            <a:ext cx="8153400" cy="7620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hoto Credit"/>
          <p:cNvSpPr>
            <a:spLocks noGrp="1"/>
          </p:cNvSpPr>
          <p:nvPr>
            <p:ph type="body" sz="quarter" idx="16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="" xmlns:p14="http://schemas.microsoft.com/office/powerpoint/2010/main" val="962444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Title"/>
          <p:cNvSpPr>
            <a:spLocks noGrp="1"/>
          </p:cNvSpPr>
          <p:nvPr>
            <p:ph type="title"/>
          </p:nvPr>
        </p:nvSpPr>
        <p:spPr>
          <a:xfrm>
            <a:off x="-1" y="228600"/>
            <a:ext cx="9144001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1"/>
          <p:cNvSpPr>
            <a:spLocks noGrp="1"/>
          </p:cNvSpPr>
          <p:nvPr>
            <p:ph sz="half" idx="1"/>
          </p:nvPr>
        </p:nvSpPr>
        <p:spPr>
          <a:xfrm>
            <a:off x="457200" y="914400"/>
            <a:ext cx="4038600" cy="561594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038600" cy="561594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Jump Link"/>
          <p:cNvSpPr>
            <a:spLocks noGrp="1"/>
          </p:cNvSpPr>
          <p:nvPr>
            <p:ph type="body" sz="quarter" idx="12" hasCustomPrompt="1"/>
          </p:nvPr>
        </p:nvSpPr>
        <p:spPr>
          <a:xfrm>
            <a:off x="3817620" y="6529450"/>
            <a:ext cx="150876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 smtClean="0"/>
              <a:t>Jump to long image description(s)</a:t>
            </a:r>
          </a:p>
        </p:txBody>
      </p:sp>
      <p:sp>
        <p:nvSpPr>
          <p:cNvPr id="10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="" xmlns:p14="http://schemas.microsoft.com/office/powerpoint/2010/main" val="33194019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Two-Up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/>
          </p:cNvSpPr>
          <p:nvPr>
            <p:ph type="title"/>
          </p:nvPr>
        </p:nvSpPr>
        <p:spPr>
          <a:xfrm>
            <a:off x="-20713" y="228600"/>
            <a:ext cx="9185426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Header 1"/>
          <p:cNvSpPr>
            <a:spLocks noGrp="1"/>
          </p:cNvSpPr>
          <p:nvPr>
            <p:ph type="body" idx="1"/>
          </p:nvPr>
        </p:nvSpPr>
        <p:spPr>
          <a:xfrm>
            <a:off x="457201" y="960438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half" idx="2"/>
          </p:nvPr>
        </p:nvSpPr>
        <p:spPr>
          <a:xfrm>
            <a:off x="457201" y="1600200"/>
            <a:ext cx="4040188" cy="4912202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Header 2"/>
          <p:cNvSpPr>
            <a:spLocks noGrp="1"/>
          </p:cNvSpPr>
          <p:nvPr>
            <p:ph type="body" sz="quarter" idx="3"/>
          </p:nvPr>
        </p:nvSpPr>
        <p:spPr>
          <a:xfrm>
            <a:off x="4645026" y="960438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4"/>
          </p:nvPr>
        </p:nvSpPr>
        <p:spPr>
          <a:xfrm>
            <a:off x="4645026" y="1600200"/>
            <a:ext cx="4041775" cy="4912202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Jump Link"/>
          <p:cNvSpPr>
            <a:spLocks noGrp="1"/>
          </p:cNvSpPr>
          <p:nvPr>
            <p:ph type="body" sz="quarter" idx="12" hasCustomPrompt="1"/>
          </p:nvPr>
        </p:nvSpPr>
        <p:spPr>
          <a:xfrm>
            <a:off x="3817620" y="6529450"/>
            <a:ext cx="150876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 smtClean="0"/>
              <a:t>Jump to long image description(s)</a:t>
            </a:r>
          </a:p>
        </p:txBody>
      </p:sp>
      <p:sp>
        <p:nvSpPr>
          <p:cNvPr id="12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="" xmlns:p14="http://schemas.microsoft.com/office/powerpoint/2010/main" val="17505567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4-up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/>
          </p:cNvSpPr>
          <p:nvPr>
            <p:ph type="title"/>
          </p:nvPr>
        </p:nvSpPr>
        <p:spPr>
          <a:xfrm>
            <a:off x="-20713" y="228600"/>
            <a:ext cx="9185426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Header 1"/>
          <p:cNvSpPr>
            <a:spLocks noGrp="1"/>
          </p:cNvSpPr>
          <p:nvPr>
            <p:ph type="body" idx="1"/>
          </p:nvPr>
        </p:nvSpPr>
        <p:spPr>
          <a:xfrm>
            <a:off x="457201" y="960438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half" idx="2"/>
          </p:nvPr>
        </p:nvSpPr>
        <p:spPr>
          <a:xfrm>
            <a:off x="457201" y="1600200"/>
            <a:ext cx="4040188" cy="17526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000"/>
            </a:lvl1pPr>
            <a:lvl2pPr>
              <a:spcAft>
                <a:spcPts val="800"/>
              </a:spcAft>
              <a:defRPr sz="1800"/>
            </a:lvl2pPr>
            <a:lvl3pPr>
              <a:spcAft>
                <a:spcPts val="800"/>
              </a:spcAft>
              <a:defRPr sz="1600"/>
            </a:lvl3pPr>
            <a:lvl4pPr>
              <a:spcAft>
                <a:spcPts val="800"/>
              </a:spcAft>
              <a:defRPr sz="1400"/>
            </a:lvl4pPr>
            <a:lvl5pPr>
              <a:spcAft>
                <a:spcPts val="800"/>
              </a:spcAft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Header 2"/>
          <p:cNvSpPr>
            <a:spLocks noGrp="1"/>
          </p:cNvSpPr>
          <p:nvPr>
            <p:ph type="body" sz="quarter" idx="3"/>
          </p:nvPr>
        </p:nvSpPr>
        <p:spPr>
          <a:xfrm>
            <a:off x="4645026" y="960438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4"/>
          </p:nvPr>
        </p:nvSpPr>
        <p:spPr>
          <a:xfrm>
            <a:off x="4645026" y="1600200"/>
            <a:ext cx="4041775" cy="17526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000"/>
            </a:lvl1pPr>
            <a:lvl2pPr>
              <a:spcAft>
                <a:spcPts val="800"/>
              </a:spcAft>
              <a:defRPr sz="1800"/>
            </a:lvl2pPr>
            <a:lvl3pPr>
              <a:spcAft>
                <a:spcPts val="800"/>
              </a:spcAft>
              <a:defRPr sz="1600"/>
            </a:lvl3pPr>
            <a:lvl4pPr>
              <a:spcAft>
                <a:spcPts val="800"/>
              </a:spcAft>
              <a:defRPr sz="1400"/>
            </a:lvl4pPr>
            <a:lvl5pPr>
              <a:spcAft>
                <a:spcPts val="800"/>
              </a:spcAft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Header 3"/>
          <p:cNvSpPr>
            <a:spLocks noGrp="1"/>
          </p:cNvSpPr>
          <p:nvPr>
            <p:ph type="body" sz="quarter" idx="12"/>
          </p:nvPr>
        </p:nvSpPr>
        <p:spPr>
          <a:xfrm>
            <a:off x="457200" y="3581400"/>
            <a:ext cx="4038600" cy="609600"/>
          </a:xfrm>
          <a:prstGeom prst="rect">
            <a:avLst/>
          </a:prstGeom>
        </p:spPr>
        <p:txBody>
          <a:bodyPr anchor="b"/>
          <a:lstStyle>
            <a:lvl1pPr>
              <a:defRPr lang="en-US" sz="20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half" idx="14"/>
          </p:nvPr>
        </p:nvSpPr>
        <p:spPr>
          <a:xfrm>
            <a:off x="457200" y="4191000"/>
            <a:ext cx="4040188" cy="17526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000"/>
            </a:lvl1pPr>
            <a:lvl2pPr>
              <a:spcAft>
                <a:spcPts val="800"/>
              </a:spcAft>
              <a:defRPr sz="1800"/>
            </a:lvl2pPr>
            <a:lvl3pPr>
              <a:spcAft>
                <a:spcPts val="800"/>
              </a:spcAft>
              <a:defRPr sz="1600"/>
            </a:lvl3pPr>
            <a:lvl4pPr>
              <a:spcAft>
                <a:spcPts val="800"/>
              </a:spcAft>
              <a:defRPr sz="1400"/>
            </a:lvl4pPr>
            <a:lvl5pPr>
              <a:spcAft>
                <a:spcPts val="800"/>
              </a:spcAft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Header 4"/>
          <p:cNvSpPr>
            <a:spLocks noGrp="1"/>
          </p:cNvSpPr>
          <p:nvPr>
            <p:ph type="body" sz="quarter" idx="13"/>
          </p:nvPr>
        </p:nvSpPr>
        <p:spPr>
          <a:xfrm>
            <a:off x="4648200" y="3581400"/>
            <a:ext cx="4038600" cy="609600"/>
          </a:xfrm>
          <a:prstGeom prst="rect">
            <a:avLst/>
          </a:prstGeom>
        </p:spPr>
        <p:txBody>
          <a:bodyPr anchor="b"/>
          <a:lstStyle>
            <a:lvl1pPr>
              <a:defRPr lang="en-US" sz="20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15" name="Content Placeholder 4"/>
          <p:cNvSpPr>
            <a:spLocks noGrp="1"/>
          </p:cNvSpPr>
          <p:nvPr>
            <p:ph sz="quarter" idx="15"/>
          </p:nvPr>
        </p:nvSpPr>
        <p:spPr>
          <a:xfrm>
            <a:off x="4645025" y="4191000"/>
            <a:ext cx="4041775" cy="17526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000"/>
            </a:lvl1pPr>
            <a:lvl2pPr>
              <a:spcAft>
                <a:spcPts val="800"/>
              </a:spcAft>
              <a:defRPr sz="1800"/>
            </a:lvl2pPr>
            <a:lvl3pPr>
              <a:spcAft>
                <a:spcPts val="800"/>
              </a:spcAft>
              <a:defRPr sz="1600"/>
            </a:lvl3pPr>
            <a:lvl4pPr>
              <a:spcAft>
                <a:spcPts val="800"/>
              </a:spcAft>
              <a:defRPr sz="1400"/>
            </a:lvl4pPr>
            <a:lvl5pPr>
              <a:spcAft>
                <a:spcPts val="800"/>
              </a:spcAft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Jump Link"/>
          <p:cNvSpPr>
            <a:spLocks noGrp="1"/>
          </p:cNvSpPr>
          <p:nvPr>
            <p:ph type="body" sz="quarter" idx="16" hasCustomPrompt="1"/>
          </p:nvPr>
        </p:nvSpPr>
        <p:spPr>
          <a:xfrm>
            <a:off x="3817620" y="5996050"/>
            <a:ext cx="150876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 smtClean="0"/>
              <a:t>Jump to long image description(s)</a:t>
            </a:r>
          </a:p>
        </p:txBody>
      </p:sp>
      <p:sp>
        <p:nvSpPr>
          <p:cNvPr id="1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="" xmlns:p14="http://schemas.microsoft.com/office/powerpoint/2010/main" val="40207924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Content with Left Side-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457201" y="304800"/>
            <a:ext cx="3008313" cy="838200"/>
          </a:xfrm>
          <a:prstGeom prst="rect">
            <a:avLst/>
          </a:prstGeom>
        </p:spPr>
        <p:txBody>
          <a:bodyPr anchor="b"/>
          <a:lstStyle>
            <a:lvl1pPr algn="l">
              <a:defRPr sz="18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1"/>
          <p:cNvSpPr>
            <a:spLocks noGrp="1"/>
          </p:cNvSpPr>
          <p:nvPr>
            <p:ph type="body" sz="half" idx="2"/>
          </p:nvPr>
        </p:nvSpPr>
        <p:spPr>
          <a:xfrm>
            <a:off x="457201" y="1143000"/>
            <a:ext cx="3008313" cy="533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3575050" y="304800"/>
            <a:ext cx="5111751" cy="6179819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Jump Link"/>
          <p:cNvSpPr>
            <a:spLocks noGrp="1"/>
          </p:cNvSpPr>
          <p:nvPr>
            <p:ph type="body" sz="quarter" idx="12" hasCustomPrompt="1"/>
          </p:nvPr>
        </p:nvSpPr>
        <p:spPr>
          <a:xfrm>
            <a:off x="5445125" y="6488875"/>
            <a:ext cx="137160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 smtClean="0"/>
              <a:t>Jump to long image description</a:t>
            </a:r>
          </a:p>
        </p:txBody>
      </p:sp>
      <p:sp>
        <p:nvSpPr>
          <p:cNvPr id="8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="" xmlns:p14="http://schemas.microsoft.com/office/powerpoint/2010/main" val="14853900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Content with Right Side-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5678487" y="304800"/>
            <a:ext cx="3008313" cy="838200"/>
          </a:xfrm>
          <a:prstGeom prst="rect">
            <a:avLst/>
          </a:prstGeom>
        </p:spPr>
        <p:txBody>
          <a:bodyPr anchor="b"/>
          <a:lstStyle>
            <a:lvl1pPr algn="l">
              <a:defRPr sz="18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1"/>
          <p:cNvSpPr>
            <a:spLocks noGrp="1"/>
          </p:cNvSpPr>
          <p:nvPr>
            <p:ph type="body" sz="half" idx="2"/>
          </p:nvPr>
        </p:nvSpPr>
        <p:spPr>
          <a:xfrm>
            <a:off x="5678487" y="1143000"/>
            <a:ext cx="3008313" cy="533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457200" y="304800"/>
            <a:ext cx="5111751" cy="6179819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Jump Link"/>
          <p:cNvSpPr>
            <a:spLocks noGrp="1"/>
          </p:cNvSpPr>
          <p:nvPr>
            <p:ph type="body" sz="quarter" idx="12" hasCustomPrompt="1"/>
          </p:nvPr>
        </p:nvSpPr>
        <p:spPr>
          <a:xfrm>
            <a:off x="2327275" y="6488875"/>
            <a:ext cx="137160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 smtClean="0"/>
              <a:t>Jump to long image description</a:t>
            </a:r>
          </a:p>
        </p:txBody>
      </p:sp>
      <p:sp>
        <p:nvSpPr>
          <p:cNvPr id="9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="" xmlns:p14="http://schemas.microsoft.com/office/powerpoint/2010/main" val="9164351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1828800" y="5253037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4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1"/>
          <p:cNvSpPr>
            <a:spLocks noGrp="1"/>
          </p:cNvSpPr>
          <p:nvPr>
            <p:ph type="body" sz="half" idx="2"/>
          </p:nvPr>
        </p:nvSpPr>
        <p:spPr>
          <a:xfrm>
            <a:off x="1828800" y="5895975"/>
            <a:ext cx="5486400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1"/>
          <p:cNvSpPr>
            <a:spLocks noGrp="1"/>
          </p:cNvSpPr>
          <p:nvPr>
            <p:ph type="pic" idx="1"/>
          </p:nvPr>
        </p:nvSpPr>
        <p:spPr>
          <a:xfrm>
            <a:off x="1028700" y="128650"/>
            <a:ext cx="7086600" cy="49446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7" name="Jump Link"/>
          <p:cNvSpPr>
            <a:spLocks noGrp="1"/>
          </p:cNvSpPr>
          <p:nvPr>
            <p:ph type="body" sz="quarter" idx="16" hasCustomPrompt="1"/>
          </p:nvPr>
        </p:nvSpPr>
        <p:spPr>
          <a:xfrm>
            <a:off x="3886200" y="5081650"/>
            <a:ext cx="137160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 smtClean="0"/>
              <a:t>Jump to long image description</a:t>
            </a:r>
          </a:p>
        </p:txBody>
      </p:sp>
      <p:sp>
        <p:nvSpPr>
          <p:cNvPr id="9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="" xmlns:p14="http://schemas.microsoft.com/office/powerpoint/2010/main" val="31579501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Title an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-2251" y="228600"/>
            <a:ext cx="9172252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Media Placeholder 5"/>
          <p:cNvSpPr>
            <a:spLocks noGrp="1"/>
          </p:cNvSpPr>
          <p:nvPr>
            <p:ph type="media" sz="quarter" idx="11"/>
          </p:nvPr>
        </p:nvSpPr>
        <p:spPr>
          <a:xfrm>
            <a:off x="0" y="1066799"/>
            <a:ext cx="9144000" cy="531595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Video Credit"/>
          <p:cNvSpPr>
            <a:spLocks noGrp="1"/>
          </p:cNvSpPr>
          <p:nvPr>
            <p:ph type="body" sz="quarter" idx="12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Video Credit Here</a:t>
            </a:r>
          </a:p>
        </p:txBody>
      </p:sp>
    </p:spTree>
    <p:extLst>
      <p:ext uri="{BB962C8B-B14F-4D97-AF65-F5344CB8AC3E}">
        <p14:creationId xmlns="" xmlns:p14="http://schemas.microsoft.com/office/powerpoint/2010/main" val="2469297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528">
          <p15:clr>
            <a:srgbClr val="FBAE40"/>
          </p15:clr>
        </p15:guide>
        <p15:guide id="3" pos="5136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Tagline-Gray BG, Title &amp; Subtitl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0" y="32766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228600" y="3429000"/>
            <a:ext cx="5105400" cy="609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28600" y="4114800"/>
            <a:ext cx="5105400" cy="68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1pPr>
            <a:lvl2pPr marL="4572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2pPr>
            <a:lvl3pPr marL="9144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3pPr>
            <a:lvl4pPr marL="13716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4pPr>
            <a:lvl5pPr marL="18288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04973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Tagline-Gray BG, Title &amp; Subtitl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342900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3733800" y="3581400"/>
            <a:ext cx="5181600" cy="609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733800" y="4260273"/>
            <a:ext cx="5181600" cy="6927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1pPr>
            <a:lvl2pPr marL="4572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2pPr>
            <a:lvl3pPr marL="9144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3pPr>
            <a:lvl4pPr marL="13716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4pPr>
            <a:lvl5pPr marL="18288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84814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Tagline-Gray BG, Title Only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228600" y="3581400"/>
            <a:ext cx="5105400" cy="1371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691689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Tagline-Gray BG, Title Only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342900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3733800" y="3581400"/>
            <a:ext cx="5181600" cy="1371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76172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Tagline-SimpleTitle&amp;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0" y="2130426"/>
            <a:ext cx="9144000" cy="1470025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1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6A6A6A"/>
                </a:solidFill>
                <a:latin typeface="ArumSans Regular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355271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Tagline-Text abov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685800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600" b="1" cap="all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1"/>
          <p:cNvSpPr>
            <a:spLocks noGrp="1"/>
          </p:cNvSpPr>
          <p:nvPr>
            <p:ph type="body" idx="1"/>
          </p:nvPr>
        </p:nvSpPr>
        <p:spPr>
          <a:xfrm>
            <a:off x="685800" y="2906714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rgbClr val="6A6A6A"/>
                </a:solidFill>
                <a:latin typeface="ArumSans Regular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294791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Tagline-Title abov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685800" y="2775099"/>
            <a:ext cx="7772400" cy="1362075"/>
          </a:xfrm>
          <a:prstGeom prst="rect">
            <a:avLst/>
          </a:prstGeom>
        </p:spPr>
        <p:txBody>
          <a:bodyPr anchor="b" anchorCtr="0"/>
          <a:lstStyle>
            <a:lvl1pPr algn="l">
              <a:spcBef>
                <a:spcPts val="480"/>
              </a:spcBef>
              <a:defRPr sz="3600" b="1" cap="all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1"/>
          <p:cNvSpPr>
            <a:spLocks noGrp="1"/>
          </p:cNvSpPr>
          <p:nvPr>
            <p:ph type="body" idx="1"/>
          </p:nvPr>
        </p:nvSpPr>
        <p:spPr>
          <a:xfrm>
            <a:off x="685800" y="4138613"/>
            <a:ext cx="7772400" cy="1500187"/>
          </a:xfrm>
          <a:prstGeom prst="rect">
            <a:avLst/>
          </a:prstGeo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000">
                <a:solidFill>
                  <a:srgbClr val="6A6A6A"/>
                </a:solidFill>
                <a:latin typeface="ArumSans Regular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Insert Photo Credit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955695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RedBar-Gray BG, Title &amp; Subtitle Left1_Title &amp; Subtitl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0" y="32766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228600" y="3429000"/>
            <a:ext cx="5105400" cy="609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28600" y="4114800"/>
            <a:ext cx="5105400" cy="68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1pPr>
            <a:lvl2pPr marL="4572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2pPr>
            <a:lvl3pPr marL="9144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3pPr>
            <a:lvl4pPr marL="13716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4pPr>
            <a:lvl5pPr marL="18288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="" xmlns:p14="http://schemas.microsoft.com/office/powerpoint/2010/main" val="4004973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RedBar-Gray BG, Title &amp; Subtitle Left1_Title &amp; Subtitl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342900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3733800" y="3581400"/>
            <a:ext cx="5181600" cy="609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733800" y="4260273"/>
            <a:ext cx="5181600" cy="6927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1pPr>
            <a:lvl2pPr marL="4572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2pPr>
            <a:lvl3pPr marL="9144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3pPr>
            <a:lvl4pPr marL="13716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4pPr>
            <a:lvl5pPr marL="18288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="" xmlns:p14="http://schemas.microsoft.com/office/powerpoint/2010/main" val="2384814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RedBar-Gray BG, Title Only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228600" y="3581400"/>
            <a:ext cx="5105400" cy="1371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="" xmlns:p14="http://schemas.microsoft.com/office/powerpoint/2010/main" val="10691689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RedBar-Gray BG, Title Only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342900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3733800" y="3581400"/>
            <a:ext cx="5181600" cy="1371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="" xmlns:p14="http://schemas.microsoft.com/office/powerpoint/2010/main" val="4076172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RedBar-SimpleTitle&amp;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0" y="2130426"/>
            <a:ext cx="9144000" cy="1470025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6A6A6A"/>
                </a:solidFill>
                <a:latin typeface="ArumSans Regular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="" xmlns:p14="http://schemas.microsoft.com/office/powerpoint/2010/main" val="42355271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RedBar-Text abov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685800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600" b="1" cap="all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906714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rgbClr val="6A6A6A"/>
                </a:solidFill>
                <a:latin typeface="ArumSans Regular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="" xmlns:p14="http://schemas.microsoft.com/office/powerpoint/2010/main" val="22294791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RedBar-Title abov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685800" y="2775099"/>
            <a:ext cx="7772400" cy="1362075"/>
          </a:xfrm>
          <a:prstGeom prst="rect">
            <a:avLst/>
          </a:prstGeom>
        </p:spPr>
        <p:txBody>
          <a:bodyPr anchor="b" anchorCtr="0"/>
          <a:lstStyle>
            <a:lvl1pPr algn="l">
              <a:spcBef>
                <a:spcPts val="480"/>
              </a:spcBef>
              <a:defRPr sz="3600" b="1" cap="all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1"/>
          <p:cNvSpPr>
            <a:spLocks noGrp="1"/>
          </p:cNvSpPr>
          <p:nvPr>
            <p:ph type="body" idx="1"/>
          </p:nvPr>
        </p:nvSpPr>
        <p:spPr>
          <a:xfrm>
            <a:off x="685800" y="4138613"/>
            <a:ext cx="7772400" cy="1500187"/>
          </a:xfrm>
          <a:prstGeom prst="rect">
            <a:avLst/>
          </a:prstGeo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000">
                <a:solidFill>
                  <a:srgbClr val="6A6A6A"/>
                </a:solidFill>
                <a:latin typeface="ArumSans Regular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="" xmlns:p14="http://schemas.microsoft.com/office/powerpoint/2010/main" val="36955695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lide Title abov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1066800" y="1524000"/>
            <a:ext cx="7048500" cy="1470025"/>
          </a:xfrm>
          <a:prstGeom prst="rect">
            <a:avLst/>
          </a:prstGeom>
        </p:spPr>
        <p:txBody>
          <a:bodyPr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1"/>
          <p:cNvSpPr>
            <a:spLocks noGrp="1"/>
          </p:cNvSpPr>
          <p:nvPr>
            <p:ph type="subTitle" idx="1"/>
          </p:nvPr>
        </p:nvSpPr>
        <p:spPr>
          <a:xfrm>
            <a:off x="1066800" y="29718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887237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lue Slide Text abov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722313" y="2643186"/>
            <a:ext cx="7202487" cy="1362075"/>
          </a:xfrm>
          <a:prstGeom prst="rect">
            <a:avLst/>
          </a:prstGeom>
        </p:spPr>
        <p:txBody>
          <a:bodyPr anchor="t"/>
          <a:lstStyle>
            <a:lvl1pPr algn="l">
              <a:defRPr sz="4400" b="1" cap="all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1"/>
          <p:cNvSpPr>
            <a:spLocks noGrp="1"/>
          </p:cNvSpPr>
          <p:nvPr>
            <p:ph type="body" idx="1"/>
          </p:nvPr>
        </p:nvSpPr>
        <p:spPr>
          <a:xfrm>
            <a:off x="722313" y="1143000"/>
            <a:ext cx="7202487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7053150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_Appendix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Title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Jump Link"/>
          <p:cNvSpPr>
            <a:spLocks noGrp="1"/>
          </p:cNvSpPr>
          <p:nvPr>
            <p:ph type="body" sz="quarter" idx="11" hasCustomPrompt="1"/>
          </p:nvPr>
        </p:nvSpPr>
        <p:spPr>
          <a:xfrm>
            <a:off x="3467100" y="6629400"/>
            <a:ext cx="2209800" cy="152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 smtClean="0"/>
              <a:t>Jump back to slide containing original image</a:t>
            </a:r>
          </a:p>
        </p:txBody>
      </p:sp>
      <p:sp>
        <p:nvSpPr>
          <p:cNvPr id="8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457200" y="1066800"/>
            <a:ext cx="8229600" cy="5562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7017555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_Appendix_2-up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/>
          </p:cNvSpPr>
          <p:nvPr>
            <p:ph type="title"/>
          </p:nvPr>
        </p:nvSpPr>
        <p:spPr>
          <a:xfrm>
            <a:off x="-20713" y="228600"/>
            <a:ext cx="9185426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Header 1"/>
          <p:cNvSpPr>
            <a:spLocks noGrp="1"/>
          </p:cNvSpPr>
          <p:nvPr>
            <p:ph type="body" idx="1"/>
          </p:nvPr>
        </p:nvSpPr>
        <p:spPr>
          <a:xfrm>
            <a:off x="457201" y="960438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457200" y="1600200"/>
            <a:ext cx="4038600" cy="4800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Header 2"/>
          <p:cNvSpPr>
            <a:spLocks noGrp="1"/>
          </p:cNvSpPr>
          <p:nvPr>
            <p:ph type="body" sz="quarter" idx="3"/>
          </p:nvPr>
        </p:nvSpPr>
        <p:spPr>
          <a:xfrm>
            <a:off x="4645026" y="960438"/>
            <a:ext cx="4117974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648200" y="1600200"/>
            <a:ext cx="4114800" cy="4800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Jump link"/>
          <p:cNvSpPr>
            <a:spLocks noGrp="1"/>
          </p:cNvSpPr>
          <p:nvPr>
            <p:ph type="body" sz="quarter" idx="13" hasCustomPrompt="1"/>
          </p:nvPr>
        </p:nvSpPr>
        <p:spPr>
          <a:xfrm>
            <a:off x="3467100" y="6629400"/>
            <a:ext cx="2209800" cy="152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 smtClean="0"/>
              <a:t>Jump back to slide containing original image</a:t>
            </a:r>
          </a:p>
        </p:txBody>
      </p:sp>
    </p:spTree>
    <p:extLst>
      <p:ext uri="{BB962C8B-B14F-4D97-AF65-F5344CB8AC3E}">
        <p14:creationId xmlns="" xmlns:p14="http://schemas.microsoft.com/office/powerpoint/2010/main" val="39492145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_Appendix_4-up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/>
          </p:cNvSpPr>
          <p:nvPr>
            <p:ph type="title"/>
          </p:nvPr>
        </p:nvSpPr>
        <p:spPr>
          <a:xfrm>
            <a:off x="-20713" y="228600"/>
            <a:ext cx="9185426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Header 1"/>
          <p:cNvSpPr>
            <a:spLocks noGrp="1"/>
          </p:cNvSpPr>
          <p:nvPr>
            <p:ph type="body" idx="1"/>
          </p:nvPr>
        </p:nvSpPr>
        <p:spPr>
          <a:xfrm>
            <a:off x="457201" y="960438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0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457200" y="1600200"/>
            <a:ext cx="4038600" cy="19812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5" name="Header 2"/>
          <p:cNvSpPr>
            <a:spLocks noGrp="1"/>
          </p:cNvSpPr>
          <p:nvPr>
            <p:ph type="body" sz="quarter" idx="3"/>
          </p:nvPr>
        </p:nvSpPr>
        <p:spPr>
          <a:xfrm>
            <a:off x="4645026" y="960438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4648200" y="1600200"/>
            <a:ext cx="4038600" cy="19812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000"/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7" name="Header 3"/>
          <p:cNvSpPr>
            <a:spLocks noGrp="1"/>
          </p:cNvSpPr>
          <p:nvPr>
            <p:ph type="body" sz="quarter" idx="12"/>
          </p:nvPr>
        </p:nvSpPr>
        <p:spPr>
          <a:xfrm>
            <a:off x="457200" y="3733800"/>
            <a:ext cx="4038600" cy="609600"/>
          </a:xfrm>
          <a:prstGeom prst="rect">
            <a:avLst/>
          </a:prstGeom>
        </p:spPr>
        <p:txBody>
          <a:bodyPr anchor="b"/>
          <a:lstStyle>
            <a:lvl1pPr>
              <a:defRPr lang="en-US" sz="1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457200" y="4343400"/>
            <a:ext cx="4038600" cy="2133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000"/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0" name="Header 4"/>
          <p:cNvSpPr>
            <a:spLocks noGrp="1"/>
          </p:cNvSpPr>
          <p:nvPr>
            <p:ph type="body" sz="quarter" idx="13"/>
          </p:nvPr>
        </p:nvSpPr>
        <p:spPr>
          <a:xfrm>
            <a:off x="4648200" y="3733800"/>
            <a:ext cx="4038600" cy="609600"/>
          </a:xfrm>
          <a:prstGeom prst="rect">
            <a:avLst/>
          </a:prstGeom>
        </p:spPr>
        <p:txBody>
          <a:bodyPr anchor="b"/>
          <a:lstStyle>
            <a:lvl1pPr>
              <a:defRPr lang="en-US" sz="1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4648200" y="4343400"/>
            <a:ext cx="4038600" cy="2133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000"/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8" name="Jump Link"/>
          <p:cNvSpPr>
            <a:spLocks noGrp="1"/>
          </p:cNvSpPr>
          <p:nvPr>
            <p:ph type="body" sz="quarter" idx="11" hasCustomPrompt="1"/>
          </p:nvPr>
        </p:nvSpPr>
        <p:spPr>
          <a:xfrm>
            <a:off x="3467100" y="6629400"/>
            <a:ext cx="2209800" cy="152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 smtClean="0"/>
              <a:t>Jump back to slide containing original image</a:t>
            </a:r>
          </a:p>
        </p:txBody>
      </p:sp>
    </p:spTree>
    <p:extLst>
      <p:ext uri="{BB962C8B-B14F-4D97-AF65-F5344CB8AC3E}">
        <p14:creationId xmlns="" xmlns:p14="http://schemas.microsoft.com/office/powerpoint/2010/main" val="36562608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Bar Footer_Appendix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Title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Jump Link"/>
          <p:cNvSpPr>
            <a:spLocks noGrp="1"/>
          </p:cNvSpPr>
          <p:nvPr>
            <p:ph type="body" sz="quarter" idx="11" hasCustomPrompt="1"/>
          </p:nvPr>
        </p:nvSpPr>
        <p:spPr>
          <a:xfrm>
            <a:off x="3467100" y="6477000"/>
            <a:ext cx="2209800" cy="152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 smtClean="0"/>
              <a:t>Jump back to slide containing original image</a:t>
            </a:r>
          </a:p>
        </p:txBody>
      </p:sp>
      <p:sp>
        <p:nvSpPr>
          <p:cNvPr id="8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457200" y="990600"/>
            <a:ext cx="8229600" cy="54102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6783692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Bar Footer_Appendix_2-up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/>
          </p:cNvSpPr>
          <p:nvPr>
            <p:ph type="title"/>
          </p:nvPr>
        </p:nvSpPr>
        <p:spPr>
          <a:xfrm>
            <a:off x="-20713" y="228600"/>
            <a:ext cx="9185426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Header 1"/>
          <p:cNvSpPr>
            <a:spLocks noGrp="1"/>
          </p:cNvSpPr>
          <p:nvPr>
            <p:ph type="body" idx="1"/>
          </p:nvPr>
        </p:nvSpPr>
        <p:spPr>
          <a:xfrm>
            <a:off x="457201" y="960438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457200" y="1600200"/>
            <a:ext cx="4038600" cy="4800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Header 2"/>
          <p:cNvSpPr>
            <a:spLocks noGrp="1"/>
          </p:cNvSpPr>
          <p:nvPr>
            <p:ph type="body" sz="quarter" idx="3"/>
          </p:nvPr>
        </p:nvSpPr>
        <p:spPr>
          <a:xfrm>
            <a:off x="4645026" y="960438"/>
            <a:ext cx="4117974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648200" y="1600200"/>
            <a:ext cx="4114800" cy="4800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Jump link"/>
          <p:cNvSpPr>
            <a:spLocks noGrp="1"/>
          </p:cNvSpPr>
          <p:nvPr>
            <p:ph type="body" sz="quarter" idx="13" hasCustomPrompt="1"/>
          </p:nvPr>
        </p:nvSpPr>
        <p:spPr>
          <a:xfrm>
            <a:off x="3467100" y="6477000"/>
            <a:ext cx="2209800" cy="152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 smtClean="0"/>
              <a:t>Jump back to slide containing original image</a:t>
            </a:r>
          </a:p>
        </p:txBody>
      </p:sp>
    </p:spTree>
    <p:extLst>
      <p:ext uri="{BB962C8B-B14F-4D97-AF65-F5344CB8AC3E}">
        <p14:creationId xmlns="" xmlns:p14="http://schemas.microsoft.com/office/powerpoint/2010/main" val="10997478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Bar Footer_Appendix_4-up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/>
          </p:cNvSpPr>
          <p:nvPr>
            <p:ph type="title"/>
          </p:nvPr>
        </p:nvSpPr>
        <p:spPr>
          <a:xfrm>
            <a:off x="-20713" y="228600"/>
            <a:ext cx="9185426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Header 1"/>
          <p:cNvSpPr>
            <a:spLocks noGrp="1"/>
          </p:cNvSpPr>
          <p:nvPr>
            <p:ph type="body" idx="1"/>
          </p:nvPr>
        </p:nvSpPr>
        <p:spPr>
          <a:xfrm>
            <a:off x="457201" y="960438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0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457200" y="1600200"/>
            <a:ext cx="4038600" cy="19812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5" name="Header 2"/>
          <p:cNvSpPr>
            <a:spLocks noGrp="1"/>
          </p:cNvSpPr>
          <p:nvPr>
            <p:ph type="body" sz="quarter" idx="3"/>
          </p:nvPr>
        </p:nvSpPr>
        <p:spPr>
          <a:xfrm>
            <a:off x="4645026" y="960438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4648200" y="1600200"/>
            <a:ext cx="4038600" cy="19812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000"/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7" name="Header 3"/>
          <p:cNvSpPr>
            <a:spLocks noGrp="1"/>
          </p:cNvSpPr>
          <p:nvPr>
            <p:ph type="body" sz="quarter" idx="12"/>
          </p:nvPr>
        </p:nvSpPr>
        <p:spPr>
          <a:xfrm>
            <a:off x="457200" y="3657600"/>
            <a:ext cx="4038600" cy="609600"/>
          </a:xfrm>
          <a:prstGeom prst="rect">
            <a:avLst/>
          </a:prstGeom>
        </p:spPr>
        <p:txBody>
          <a:bodyPr anchor="b"/>
          <a:lstStyle>
            <a:lvl1pPr>
              <a:defRPr lang="en-US" sz="1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457200" y="4267200"/>
            <a:ext cx="4038600" cy="2133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000"/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0" name="Header 4"/>
          <p:cNvSpPr>
            <a:spLocks noGrp="1"/>
          </p:cNvSpPr>
          <p:nvPr>
            <p:ph type="body" sz="quarter" idx="13"/>
          </p:nvPr>
        </p:nvSpPr>
        <p:spPr>
          <a:xfrm>
            <a:off x="4648200" y="3657600"/>
            <a:ext cx="4038600" cy="609600"/>
          </a:xfrm>
          <a:prstGeom prst="rect">
            <a:avLst/>
          </a:prstGeom>
        </p:spPr>
        <p:txBody>
          <a:bodyPr anchor="b"/>
          <a:lstStyle>
            <a:lvl1pPr>
              <a:defRPr lang="en-US" sz="1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4648200" y="4267200"/>
            <a:ext cx="4038600" cy="2133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000"/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8" name="Jump Link"/>
          <p:cNvSpPr>
            <a:spLocks noGrp="1"/>
          </p:cNvSpPr>
          <p:nvPr>
            <p:ph type="body" sz="quarter" idx="11" hasCustomPrompt="1"/>
          </p:nvPr>
        </p:nvSpPr>
        <p:spPr>
          <a:xfrm>
            <a:off x="3467100" y="6477000"/>
            <a:ext cx="2209800" cy="152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 smtClean="0"/>
              <a:t>Jump back to slide containing original image</a:t>
            </a:r>
          </a:p>
        </p:txBody>
      </p:sp>
    </p:spTree>
    <p:extLst>
      <p:ext uri="{BB962C8B-B14F-4D97-AF65-F5344CB8AC3E}">
        <p14:creationId xmlns="" xmlns:p14="http://schemas.microsoft.com/office/powerpoint/2010/main" val="31123782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3.gif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3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4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1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4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4" Type="http://schemas.openxmlformats.org/officeDocument/2006/relationships/theme" Target="../theme/theme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MH Logo" descr="Logo: McGraw-Hill Educatio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2000" cy="762000"/>
          </a:xfrm>
          <a:prstGeom prst="rect">
            <a:avLst/>
          </a:prstGeom>
        </p:spPr>
      </p:pic>
      <p:sp>
        <p:nvSpPr>
          <p:cNvPr id="13" name="Red Bar"/>
          <p:cNvSpPr/>
          <p:nvPr/>
        </p:nvSpPr>
        <p:spPr>
          <a:xfrm>
            <a:off x="0" y="6248400"/>
            <a:ext cx="9144000" cy="503767"/>
          </a:xfrm>
          <a:prstGeom prst="rect">
            <a:avLst/>
          </a:prstGeom>
          <a:solidFill>
            <a:srgbClr val="C30C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2" name="MH Tagline" descr="Tagline: Because learning changes everything.™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1" y="6351925"/>
            <a:ext cx="3223119" cy="2723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66235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33" r:id="rId5"/>
    <p:sldLayoutId id="2147483734" r:id="rId6"/>
    <p:sldLayoutId id="2147483914" r:id="rId7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0" algn="r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MH Logo" descr="Logo: McGraw-Hill Educatio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2000" cy="762000"/>
          </a:xfrm>
          <a:prstGeom prst="rect">
            <a:avLst/>
          </a:prstGeom>
        </p:spPr>
      </p:pic>
      <p:pic>
        <p:nvPicPr>
          <p:cNvPr id="2" name="MH Tagline" descr="Tag line: Because learning changes everything™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7775"/>
            <a:ext cx="3371850" cy="4762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60950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pyright" descr="©McGraw-Hill Education"/>
          <p:cNvSpPr txBox="1">
            <a:spLocks/>
          </p:cNvSpPr>
          <p:nvPr/>
        </p:nvSpPr>
        <p:spPr>
          <a:xfrm>
            <a:off x="0" y="6705600"/>
            <a:ext cx="1371600" cy="152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3200" kern="1200" dirty="0" smtClean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©McGraw-Hill Education.</a:t>
            </a:r>
            <a:endParaRPr lang="en-US" sz="3200" kern="1200" dirty="0">
              <a:solidFill>
                <a:srgbClr val="6A6A6A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92571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896" r:id="rId2"/>
    <p:sldLayoutId id="2147483753" r:id="rId3"/>
    <p:sldLayoutId id="2147483908" r:id="rId4"/>
    <p:sldLayoutId id="2147483950" r:id="rId5"/>
    <p:sldLayoutId id="2147483757" r:id="rId6"/>
    <p:sldLayoutId id="2147483877" r:id="rId7"/>
    <p:sldLayoutId id="2147483761" r:id="rId8"/>
    <p:sldLayoutId id="2147483800" r:id="rId9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d Bar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C30C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0" name="Copyright" descr="©McGraw-Hill Education&#10;"/>
          <p:cNvSpPr txBox="1">
            <a:spLocks/>
          </p:cNvSpPr>
          <p:nvPr/>
        </p:nvSpPr>
        <p:spPr>
          <a:xfrm>
            <a:off x="0" y="6705600"/>
            <a:ext cx="1371600" cy="152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3200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©McGraw-Hill Education.</a:t>
            </a:r>
            <a:endParaRPr lang="en-US" sz="3200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83304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pyright" descr="©McGraw-Hill Education&#10;"/>
          <p:cNvSpPr txBox="1"/>
          <p:nvPr/>
        </p:nvSpPr>
        <p:spPr>
          <a:xfrm>
            <a:off x="0" y="6642556"/>
            <a:ext cx="1295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rgbClr val="6A6A6A"/>
                </a:solidFill>
              </a:rPr>
              <a:t>©McGraw-Hill Education</a:t>
            </a:r>
          </a:p>
        </p:txBody>
      </p:sp>
    </p:spTree>
    <p:extLst>
      <p:ext uri="{BB962C8B-B14F-4D97-AF65-F5344CB8AC3E}">
        <p14:creationId xmlns="" xmlns:p14="http://schemas.microsoft.com/office/powerpoint/2010/main" val="857642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37" r:id="rId2"/>
    <p:sldLayoutId id="2147483938" r:id="rId3"/>
    <p:sldLayoutId id="2147483939" r:id="rId4"/>
    <p:sldLayoutId id="2147483940" r:id="rId5"/>
    <p:sldLayoutId id="2147483941" r:id="rId6"/>
    <p:sldLayoutId id="2147483942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Vectipede Rg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d bar"/>
          <p:cNvSpPr/>
          <p:nvPr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rgbClr val="C30C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5" name="Copyright" descr="©McGraw-Hill Education."/>
          <p:cNvSpPr txBox="1"/>
          <p:nvPr/>
        </p:nvSpPr>
        <p:spPr>
          <a:xfrm>
            <a:off x="0" y="6629400"/>
            <a:ext cx="1828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/>
                </a:solidFill>
              </a:rPr>
              <a:t>©McGraw-Hill </a:t>
            </a:r>
            <a:r>
              <a:rPr lang="en-US" sz="800" dirty="0" err="1" smtClean="0">
                <a:solidFill>
                  <a:schemeClr val="bg1"/>
                </a:solidFill>
              </a:rPr>
              <a:t>EducationCopy</a:t>
            </a:r>
            <a:endParaRPr lang="en-US" sz="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20106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</p:sldLayoutIdLst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Vectipede Rg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070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MH BG Image"/>
          <p:cNvPicPr>
            <a:picLocks noChangeAspect="1"/>
          </p:cNvPicPr>
          <p:nvPr/>
        </p:nvPicPr>
        <p:blipFill rotWithShape="1">
          <a:blip r:embed="rId4" cstate="screen">
            <a:alphaModFix amt="25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r="28644" b="27282"/>
          <a:stretch/>
        </p:blipFill>
        <p:spPr>
          <a:xfrm>
            <a:off x="461821" y="1943668"/>
            <a:ext cx="8682180" cy="4914333"/>
          </a:xfrm>
          <a:prstGeom prst="rect">
            <a:avLst/>
          </a:prstGeom>
        </p:spPr>
      </p:pic>
      <p:sp>
        <p:nvSpPr>
          <p:cNvPr id="8" name="Copyright" descr="©McGraw-Hill Education"/>
          <p:cNvSpPr txBox="1"/>
          <p:nvPr/>
        </p:nvSpPr>
        <p:spPr>
          <a:xfrm>
            <a:off x="0" y="6629400"/>
            <a:ext cx="1828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/>
                </a:solidFill>
              </a:rPr>
              <a:t>©McGraw-Hill Education</a:t>
            </a:r>
          </a:p>
        </p:txBody>
      </p:sp>
    </p:spTree>
    <p:extLst>
      <p:ext uri="{BB962C8B-B14F-4D97-AF65-F5344CB8AC3E}">
        <p14:creationId xmlns="" xmlns:p14="http://schemas.microsoft.com/office/powerpoint/2010/main" val="263611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769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pyright" descr="©McGraw-Hill Education"/>
          <p:cNvSpPr txBox="1">
            <a:spLocks/>
          </p:cNvSpPr>
          <p:nvPr/>
        </p:nvSpPr>
        <p:spPr>
          <a:xfrm>
            <a:off x="0" y="6705600"/>
            <a:ext cx="1371600" cy="152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3200" kern="1200" dirty="0" smtClean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©McGraw-Hill Education.</a:t>
            </a:r>
            <a:endParaRPr lang="en-US" sz="3200" kern="1200" dirty="0">
              <a:solidFill>
                <a:srgbClr val="6A6A6A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82738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6" r:id="rId2"/>
    <p:sldLayoutId id="2147483755" r:id="rId3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d Bar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C30C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1" name="Copyright" descr="©McGraw-Hill Education"/>
          <p:cNvSpPr txBox="1">
            <a:spLocks/>
          </p:cNvSpPr>
          <p:nvPr/>
        </p:nvSpPr>
        <p:spPr>
          <a:xfrm>
            <a:off x="0" y="6705600"/>
            <a:ext cx="1371600" cy="152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3200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©McGraw-Hill Education.</a:t>
            </a:r>
            <a:endParaRPr lang="en-US" sz="3200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66522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276600"/>
            <a:ext cx="5105400" cy="609600"/>
          </a:xfrm>
        </p:spPr>
        <p:txBody>
          <a:bodyPr>
            <a:normAutofit fontScale="90000"/>
          </a:bodyPr>
          <a:lstStyle/>
          <a:p>
            <a:r>
              <a:rPr lang="en-US" altLang="en-US" b="1" dirty="0">
                <a:latin typeface="Calibri" panose="020F0502020204030204" pitchFamily="34" charset="0"/>
              </a:rPr>
              <a:t>Chapter 01</a:t>
            </a:r>
            <a:br>
              <a:rPr lang="en-US" altLang="en-US" b="1" dirty="0">
                <a:latin typeface="Calibri" panose="020F0502020204030204" pitchFamily="34" charset="0"/>
              </a:rPr>
            </a:br>
            <a:r>
              <a:rPr lang="en-US" altLang="en-US" b="1" dirty="0">
                <a:latin typeface="Calibri" panose="020F0502020204030204" pitchFamily="34" charset="0"/>
              </a:rPr>
              <a:t>Lecture Outline</a:t>
            </a:r>
            <a:br>
              <a:rPr lang="en-US" altLang="en-US" b="1" dirty="0"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04800" y="4343400"/>
            <a:ext cx="5105400" cy="685800"/>
          </a:xfrm>
        </p:spPr>
        <p:txBody>
          <a:bodyPr>
            <a:normAutofit fontScale="77500" lnSpcReduction="20000"/>
          </a:bodyPr>
          <a:lstStyle/>
          <a:p>
            <a:r>
              <a:rPr lang="en-US" altLang="en-US" b="1" dirty="0"/>
              <a:t>See separate PowerPoint slides for all figures and tables pre-inserted into PowerPoint without notes.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87063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236"/>
            <a:ext cx="9144000" cy="609600"/>
          </a:xfrm>
        </p:spPr>
        <p:txBody>
          <a:bodyPr>
            <a:normAutofit fontScale="90000"/>
          </a:bodyPr>
          <a:lstStyle/>
          <a:p>
            <a:r>
              <a:rPr lang="en-IN" altLang="en-US" u="sng" dirty="0">
                <a:latin typeface="Calibri" panose="020F0502020204030204" pitchFamily="34" charset="0"/>
              </a:rPr>
              <a:t>1.1</a:t>
            </a:r>
            <a:r>
              <a:rPr lang="en-IN" altLang="en-US" dirty="0">
                <a:latin typeface="Calibri" panose="020F0502020204030204" pitchFamily="34" charset="0"/>
              </a:rPr>
              <a:t>:  </a:t>
            </a:r>
            <a:r>
              <a:rPr lang="en-IN" altLang="en-US" u="sng" dirty="0">
                <a:latin typeface="Calibri" panose="020F0502020204030204" pitchFamily="34" charset="0"/>
              </a:rPr>
              <a:t>Introduction</a:t>
            </a:r>
            <a:r>
              <a:rPr lang="en-IN" altLang="en-US" dirty="0">
                <a:latin typeface="Calibri" panose="020F0502020204030204" pitchFamily="34" charset="0"/>
              </a:rPr>
              <a:t>: </a:t>
            </a:r>
            <a:br>
              <a:rPr lang="en-IN" altLang="en-US" dirty="0">
                <a:latin typeface="Calibri" panose="020F0502020204030204" pitchFamily="34" charset="0"/>
              </a:rPr>
            </a:br>
            <a:r>
              <a:rPr lang="en-IN" altLang="en-US" u="sng" dirty="0">
                <a:latin typeface="Calibri" panose="020F0502020204030204" pitchFamily="34" charset="0"/>
              </a:rPr>
              <a:t>History of the Study of the Human Body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5626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The early students of anatomy and physiology were most likely concerned with treating illnesses and injuries.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Early healers relied on superstitions and magic. Later, herbs and potions were used to treat certain ailments.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Techniques for accurate observations and performing experiments were developed.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Greek and Latin words are still the basis of the language for anatomy and physiology.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Scientific method has been used to gather information about the natural world, including the workings of the body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668474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Courier New" pitchFamily="49" charset="0"/>
              </a:rPr>
              <a:t>1.2</a:t>
            </a:r>
            <a:r>
              <a:rPr lang="en-US" altLang="en-US" dirty="0">
                <a:latin typeface="Calibri" panose="020F0502020204030204" pitchFamily="34" charset="0"/>
                <a:cs typeface="Courier New" pitchFamily="49" charset="0"/>
              </a:rPr>
              <a:t>:  </a:t>
            </a:r>
            <a:r>
              <a:rPr lang="en-US" altLang="en-US" u="sng" dirty="0">
                <a:latin typeface="Calibri" panose="020F0502020204030204" pitchFamily="34" charset="0"/>
                <a:cs typeface="Courier New" pitchFamily="49" charset="0"/>
              </a:rPr>
              <a:t>Anatomy and Physiology</a:t>
            </a:r>
            <a:br>
              <a:rPr lang="en-US" altLang="en-US" u="sng" dirty="0">
                <a:latin typeface="Calibri" panose="020F0502020204030204" pitchFamily="34" charset="0"/>
                <a:cs typeface="Courier New" pitchFamily="49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Courier New" pitchFamily="49" charset="0"/>
              </a:rPr>
              <a:t>Anatomy </a:t>
            </a:r>
            <a:r>
              <a:rPr lang="en-US" altLang="en-US" dirty="0">
                <a:latin typeface="Calibri" panose="020F0502020204030204" pitchFamily="34" charset="0"/>
                <a:cs typeface="Courier New" pitchFamily="49" charset="0"/>
              </a:rPr>
              <a:t>deals with the structure (morphology) of the body and its parts (form and organization) 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Physiology</a:t>
            </a: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 studies the functions of these parts and how they work</a:t>
            </a:r>
            <a:r>
              <a:rPr lang="en-US" altLang="en-US" dirty="0">
                <a:latin typeface="Calibri" panose="020F0502020204030204" pitchFamily="34" charset="0"/>
              </a:rPr>
              <a:t> 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The two disciplines are closely interrelated because the functional role of a part depends on how it is constructed.</a:t>
            </a:r>
            <a:r>
              <a:rPr lang="en-US" altLang="en-US" dirty="0">
                <a:latin typeface="Calibri" panose="020F0502020204030204" pitchFamily="34" charset="0"/>
              </a:rPr>
              <a:t> 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Anatomists rely on observation and dissection, while physiologists employ experimentation.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It is more common to discover new information about physiology but anatomical discoveries are being made as well.</a:t>
            </a:r>
            <a:endParaRPr lang="en-US" altLang="en-US" dirty="0">
              <a:latin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841860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latin typeface="Calibri" panose="020F0502020204030204" pitchFamily="34" charset="0"/>
              </a:rPr>
              <a:t>Function is Determined by Structure</a:t>
            </a:r>
            <a:br>
              <a:rPr lang="en-US" u="sng" dirty="0"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8951" y="1066800"/>
            <a:ext cx="8526098" cy="5105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0651531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</a:rPr>
              <a:t>1.3</a:t>
            </a:r>
            <a:r>
              <a:rPr lang="en-US" altLang="en-US" dirty="0">
                <a:latin typeface="Calibri" panose="020F0502020204030204" pitchFamily="34" charset="0"/>
              </a:rPr>
              <a:t>:  </a:t>
            </a:r>
            <a:r>
              <a:rPr lang="en-US" altLang="en-US" u="sng" dirty="0">
                <a:latin typeface="Calibri" panose="020F0502020204030204" pitchFamily="34" charset="0"/>
              </a:rPr>
              <a:t>Levels of Organization</a:t>
            </a:r>
            <a:br>
              <a:rPr lang="en-US" altLang="en-US" u="sng" dirty="0"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562600"/>
          </a:xfrm>
        </p:spPr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All materials, non-living and living, are composed of </a:t>
            </a:r>
            <a:r>
              <a:rPr lang="en-US" altLang="en-US" dirty="0" smtClean="0">
                <a:latin typeface="Calibri" panose="020F0502020204030204" pitchFamily="34" charset="0"/>
                <a:cs typeface="Times New Roman" pitchFamily="18" charset="0"/>
              </a:rPr>
              <a:t>chemicals.</a:t>
            </a:r>
            <a:endParaRPr lang="en-US" altLang="en-US" dirty="0">
              <a:latin typeface="Calibri" panose="020F0502020204030204" pitchFamily="34" charset="0"/>
              <a:cs typeface="Times New Roman" pitchFamily="18" charset="0"/>
            </a:endParaRP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The human body is the sum of its parts, and these parts can be studied at a variety of levels of </a:t>
            </a:r>
            <a:r>
              <a:rPr lang="en-US" altLang="en-US" dirty="0" smtClean="0">
                <a:latin typeface="Calibri" panose="020F0502020204030204" pitchFamily="34" charset="0"/>
                <a:cs typeface="Times New Roman" pitchFamily="18" charset="0"/>
              </a:rPr>
              <a:t>organization.</a:t>
            </a:r>
            <a:endParaRPr lang="en-US" altLang="en-US" dirty="0">
              <a:latin typeface="Calibri" panose="020F0502020204030204" pitchFamily="34" charset="0"/>
              <a:cs typeface="Times New Roman" pitchFamily="18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altLang="en-US" sz="2400" b="1" dirty="0">
                <a:latin typeface="Calibri" panose="020F0502020204030204" pitchFamily="34" charset="0"/>
                <a:cs typeface="Courier New" pitchFamily="49" charset="0"/>
              </a:rPr>
              <a:t>Chemicals:</a:t>
            </a:r>
          </a:p>
          <a:p>
            <a:pPr lvl="2">
              <a:buClr>
                <a:schemeClr val="tx1"/>
              </a:buClr>
              <a:buFontTx/>
              <a:buAutoNum type="alphaLcPeriod"/>
            </a:pPr>
            <a:r>
              <a:rPr lang="en-US" altLang="en-US" sz="2400" b="1" dirty="0">
                <a:latin typeface="Calibri" panose="020F0502020204030204" pitchFamily="34" charset="0"/>
                <a:cs typeface="Times New Roman" pitchFamily="18" charset="0"/>
              </a:rPr>
              <a:t>Atoms</a:t>
            </a:r>
            <a:r>
              <a:rPr lang="en-US" altLang="en-US" sz="2400" dirty="0">
                <a:latin typeface="Calibri" panose="020F0502020204030204" pitchFamily="34" charset="0"/>
                <a:cs typeface="Times New Roman" pitchFamily="18" charset="0"/>
              </a:rPr>
              <a:t> are the smallest unit of a chemical </a:t>
            </a:r>
          </a:p>
          <a:p>
            <a:pPr lvl="2">
              <a:buClr>
                <a:schemeClr val="tx1"/>
              </a:buClr>
              <a:buFontTx/>
              <a:buAutoNum type="alphaLcPeriod"/>
            </a:pPr>
            <a:r>
              <a:rPr lang="en-US" altLang="en-US" sz="2400" b="1" dirty="0">
                <a:latin typeface="Calibri" panose="020F0502020204030204" pitchFamily="34" charset="0"/>
                <a:cs typeface="Times New Roman" pitchFamily="18" charset="0"/>
              </a:rPr>
              <a:t>Molecules</a:t>
            </a:r>
            <a:r>
              <a:rPr lang="en-US" altLang="en-US" sz="2400" dirty="0">
                <a:latin typeface="Calibri" panose="020F0502020204030204" pitchFamily="34" charset="0"/>
                <a:cs typeface="Times New Roman" pitchFamily="18" charset="0"/>
              </a:rPr>
              <a:t> consist of two or more atoms </a:t>
            </a:r>
          </a:p>
          <a:p>
            <a:pPr lvl="2">
              <a:buClr>
                <a:schemeClr val="tx1"/>
              </a:buClr>
              <a:buFontTx/>
              <a:buAutoNum type="alphaLcPeriod"/>
            </a:pPr>
            <a:r>
              <a:rPr lang="en-US" altLang="en-US" sz="2400" b="1" dirty="0">
                <a:latin typeface="Calibri" panose="020F0502020204030204" pitchFamily="34" charset="0"/>
                <a:cs typeface="Times New Roman" pitchFamily="18" charset="0"/>
              </a:rPr>
              <a:t>Macromolecules</a:t>
            </a:r>
            <a:r>
              <a:rPr lang="en-US" altLang="en-US" sz="2400" dirty="0">
                <a:latin typeface="Calibri" panose="020F0502020204030204" pitchFamily="34" charset="0"/>
                <a:cs typeface="Times New Roman" pitchFamily="18" charset="0"/>
              </a:rPr>
              <a:t> are large, biologically important molecules inside cells.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en-US" sz="2400" b="1" dirty="0">
                <a:latin typeface="Calibri" panose="020F0502020204030204" pitchFamily="34" charset="0"/>
                <a:cs typeface="Times New Roman" pitchFamily="18" charset="0"/>
              </a:rPr>
              <a:t>Organelles </a:t>
            </a:r>
            <a:r>
              <a:rPr lang="en-US" altLang="en-US" sz="2400" dirty="0">
                <a:latin typeface="Calibri" panose="020F0502020204030204" pitchFamily="34" charset="0"/>
                <a:cs typeface="Times New Roman" pitchFamily="18" charset="0"/>
              </a:rPr>
              <a:t>are aggregates of macromolecules used to carry out a specific function in the cell; these are the first level of organization found only in living </a:t>
            </a:r>
            <a:r>
              <a:rPr lang="en-US" altLang="en-US" sz="2400" dirty="0" smtClean="0">
                <a:latin typeface="Calibri" panose="020F0502020204030204" pitchFamily="34" charset="0"/>
                <a:cs typeface="Times New Roman" pitchFamily="18" charset="0"/>
              </a:rPr>
              <a:t>organisms.</a:t>
            </a:r>
            <a:endParaRPr lang="en-US" altLang="en-US" sz="2400" dirty="0">
              <a:latin typeface="Calibri" panose="020F0502020204030204" pitchFamily="34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138378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imes New Roman" pitchFamily="18" charset="0"/>
              </a:rPr>
              <a:t>Levels of Organization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Tx/>
              <a:buAutoNum type="arabicPeriod" startAt="3"/>
            </a:pPr>
            <a:r>
              <a:rPr lang="en-US" altLang="en-US" sz="2400" b="1" dirty="0">
                <a:latin typeface="Calibri" panose="020F0502020204030204" pitchFamily="34" charset="0"/>
                <a:cs typeface="Times New Roman" pitchFamily="18" charset="0"/>
              </a:rPr>
              <a:t>Cells</a:t>
            </a:r>
            <a:r>
              <a:rPr lang="en-US" altLang="en-US" sz="2400" dirty="0">
                <a:latin typeface="Calibri" panose="020F0502020204030204" pitchFamily="34" charset="0"/>
                <a:cs typeface="Times New Roman" pitchFamily="18" charset="0"/>
              </a:rPr>
              <a:t> are the basic units of structure and function for living things.</a:t>
            </a:r>
          </a:p>
          <a:p>
            <a:pPr lvl="1">
              <a:buFontTx/>
              <a:buAutoNum type="arabicPeriod" startAt="3"/>
            </a:pPr>
            <a:r>
              <a:rPr lang="en-US" altLang="en-US" sz="2400" b="1" dirty="0">
                <a:latin typeface="Calibri" panose="020F0502020204030204" pitchFamily="34" charset="0"/>
                <a:cs typeface="Times New Roman" pitchFamily="18" charset="0"/>
              </a:rPr>
              <a:t>Tissues</a:t>
            </a:r>
            <a:r>
              <a:rPr lang="en-US" altLang="en-US" sz="2400" dirty="0">
                <a:latin typeface="Calibri" panose="020F0502020204030204" pitchFamily="34" charset="0"/>
                <a:cs typeface="Times New Roman" pitchFamily="18" charset="0"/>
              </a:rPr>
              <a:t> are groups of cells functioning together.</a:t>
            </a:r>
          </a:p>
          <a:p>
            <a:pPr lvl="1">
              <a:buFontTx/>
              <a:buAutoNum type="arabicPeriod" startAt="3"/>
            </a:pPr>
            <a:r>
              <a:rPr lang="en-US" altLang="en-US" sz="2400" b="1" dirty="0">
                <a:latin typeface="Calibri" panose="020F0502020204030204" pitchFamily="34" charset="0"/>
                <a:cs typeface="Times New Roman" pitchFamily="18" charset="0"/>
              </a:rPr>
              <a:t>Organs</a:t>
            </a:r>
            <a:r>
              <a:rPr lang="en-US" altLang="en-US" sz="2400" dirty="0">
                <a:latin typeface="Calibri" panose="020F0502020204030204" pitchFamily="34" charset="0"/>
                <a:cs typeface="Times New Roman" pitchFamily="18" charset="0"/>
              </a:rPr>
              <a:t> are groups of tissues with specialized functions.</a:t>
            </a:r>
          </a:p>
          <a:p>
            <a:pPr lvl="1">
              <a:buFontTx/>
              <a:buAutoNum type="arabicPeriod" startAt="3"/>
            </a:pPr>
            <a:r>
              <a:rPr lang="en-US" altLang="en-US" sz="2400" dirty="0">
                <a:latin typeface="Calibri" panose="020F0502020204030204" pitchFamily="34" charset="0"/>
                <a:cs typeface="Times New Roman" pitchFamily="18" charset="0"/>
              </a:rPr>
              <a:t>Groups of organs function together as </a:t>
            </a:r>
            <a:r>
              <a:rPr lang="en-US" altLang="en-US" sz="2400" b="1" dirty="0">
                <a:latin typeface="Calibri" panose="020F0502020204030204" pitchFamily="34" charset="0"/>
                <a:cs typeface="Times New Roman" pitchFamily="18" charset="0"/>
              </a:rPr>
              <a:t>organ systems</a:t>
            </a:r>
            <a:r>
              <a:rPr lang="en-US" altLang="en-US" sz="2400" dirty="0">
                <a:latin typeface="Calibri" panose="020F0502020204030204" pitchFamily="34" charset="0"/>
                <a:cs typeface="Times New Roman" pitchFamily="18" charset="0"/>
              </a:rPr>
              <a:t>.</a:t>
            </a:r>
          </a:p>
          <a:p>
            <a:pPr lvl="1">
              <a:buFontTx/>
              <a:buAutoNum type="arabicPeriod" startAt="3"/>
            </a:pPr>
            <a:r>
              <a:rPr lang="en-US" altLang="en-US" sz="2400" dirty="0">
                <a:latin typeface="Calibri" panose="020F0502020204030204" pitchFamily="34" charset="0"/>
                <a:cs typeface="Times New Roman" pitchFamily="18" charset="0"/>
              </a:rPr>
              <a:t>Organ systems functioning together make up an </a:t>
            </a:r>
            <a:r>
              <a:rPr lang="en-US" altLang="en-US" sz="2400" b="1" dirty="0">
                <a:latin typeface="Calibri" panose="020F0502020204030204" pitchFamily="34" charset="0"/>
                <a:cs typeface="Times New Roman" pitchFamily="18" charset="0"/>
              </a:rPr>
              <a:t>organism</a:t>
            </a:r>
            <a:r>
              <a:rPr lang="en-US" altLang="en-US" sz="2400" dirty="0">
                <a:latin typeface="Calibri" panose="020F0502020204030204" pitchFamily="34" charset="0"/>
                <a:cs typeface="Times New Roman" pitchFamily="18" charset="0"/>
              </a:rPr>
              <a:t>. 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233748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imes New Roman" pitchFamily="18" charset="0"/>
              </a:rPr>
              <a:t>Levels of Organization (3)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889794"/>
            <a:ext cx="8001001" cy="50784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940541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</a:rPr>
              <a:t>1.4</a:t>
            </a:r>
            <a:r>
              <a:rPr lang="en-US" altLang="en-US" dirty="0">
                <a:latin typeface="Calibri" panose="020F0502020204030204" pitchFamily="34" charset="0"/>
              </a:rPr>
              <a:t>:  </a:t>
            </a:r>
            <a:r>
              <a:rPr lang="en-US" altLang="en-US" u="sng" dirty="0">
                <a:latin typeface="Calibri" panose="020F0502020204030204" pitchFamily="34" charset="0"/>
              </a:rPr>
              <a:t>Characteristics of Life</a:t>
            </a:r>
            <a:br>
              <a:rPr lang="en-US" altLang="en-US" u="sng" dirty="0"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chemeClr val="tx1"/>
              </a:buClr>
              <a:buNone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Fundamental characteristics of life are traits shared by all organisms: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Movement</a:t>
            </a: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 – change in position of the body or a body part; motion of an internal organ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Responsiveness</a:t>
            </a: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 – reaction to internal or external change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Growth</a:t>
            </a: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 – increase in size without change in shape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Reproduction</a:t>
            </a: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 – new organisms or new cells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Respiration</a:t>
            </a: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 – use of oxygen and removal of CO</a:t>
            </a:r>
            <a:r>
              <a:rPr lang="en-US" altLang="en-US" baseline="-30000" dirty="0">
                <a:latin typeface="Calibri" panose="020F0502020204030204" pitchFamily="34" charset="0"/>
                <a:cs typeface="Times New Roman" pitchFamily="18" charset="0"/>
              </a:rPr>
              <a:t>2</a:t>
            </a: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, to release energy from food</a:t>
            </a:r>
            <a:endParaRPr lang="en-US" altLang="en-US" baseline="-30000" dirty="0">
              <a:latin typeface="Calibri" panose="020F0502020204030204" pitchFamily="34" charset="0"/>
              <a:cs typeface="Times New Roman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Digestion</a:t>
            </a: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 – breakdown of food into simpler forms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480773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ctr" defTabSz="457200" rtl="0">
              <a:spcBef>
                <a:spcPct val="0"/>
              </a:spcBef>
            </a:pPr>
            <a:r>
              <a:rPr lang="en-US" altLang="en-US" sz="3600" u="sng" dirty="0" smtClean="0">
                <a:latin typeface="Calibri" panose="020F0502020204030204" pitchFamily="34" charset="0"/>
              </a:rPr>
              <a:t>Characteristics of Life (2)</a:t>
            </a:r>
            <a:r>
              <a:rPr lang="en-US" altLang="en-US" sz="2400" b="1" dirty="0" smtClean="0">
                <a:latin typeface="Calibri" panose="020F0502020204030204" pitchFamily="34" charset="0"/>
                <a:cs typeface="Times New Roman" pitchFamily="18" charset="0"/>
              </a:rPr>
              <a:t/>
            </a:r>
            <a:br>
              <a:rPr lang="en-US" altLang="en-US" sz="2400" b="1" dirty="0" smtClean="0">
                <a:latin typeface="Calibri" panose="020F0502020204030204" pitchFamily="34" charset="0"/>
                <a:cs typeface="Times New Roman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Absorption</a:t>
            </a: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 – movement of substances through membranes and into fluids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Circulation</a:t>
            </a: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 – movement within body fluids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Assimilation </a:t>
            </a: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– changing nutrients into chemically different forms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Excretion</a:t>
            </a: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 – removal of metabolic wastes</a:t>
            </a:r>
          </a:p>
          <a:p>
            <a:pPr lvl="1">
              <a:buFontTx/>
              <a:buAutoNum type="arabicPeriod" startAt="7"/>
            </a:pPr>
            <a:endParaRPr lang="en-US" altLang="en-US" sz="2400" dirty="0">
              <a:latin typeface="Calibri" panose="020F0502020204030204" pitchFamily="34" charset="0"/>
              <a:cs typeface="Times New Roman" pitchFamily="18" charset="0"/>
            </a:endParaRPr>
          </a:p>
          <a:p>
            <a:pPr marL="0" indent="0">
              <a:buClr>
                <a:schemeClr val="tx1"/>
              </a:buClr>
              <a:buNone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Taken together, the physical and chemical events that obtain, release, and use energy</a:t>
            </a:r>
            <a:r>
              <a:rPr lang="en-US" altLang="en-US" sz="2000" dirty="0">
                <a:latin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are a large part of </a:t>
            </a: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metabolism:</a:t>
            </a: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  the sum of all chemical reactions going on in </a:t>
            </a:r>
            <a:r>
              <a:rPr lang="en-US" altLang="en-US" dirty="0" smtClean="0">
                <a:latin typeface="Calibri" panose="020F0502020204030204" pitchFamily="34" charset="0"/>
                <a:cs typeface="Times New Roman" pitchFamily="18" charset="0"/>
              </a:rPr>
              <a:t>cells.</a:t>
            </a:r>
            <a:endParaRPr lang="en-US" altLang="en-US" sz="2000" dirty="0">
              <a:latin typeface="Calibri" panose="020F0502020204030204" pitchFamily="34" charset="0"/>
              <a:cs typeface="Courier New" pitchFamily="49" charset="0"/>
            </a:endParaRP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824802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</a:rPr>
              <a:t>1.5</a:t>
            </a:r>
            <a:r>
              <a:rPr lang="en-US" altLang="en-US" dirty="0"/>
              <a:t>:  </a:t>
            </a:r>
            <a:r>
              <a:rPr lang="en-US" altLang="en-US" u="sng" dirty="0">
                <a:latin typeface="Calibri" panose="020F0502020204030204" pitchFamily="34" charset="0"/>
              </a:rPr>
              <a:t>Maintenance of Life</a:t>
            </a:r>
            <a:br>
              <a:rPr lang="en-US" altLang="en-US" u="sng" dirty="0"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943600"/>
          </a:xfrm>
        </p:spPr>
        <p:txBody>
          <a:bodyPr>
            <a:normAutofit fontScale="92500" lnSpcReduction="20000"/>
          </a:bodyPr>
          <a:lstStyle/>
          <a:p>
            <a:pPr marL="0" lvl="0" indent="0" defTabSz="9144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None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Times New Roman" pitchFamily="18" charset="0"/>
              </a:rPr>
              <a:t>In order to maintain life, all living organisms require certain environmental factors.  </a:t>
            </a:r>
            <a:r>
              <a:rPr lang="en-US" altLang="en-US" b="1" dirty="0">
                <a:solidFill>
                  <a:srgbClr val="000000"/>
                </a:solidFill>
                <a:latin typeface="Calibri" panose="020F0502020204030204" pitchFamily="34" charset="0"/>
                <a:cs typeface="Times New Roman" pitchFamily="18" charset="0"/>
              </a:rPr>
              <a:t>Requirements of Organisms for Life:</a:t>
            </a:r>
          </a:p>
          <a:p>
            <a:pPr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Water:  </a:t>
            </a:r>
          </a:p>
          <a:p>
            <a:pPr lvl="1"/>
            <a:r>
              <a:rPr lang="en-US" altLang="en-US" sz="2400" dirty="0">
                <a:latin typeface="Calibri" panose="020F0502020204030204" pitchFamily="34" charset="0"/>
                <a:cs typeface="Times New Roman" pitchFamily="18" charset="0"/>
              </a:rPr>
              <a:t>-  Most abundant chemical in the body</a:t>
            </a:r>
          </a:p>
          <a:p>
            <a:pPr lvl="1"/>
            <a:r>
              <a:rPr lang="en-US" altLang="en-US" sz="2400" dirty="0">
                <a:latin typeface="Calibri" panose="020F0502020204030204" pitchFamily="34" charset="0"/>
                <a:cs typeface="Times New Roman" pitchFamily="18" charset="0"/>
              </a:rPr>
              <a:t>-  Required for many metabolic processes</a:t>
            </a:r>
          </a:p>
          <a:p>
            <a:pPr lvl="1"/>
            <a:r>
              <a:rPr lang="en-US" altLang="en-US" sz="2400" dirty="0">
                <a:latin typeface="Calibri" panose="020F0502020204030204" pitchFamily="34" charset="0"/>
                <a:cs typeface="Times New Roman" pitchFamily="18" charset="0"/>
              </a:rPr>
              <a:t>-  Provides the environment for metabolic processes</a:t>
            </a:r>
          </a:p>
          <a:p>
            <a:pPr lvl="1"/>
            <a:r>
              <a:rPr lang="en-US" altLang="en-US" sz="2400" dirty="0">
                <a:latin typeface="Calibri" panose="020F0502020204030204" pitchFamily="34" charset="0"/>
                <a:cs typeface="Times New Roman" pitchFamily="18" charset="0"/>
              </a:rPr>
              <a:t>-  Transportation medium</a:t>
            </a:r>
          </a:p>
          <a:p>
            <a:pPr lvl="1"/>
            <a:r>
              <a:rPr lang="en-US" altLang="en-US" sz="2400" dirty="0">
                <a:latin typeface="Calibri" panose="020F0502020204030204" pitchFamily="34" charset="0"/>
                <a:cs typeface="Times New Roman" pitchFamily="18" charset="0"/>
              </a:rPr>
              <a:t>-  Regulated body temperature</a:t>
            </a:r>
          </a:p>
          <a:p>
            <a:pPr lvl="1"/>
            <a:r>
              <a:rPr lang="en-US" altLang="en-US" sz="2400" dirty="0">
                <a:latin typeface="Calibri" panose="020F0502020204030204" pitchFamily="34" charset="0"/>
                <a:cs typeface="Times New Roman" pitchFamily="18" charset="0"/>
              </a:rPr>
              <a:t>-  Makes up intracellular and extracellular fluid compartments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en-US" sz="2400" dirty="0">
              <a:latin typeface="Calibri" panose="020F0502020204030204" pitchFamily="34" charset="0"/>
              <a:cs typeface="Times New Roman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Food:</a:t>
            </a:r>
          </a:p>
          <a:p>
            <a:pPr lvl="1">
              <a:buClr>
                <a:schemeClr val="tx1"/>
              </a:buClr>
            </a:pPr>
            <a:r>
              <a:rPr lang="en-US" altLang="en-US" sz="2400" dirty="0">
                <a:latin typeface="Calibri" panose="020F0502020204030204" pitchFamily="34" charset="0"/>
              </a:rPr>
              <a:t>-  Provides the body with needed nutrients</a:t>
            </a:r>
          </a:p>
          <a:p>
            <a:pPr lvl="1">
              <a:buClr>
                <a:schemeClr val="tx1"/>
              </a:buClr>
            </a:pPr>
            <a:r>
              <a:rPr lang="en-US" altLang="en-US" sz="2400" dirty="0">
                <a:latin typeface="Calibri" panose="020F0502020204030204" pitchFamily="34" charset="0"/>
              </a:rPr>
              <a:t>-  Used for energy, raw building materials for growth and repair,       </a:t>
            </a:r>
          </a:p>
          <a:p>
            <a:pPr lvl="1">
              <a:buClr>
                <a:schemeClr val="tx1"/>
              </a:buClr>
            </a:pPr>
            <a:r>
              <a:rPr lang="en-US" altLang="en-US" sz="2400" dirty="0">
                <a:latin typeface="Calibri" panose="020F0502020204030204" pitchFamily="34" charset="0"/>
              </a:rPr>
              <a:t>   and to regulate chemical reactions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124642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latin typeface="Calibri" panose="020F0502020204030204" pitchFamily="34" charset="0"/>
              </a:rPr>
              <a:t>Intracellular and Extracellular Fluids</a:t>
            </a:r>
            <a:br>
              <a:rPr lang="en-US" u="sng" dirty="0"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6325" y="1092077"/>
            <a:ext cx="6991351" cy="46738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49561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</a:rPr>
              <a:t>Requirements of Organisms for Life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763000" cy="5715000"/>
          </a:xfrm>
        </p:spPr>
        <p:txBody>
          <a:bodyPr>
            <a:noAutofit/>
          </a:bodyPr>
          <a:lstStyle/>
          <a:p>
            <a:pPr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Oxygen:  </a:t>
            </a:r>
          </a:p>
          <a:p>
            <a:pPr marL="0" indent="0">
              <a:lnSpc>
                <a:spcPts val="2500"/>
              </a:lnSpc>
              <a:buNone/>
            </a:pP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     </a:t>
            </a: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Releases energy from </a:t>
            </a:r>
            <a:r>
              <a:rPr lang="en-US" altLang="en-US" dirty="0" smtClean="0">
                <a:latin typeface="Calibri" panose="020F0502020204030204" pitchFamily="34" charset="0"/>
                <a:cs typeface="Times New Roman" pitchFamily="18" charset="0"/>
              </a:rPr>
              <a:t>food</a:t>
            </a:r>
            <a:endParaRPr lang="en-US" altLang="en-US" b="1" dirty="0">
              <a:latin typeface="Calibri" panose="020F0502020204030204" pitchFamily="34" charset="0"/>
              <a:cs typeface="Times New Roman" pitchFamily="18" charset="0"/>
            </a:endParaRPr>
          </a:p>
          <a:p>
            <a:pPr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Heat:  </a:t>
            </a:r>
          </a:p>
          <a:p>
            <a:pPr marL="0" indent="0">
              <a:lnSpc>
                <a:spcPts val="2500"/>
              </a:lnSpc>
              <a:buNone/>
            </a:pP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     </a:t>
            </a: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Form of energy produced in metabolic reactions; temperature </a:t>
            </a:r>
          </a:p>
          <a:p>
            <a:pPr marL="0" indent="0">
              <a:lnSpc>
                <a:spcPts val="2500"/>
              </a:lnSpc>
              <a:buNone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     controls reaction rates in the </a:t>
            </a:r>
            <a:r>
              <a:rPr lang="en-US" altLang="en-US" dirty="0" smtClean="0">
                <a:latin typeface="Calibri" panose="020F0502020204030204" pitchFamily="34" charset="0"/>
                <a:cs typeface="Times New Roman" pitchFamily="18" charset="0"/>
              </a:rPr>
              <a:t>body</a:t>
            </a:r>
            <a:endParaRPr lang="en-US" altLang="en-US" dirty="0">
              <a:latin typeface="Calibri" panose="020F0502020204030204" pitchFamily="34" charset="0"/>
              <a:cs typeface="Times New Roman" pitchFamily="18" charset="0"/>
            </a:endParaRPr>
          </a:p>
          <a:p>
            <a:pPr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</a:rPr>
              <a:t>Pressure:</a:t>
            </a:r>
          </a:p>
          <a:p>
            <a:pPr marL="0" indent="0">
              <a:lnSpc>
                <a:spcPts val="2500"/>
              </a:lnSpc>
              <a:buNone/>
            </a:pPr>
            <a:r>
              <a:rPr lang="en-US" altLang="en-US" b="1" dirty="0">
                <a:latin typeface="Calibri" panose="020F0502020204030204" pitchFamily="34" charset="0"/>
              </a:rPr>
              <a:t>     - </a:t>
            </a:r>
            <a:r>
              <a:rPr lang="en-US" altLang="en-US" dirty="0">
                <a:latin typeface="Calibri" panose="020F0502020204030204" pitchFamily="34" charset="0"/>
              </a:rPr>
              <a:t>Force applied to something</a:t>
            </a:r>
          </a:p>
          <a:p>
            <a:pPr marL="0" indent="0">
              <a:lnSpc>
                <a:spcPts val="2500"/>
              </a:lnSpc>
              <a:buNone/>
            </a:pPr>
            <a:r>
              <a:rPr lang="en-US" altLang="en-US" dirty="0">
                <a:latin typeface="Calibri" panose="020F0502020204030204" pitchFamily="34" charset="0"/>
              </a:rPr>
              <a:t>     - Atmospheric pressure is needed for breathing</a:t>
            </a:r>
          </a:p>
          <a:p>
            <a:pPr marL="0" indent="0">
              <a:lnSpc>
                <a:spcPts val="2500"/>
              </a:lnSpc>
              <a:buNone/>
            </a:pPr>
            <a:r>
              <a:rPr lang="en-US" altLang="en-US" dirty="0">
                <a:latin typeface="Calibri" panose="020F0502020204030204" pitchFamily="34" charset="0"/>
              </a:rPr>
              <a:t>     - Hydrostatic (water) pressure is needed to move blood through </a:t>
            </a:r>
          </a:p>
          <a:p>
            <a:pPr marL="0" indent="0">
              <a:lnSpc>
                <a:spcPts val="2500"/>
              </a:lnSpc>
              <a:buNone/>
            </a:pPr>
            <a:r>
              <a:rPr lang="en-US" altLang="en-US" dirty="0">
                <a:latin typeface="Calibri" panose="020F0502020204030204" pitchFamily="34" charset="0"/>
              </a:rPr>
              <a:t>       blood </a:t>
            </a:r>
            <a:r>
              <a:rPr lang="en-US" altLang="en-US" dirty="0" smtClean="0">
                <a:latin typeface="Calibri" panose="020F0502020204030204" pitchFamily="34" charset="0"/>
              </a:rPr>
              <a:t>vessels</a:t>
            </a:r>
            <a:endParaRPr lang="en-US" altLang="en-US" dirty="0">
              <a:latin typeface="Calibri" panose="020F0502020204030204" pitchFamily="34" charset="0"/>
            </a:endParaRPr>
          </a:p>
          <a:p>
            <a:pPr marL="0" indent="0">
              <a:lnSpc>
                <a:spcPts val="2500"/>
              </a:lnSpc>
              <a:buNone/>
            </a:pPr>
            <a:r>
              <a:rPr lang="en-US" altLang="en-US" dirty="0">
                <a:latin typeface="Calibri" panose="020F0502020204030204" pitchFamily="34" charset="0"/>
              </a:rPr>
              <a:t>Both the quality and quantity of these factors are important.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359644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imes New Roman" pitchFamily="18" charset="0"/>
              </a:rPr>
              <a:t>Homeostasis</a:t>
            </a:r>
            <a:br>
              <a:rPr lang="en-US" altLang="en-US" u="sng" dirty="0">
                <a:latin typeface="Calibri" panose="020F0502020204030204" pitchFamily="34" charset="0"/>
                <a:cs typeface="Times New Roman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8674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When factors in the external environment (the outside world) change, conditions in the internal environment (the fluid around the body cells) must remain stable.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Maintenance of a stable internal environment is called </a:t>
            </a:r>
            <a:r>
              <a:rPr lang="en-US" altLang="en-US" b="1" dirty="0">
                <a:latin typeface="Calibri" panose="020F0502020204030204" pitchFamily="34" charset="0"/>
                <a:cs typeface="Tahoma" pitchFamily="34" charset="0"/>
              </a:rPr>
              <a:t>homeostasis.</a:t>
            </a:r>
            <a:r>
              <a:rPr lang="en-US" altLang="en-US" dirty="0">
                <a:latin typeface="Calibri" panose="020F0502020204030204" pitchFamily="34" charset="0"/>
                <a:cs typeface="Tahoma" pitchFamily="34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Homeostasis is regulated through control systems which have receptors, a set point, and effectors in common.  </a:t>
            </a:r>
          </a:p>
          <a:p>
            <a:pPr marL="800100" lvl="1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Calibri" panose="020F0502020204030204" pitchFamily="34" charset="0"/>
              </a:rPr>
              <a:t>Receptors are of many types whose job is to monitor for changes</a:t>
            </a:r>
          </a:p>
          <a:p>
            <a:pPr marL="800100" lvl="1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Calibri" panose="020F0502020204030204" pitchFamily="34" charset="0"/>
              </a:rPr>
              <a:t>The set point is the normal value or range of values</a:t>
            </a:r>
          </a:p>
          <a:p>
            <a:pPr marL="800100" lvl="1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Calibri" panose="020F0502020204030204" pitchFamily="34" charset="0"/>
              </a:rPr>
              <a:t>Effectors are muscles or glands that respond to the changes to return to stability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841239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ctr" defTabSz="457200" rtl="0">
              <a:spcBef>
                <a:spcPct val="0"/>
              </a:spcBef>
            </a:pPr>
            <a:r>
              <a:rPr lang="en-US" altLang="en-US" sz="3600" u="sng" dirty="0" smtClean="0">
                <a:latin typeface="Calibri" panose="020F0502020204030204" pitchFamily="34" charset="0"/>
                <a:cs typeface="Times New Roman" pitchFamily="18" charset="0"/>
              </a:rPr>
              <a:t>Homeostasis (2)</a:t>
            </a:r>
            <a:r>
              <a:rPr lang="en-US" altLang="en-US" u="sng" dirty="0" smtClean="0">
                <a:latin typeface="Calibri" panose="020F0502020204030204" pitchFamily="34" charset="0"/>
                <a:cs typeface="Times New Roman" pitchFamily="18" charset="0"/>
              </a:rPr>
              <a:t/>
            </a:r>
            <a:br>
              <a:rPr lang="en-US" altLang="en-US" u="sng" dirty="0" smtClean="0">
                <a:latin typeface="Calibri" panose="020F0502020204030204" pitchFamily="34" charset="0"/>
                <a:cs typeface="Times New Roman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791200"/>
          </a:xfrm>
        </p:spPr>
        <p:txBody>
          <a:bodyPr>
            <a:normAutofit/>
          </a:bodyPr>
          <a:lstStyle/>
          <a:p>
            <a:pPr marL="0" indent="0">
              <a:buClr>
                <a:schemeClr val="tx1"/>
              </a:buClr>
              <a:buNone/>
            </a:pP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Homeostatic mechanisms: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Self-regulating control systems that the body uses to maintain homeostasis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The body functions properly only when heat, pressure, and the concentrations of water, nutrients, oxygen, etc., remain within narrow specific ranges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Each individual uses homeostatic mechanisms to keep body levels within a normal range; normal ranges can vary from one individual to the next.</a:t>
            </a:r>
            <a:endParaRPr lang="en-US" altLang="en-US" dirty="0">
              <a:latin typeface="Calibri" panose="020F0502020204030204" pitchFamily="34" charset="0"/>
            </a:endParaRP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Example: Regulation of body temperature in a manner similar to the functioning of a home heating/cooling thermostat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Example:  Regulation of blood pressure by pressure-sensitive receptors and muscle cells in the blood vessels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702859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latin typeface="Calibri" panose="020F0502020204030204" pitchFamily="34" charset="0"/>
              </a:rPr>
              <a:t>Components of Homeostatic Mechanisms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686800" cy="5715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</a:rPr>
              <a:t>Homeostatic Mechanisms have 3 components: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smtClean="0">
                <a:latin typeface="Calibri" panose="020F0502020204030204" pitchFamily="34" charset="0"/>
              </a:rPr>
              <a:t>Receptors:</a:t>
            </a:r>
          </a:p>
          <a:p>
            <a:pPr marL="0" indent="0">
              <a:buNone/>
            </a:pPr>
            <a:r>
              <a:rPr lang="en-US" dirty="0" smtClean="0">
                <a:latin typeface="Calibri" panose="020F0502020204030204" pitchFamily="34" charset="0"/>
              </a:rPr>
              <a:t>     Structures that monitor deviations from a set point, and provide  information about changes in specific conditions (stimuli) in the internal environment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smtClean="0">
                <a:latin typeface="Calibri" panose="020F0502020204030204" pitchFamily="34" charset="0"/>
              </a:rPr>
              <a:t>Set </a:t>
            </a:r>
            <a:r>
              <a:rPr lang="en-US" b="1" dirty="0">
                <a:latin typeface="Calibri" panose="020F0502020204030204" pitchFamily="34" charset="0"/>
              </a:rPr>
              <a:t>Point:</a:t>
            </a: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</a:rPr>
              <a:t>     The normal, homeostatic value for a particular variable, </a:t>
            </a:r>
            <a:r>
              <a:rPr lang="en-US" dirty="0" smtClean="0">
                <a:latin typeface="Calibri" panose="020F0502020204030204" pitchFamily="34" charset="0"/>
              </a:rPr>
              <a:t>which the </a:t>
            </a:r>
            <a:r>
              <a:rPr lang="en-US" dirty="0">
                <a:latin typeface="Calibri" panose="020F0502020204030204" pitchFamily="34" charset="0"/>
              </a:rPr>
              <a:t>body tries to maintain (for example, the set point for </a:t>
            </a:r>
            <a:r>
              <a:rPr lang="en-US" dirty="0" smtClean="0">
                <a:latin typeface="Calibri" panose="020F0502020204030204" pitchFamily="34" charset="0"/>
              </a:rPr>
              <a:t>body temperature </a:t>
            </a:r>
            <a:r>
              <a:rPr lang="en-US" dirty="0">
                <a:latin typeface="Calibri" panose="020F0502020204030204" pitchFamily="34" charset="0"/>
              </a:rPr>
              <a:t>is 98.6</a:t>
            </a:r>
            <a:r>
              <a:rPr lang="en-US" baseline="30000" dirty="0">
                <a:latin typeface="Calibri" panose="020F0502020204030204" pitchFamily="34" charset="0"/>
              </a:rPr>
              <a:t>o</a:t>
            </a:r>
            <a:r>
              <a:rPr lang="en-US" dirty="0">
                <a:latin typeface="Calibri" panose="020F0502020204030204" pitchFamily="34" charset="0"/>
              </a:rPr>
              <a:t>F or 37</a:t>
            </a:r>
            <a:r>
              <a:rPr lang="en-US" baseline="30000" dirty="0">
                <a:latin typeface="Calibri" panose="020F0502020204030204" pitchFamily="34" charset="0"/>
              </a:rPr>
              <a:t>o</a:t>
            </a:r>
            <a:r>
              <a:rPr lang="en-US" dirty="0">
                <a:latin typeface="Calibri" panose="020F0502020204030204" pitchFamily="34" charset="0"/>
              </a:rPr>
              <a:t>C)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</a:rPr>
              <a:t>Effectors:</a:t>
            </a: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</a:rPr>
              <a:t>     Muscle cells or glands that bring about the changes necessary to </a:t>
            </a:r>
            <a:r>
              <a:rPr lang="en-US" dirty="0" smtClean="0">
                <a:latin typeface="Calibri" panose="020F0502020204030204" pitchFamily="34" charset="0"/>
              </a:rPr>
              <a:t>bring </a:t>
            </a:r>
            <a:r>
              <a:rPr lang="en-US" dirty="0">
                <a:latin typeface="Calibri" panose="020F0502020204030204" pitchFamily="34" charset="0"/>
              </a:rPr>
              <a:t>a variable back to its set point or normal range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884596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latin typeface="Calibri" panose="020F0502020204030204" pitchFamily="34" charset="0"/>
              </a:rPr>
              <a:t>Components of Homeostatic Mechanisms (2)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2" y="1193494"/>
            <a:ext cx="8381998" cy="44710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5655360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latin typeface="Calibri" panose="020F0502020204030204" pitchFamily="34" charset="0"/>
              </a:rPr>
              <a:t>Negative Feedback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715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latin typeface="Calibri" panose="020F0502020204030204" pitchFamily="34" charset="0"/>
              </a:rPr>
              <a:t>Negative Feedback: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</a:rPr>
              <a:t>A mechanism by which a deviation in a variable from its set point is corrected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</a:rPr>
              <a:t>Used in many homeostatic mechanisms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</a:rPr>
              <a:t>When receptors detect that a variable has deviated from its set point, effectors return conditions toward normal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</a:rPr>
              <a:t>As the variable returns toward its set point, the effectors gradually shut down; this prevents the correction from progressing too far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</a:rPr>
              <a:t>Example:  A thermostat is similar to a homeostatic control mechanism in the body; it contains receptors, a set point, and effectors, and it maintains normal room temperature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632538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4876800" cy="2209800"/>
          </a:xfrm>
        </p:spPr>
        <p:txBody>
          <a:bodyPr/>
          <a:lstStyle/>
          <a:p>
            <a:r>
              <a:rPr lang="en-US" u="sng" dirty="0">
                <a:latin typeface="Calibri" panose="020F0502020204030204" pitchFamily="34" charset="0"/>
              </a:rPr>
              <a:t>A Thermostat as an </a:t>
            </a:r>
            <a:br>
              <a:rPr lang="en-US" u="sng" dirty="0">
                <a:latin typeface="Calibri" panose="020F0502020204030204" pitchFamily="34" charset="0"/>
              </a:rPr>
            </a:br>
            <a:r>
              <a:rPr lang="en-US" u="sng" dirty="0">
                <a:latin typeface="Calibri" panose="020F0502020204030204" pitchFamily="34" charset="0"/>
              </a:rPr>
              <a:t>Example of </a:t>
            </a:r>
            <a:br>
              <a:rPr lang="en-US" u="sng" dirty="0">
                <a:latin typeface="Calibri" panose="020F0502020204030204" pitchFamily="34" charset="0"/>
              </a:rPr>
            </a:br>
            <a:r>
              <a:rPr lang="en-US" u="sng" dirty="0">
                <a:latin typeface="Calibri" panose="020F0502020204030204" pitchFamily="34" charset="0"/>
              </a:rPr>
              <a:t>Negative Feedback</a:t>
            </a:r>
            <a:br>
              <a:rPr lang="en-US" u="sng" dirty="0"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7529" y="272473"/>
            <a:ext cx="2885188" cy="63130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600806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latin typeface="Calibri" panose="020F0502020204030204" pitchFamily="34" charset="0"/>
              </a:rPr>
              <a:t>Temperature Regulation in the Body</a:t>
            </a:r>
            <a:br>
              <a:rPr lang="en-US" u="sng" dirty="0"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90600"/>
            <a:ext cx="8991600" cy="5867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>
                <a:latin typeface="Calibri" panose="020F0502020204030204" pitchFamily="34" charset="0"/>
              </a:rPr>
              <a:t>Responses to Cold Environmental Temperature: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</a:rPr>
              <a:t>Thermoreceptors detect drop in body </a:t>
            </a:r>
            <a:r>
              <a:rPr lang="en-US" dirty="0" smtClean="0">
                <a:latin typeface="Calibri" panose="020F0502020204030204" pitchFamily="34" charset="0"/>
              </a:rPr>
              <a:t>temperature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anose="020F0502020204030204" pitchFamily="34" charset="0"/>
              </a:rPr>
              <a:t>Send </a:t>
            </a:r>
            <a:r>
              <a:rPr lang="en-US" dirty="0">
                <a:latin typeface="Calibri" panose="020F0502020204030204" pitchFamily="34" charset="0"/>
              </a:rPr>
              <a:t>nerve signals to control center in brain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</a:rPr>
              <a:t>Blood vessels in skin constrict, to prevent heat loss through the skin, and conserve heat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</a:rPr>
              <a:t>Certain muscles are caused to contract involuntarily (shivering) to produce body heat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</a:rPr>
              <a:t>Sweat glands are inactive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</a:rPr>
              <a:t>Body is warmed, and body temperature returns toward normal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>
                <a:latin typeface="Calibri" panose="020F0502020204030204" pitchFamily="34" charset="0"/>
              </a:rPr>
              <a:t>Responses to Warm Environmental Temperature: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</a:rPr>
              <a:t>Thermoreceptors detect rise in body temperature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</a:rPr>
              <a:t>Send nerve signals to control center in brain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</a:rPr>
              <a:t>Sweat glands are activated to secrete sweat, which cools the skin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</a:rPr>
              <a:t>Blood vessels in skin dilate to lose heat to the outside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705487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latin typeface="Calibri" panose="020F0502020204030204" pitchFamily="34" charset="0"/>
              </a:rPr>
              <a:t>Homeostatic Regulation </a:t>
            </a:r>
            <a:br>
              <a:rPr lang="en-US" u="sng" dirty="0">
                <a:latin typeface="Calibri" panose="020F0502020204030204" pitchFamily="34" charset="0"/>
              </a:rPr>
            </a:br>
            <a:r>
              <a:rPr lang="en-US" u="sng" dirty="0">
                <a:latin typeface="Calibri" panose="020F0502020204030204" pitchFamily="34" charset="0"/>
              </a:rPr>
              <a:t>of Body Temperature</a:t>
            </a:r>
            <a:br>
              <a:rPr lang="en-US" u="sng" dirty="0"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1419320"/>
            <a:ext cx="2895600" cy="51338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1227154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>
                <a:latin typeface="Calibri" panose="020F0502020204030204" pitchFamily="34" charset="0"/>
              </a:rPr>
              <a:t>Contributions by Organ Systems to Homeostasis</a:t>
            </a:r>
            <a:br>
              <a:rPr lang="en-US" u="sng" dirty="0"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7912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</a:rPr>
              <a:t>Organ systems contribute to homeostasis in various ways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</a:rPr>
              <a:t>Digestive system brings nutrients into the body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</a:rPr>
              <a:t>Respiratory system brings in oxygen and gets rid of carbon dioxide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</a:rPr>
              <a:t>Cardiovascular system distributes oxygen and nutrients to the body </a:t>
            </a:r>
            <a:r>
              <a:rPr lang="en-US" dirty="0" smtClean="0">
                <a:latin typeface="Calibri" panose="020F0502020204030204" pitchFamily="34" charset="0"/>
              </a:rPr>
              <a:t>cells</a:t>
            </a:r>
            <a:r>
              <a:rPr lang="en-US" dirty="0">
                <a:latin typeface="Calibri" panose="020F0502020204030204" pitchFamily="34" charset="0"/>
              </a:rPr>
              <a:t>, and transports wastes away from them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</a:rPr>
              <a:t>Urinary and respiratory systems remove the wastes from the body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1152576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>
                <a:latin typeface="Calibri" panose="020F0502020204030204" pitchFamily="34" charset="0"/>
              </a:rPr>
              <a:t>Contributions by Organ Systems </a:t>
            </a:r>
            <a:br>
              <a:rPr lang="en-US" u="sng" dirty="0">
                <a:latin typeface="Calibri" panose="020F0502020204030204" pitchFamily="34" charset="0"/>
              </a:rPr>
            </a:br>
            <a:r>
              <a:rPr lang="en-US" u="sng" dirty="0">
                <a:latin typeface="Calibri" panose="020F0502020204030204" pitchFamily="34" charset="0"/>
              </a:rPr>
              <a:t>to Homeostasis (2)</a:t>
            </a:r>
            <a:br>
              <a:rPr lang="en-US" u="sng" dirty="0"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0950" y="1344612"/>
            <a:ext cx="6642100" cy="51323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7148215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</a:rPr>
              <a:t>Positive Feedback Mechanisms</a:t>
            </a:r>
            <a:br>
              <a:rPr lang="en-US" altLang="en-US" u="sng" dirty="0"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867400"/>
          </a:xfrm>
        </p:spPr>
        <p:txBody>
          <a:bodyPr>
            <a:normAutofit/>
          </a:bodyPr>
          <a:lstStyle/>
          <a:p>
            <a:pPr marL="0" indent="0">
              <a:buClr>
                <a:schemeClr val="tx1"/>
              </a:buClr>
              <a:buNone/>
            </a:pPr>
            <a:r>
              <a:rPr lang="en-US" altLang="en-US" b="1" dirty="0">
                <a:latin typeface="Calibri" panose="020F0502020204030204" pitchFamily="34" charset="0"/>
              </a:rPr>
              <a:t>Positive Feedback Mechanism: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</a:rPr>
              <a:t>A mechanism by which a deviation in a variable from its set point moves conditions away from the normal state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</a:rPr>
              <a:t>Change from set point gets larger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</a:rPr>
              <a:t>Many positive feedback mechanisms produce unstable conditions in the body, but they are short-lived, and do bring about homeostasis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</a:rPr>
              <a:t>Examples associated with normal health:</a:t>
            </a:r>
          </a:p>
          <a:p>
            <a:pPr marL="800100" lvl="1" indent="-342900">
              <a:buFontTx/>
              <a:buChar char="-"/>
            </a:pPr>
            <a:r>
              <a:rPr lang="en-US" altLang="en-US" sz="2400" dirty="0">
                <a:latin typeface="Calibri" panose="020F0502020204030204" pitchFamily="34" charset="0"/>
              </a:rPr>
              <a:t>Blood clotting leads to more blood clotting, which stops </a:t>
            </a:r>
            <a:r>
              <a:rPr lang="en-US" altLang="en-US" sz="2400" dirty="0" smtClean="0">
                <a:latin typeface="Calibri" panose="020F0502020204030204" pitchFamily="34" charset="0"/>
              </a:rPr>
              <a:t>bleeding</a:t>
            </a:r>
            <a:endParaRPr lang="en-US" altLang="en-US" sz="2400" dirty="0">
              <a:latin typeface="Calibri" panose="020F0502020204030204" pitchFamily="34" charset="0"/>
            </a:endParaRPr>
          </a:p>
          <a:p>
            <a:pPr marL="800100" lvl="1" indent="-342900">
              <a:buFontTx/>
              <a:buChar char="-"/>
            </a:pPr>
            <a:r>
              <a:rPr lang="en-US" altLang="en-US" sz="2400" dirty="0">
                <a:latin typeface="Calibri" panose="020F0502020204030204" pitchFamily="34" charset="0"/>
              </a:rPr>
              <a:t>During childbirth, uterine contractions stimulate more uterine </a:t>
            </a:r>
            <a:r>
              <a:rPr lang="en-US" altLang="en-US" sz="2400" dirty="0" smtClean="0">
                <a:latin typeface="Calibri" panose="020F0502020204030204" pitchFamily="34" charset="0"/>
              </a:rPr>
              <a:t>contractions</a:t>
            </a:r>
            <a:r>
              <a:rPr lang="en-US" altLang="en-US" sz="2400" dirty="0">
                <a:latin typeface="Calibri" panose="020F0502020204030204" pitchFamily="34" charset="0"/>
              </a:rPr>
              <a:t>, which lead to birth of </a:t>
            </a:r>
            <a:r>
              <a:rPr lang="en-US" altLang="en-US" sz="2400" dirty="0" smtClean="0">
                <a:latin typeface="Calibri" panose="020F0502020204030204" pitchFamily="34" charset="0"/>
              </a:rPr>
              <a:t>baby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684144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</a:rPr>
              <a:t>1.6</a:t>
            </a:r>
            <a:r>
              <a:rPr lang="en-US" altLang="en-US" dirty="0">
                <a:latin typeface="Calibri" panose="020F0502020204030204" pitchFamily="34" charset="0"/>
              </a:rPr>
              <a:t>:  </a:t>
            </a:r>
            <a:r>
              <a:rPr lang="en-US" altLang="en-US" u="sng" dirty="0">
                <a:latin typeface="Calibri" panose="020F0502020204030204" pitchFamily="34" charset="0"/>
              </a:rPr>
              <a:t>Organization of the Human Body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867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en-US" b="1" dirty="0">
                <a:latin typeface="Calibri" panose="020F0502020204030204" pitchFamily="34" charset="0"/>
              </a:rPr>
              <a:t>Body Cavities: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The body can be divided into an </a:t>
            </a: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axial</a:t>
            </a: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 portion (head, neck, and trunk) and an </a:t>
            </a: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appendicular</a:t>
            </a: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 portion (upper and lower limbs)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The axial portion contains several cavities that house body organs:</a:t>
            </a:r>
          </a:p>
          <a:p>
            <a:pPr marL="457200" lvl="1" indent="0">
              <a:buClr>
                <a:schemeClr val="tx1"/>
              </a:buClr>
              <a:buNone/>
            </a:pPr>
            <a:r>
              <a:rPr lang="en-US" altLang="en-US" sz="2400" dirty="0">
                <a:latin typeface="Calibri" panose="020F0502020204030204" pitchFamily="34" charset="0"/>
                <a:cs typeface="Times New Roman" pitchFamily="18" charset="0"/>
              </a:rPr>
              <a:t>-    Cranial cavity – brain</a:t>
            </a:r>
          </a:p>
          <a:p>
            <a:pPr marL="457200" lvl="1" indent="0">
              <a:buClr>
                <a:schemeClr val="tx1"/>
              </a:buClr>
              <a:buNone/>
            </a:pPr>
            <a:r>
              <a:rPr lang="en-US" altLang="en-US" sz="2400" dirty="0">
                <a:latin typeface="Calibri" panose="020F0502020204030204" pitchFamily="34" charset="0"/>
                <a:cs typeface="Times New Roman" pitchFamily="18" charset="0"/>
              </a:rPr>
              <a:t>-    Vertebral canal – spinal cord</a:t>
            </a:r>
          </a:p>
          <a:p>
            <a:pPr marL="800100" lvl="1" indent="-342900">
              <a:buClr>
                <a:schemeClr val="tx1"/>
              </a:buClr>
              <a:buFontTx/>
              <a:buChar char="-"/>
            </a:pPr>
            <a:r>
              <a:rPr lang="en-US" altLang="en-US" sz="2400" dirty="0">
                <a:latin typeface="Calibri" panose="020F0502020204030204" pitchFamily="34" charset="0"/>
                <a:cs typeface="Times New Roman" pitchFamily="18" charset="0"/>
              </a:rPr>
              <a:t>Thoracic cavity – heart, lungs, mediastinum</a:t>
            </a:r>
          </a:p>
          <a:p>
            <a:pPr marL="800100" lvl="1" indent="-342900">
              <a:buClr>
                <a:schemeClr val="tx1"/>
              </a:buClr>
              <a:buFontTx/>
              <a:buChar char="-"/>
            </a:pPr>
            <a:r>
              <a:rPr lang="en-US" altLang="en-US" sz="2400" dirty="0">
                <a:latin typeface="Calibri" panose="020F0502020204030204" pitchFamily="34" charset="0"/>
              </a:rPr>
              <a:t>Abdominopelvic cavity:</a:t>
            </a:r>
          </a:p>
          <a:p>
            <a:pPr marL="457200" lvl="1" indent="0">
              <a:buClr>
                <a:schemeClr val="tx1"/>
              </a:buClr>
              <a:buNone/>
            </a:pPr>
            <a:r>
              <a:rPr lang="en-US" altLang="en-US" sz="2400" dirty="0">
                <a:latin typeface="Calibri" panose="020F0502020204030204" pitchFamily="34" charset="0"/>
              </a:rPr>
              <a:t>          1.  Abdominal cavity – viscera of digestion and the spleen</a:t>
            </a:r>
          </a:p>
          <a:p>
            <a:pPr marL="457200" lvl="1" indent="0">
              <a:buClr>
                <a:schemeClr val="tx1"/>
              </a:buClr>
              <a:buNone/>
            </a:pPr>
            <a:r>
              <a:rPr lang="en-US" altLang="en-US" sz="2400" dirty="0">
                <a:latin typeface="Calibri" panose="020F0502020204030204" pitchFamily="34" charset="0"/>
              </a:rPr>
              <a:t>          2.  Pelvic cavity – end of large intestine, urinary bladder,      </a:t>
            </a:r>
            <a:br>
              <a:rPr lang="en-US" altLang="en-US" sz="2400" dirty="0">
                <a:latin typeface="Calibri" panose="020F0502020204030204" pitchFamily="34" charset="0"/>
              </a:rPr>
            </a:br>
            <a:r>
              <a:rPr lang="en-US" altLang="en-US" sz="2400" dirty="0">
                <a:latin typeface="Calibri" panose="020F0502020204030204" pitchFamily="34" charset="0"/>
              </a:rPr>
              <a:t>               and internal reproductive organs</a:t>
            </a:r>
          </a:p>
          <a:p>
            <a:pPr marL="800100" lvl="1" indent="-342900">
              <a:buClr>
                <a:schemeClr val="tx1"/>
              </a:buClr>
              <a:buFontTx/>
              <a:buChar char="-"/>
            </a:pPr>
            <a:r>
              <a:rPr lang="en-US" altLang="en-US" sz="2400" dirty="0">
                <a:latin typeface="Calibri" panose="020F0502020204030204" pitchFamily="34" charset="0"/>
              </a:rPr>
              <a:t>A broad, thin muscle called the </a:t>
            </a:r>
            <a:r>
              <a:rPr lang="en-US" altLang="en-US" sz="2400" b="1" dirty="0">
                <a:latin typeface="Calibri" panose="020F0502020204030204" pitchFamily="34" charset="0"/>
              </a:rPr>
              <a:t>diaphragm</a:t>
            </a:r>
            <a:r>
              <a:rPr lang="en-US" altLang="en-US" sz="2400" dirty="0">
                <a:latin typeface="Calibri" panose="020F0502020204030204" pitchFamily="34" charset="0"/>
              </a:rPr>
              <a:t> separates the    </a:t>
            </a:r>
            <a:r>
              <a:rPr lang="en-US" altLang="en-US" sz="2400" dirty="0" smtClean="0">
                <a:latin typeface="Calibri" panose="020F0502020204030204" pitchFamily="34" charset="0"/>
              </a:rPr>
              <a:t>thoracic </a:t>
            </a:r>
            <a:r>
              <a:rPr lang="en-US" altLang="en-US" sz="2400" dirty="0">
                <a:latin typeface="Calibri" panose="020F0502020204030204" pitchFamily="34" charset="0"/>
              </a:rPr>
              <a:t>and </a:t>
            </a:r>
            <a:r>
              <a:rPr lang="en-US" altLang="en-US" sz="2400" dirty="0" err="1">
                <a:latin typeface="Calibri" panose="020F0502020204030204" pitchFamily="34" charset="0"/>
              </a:rPr>
              <a:t>abdominopelvic</a:t>
            </a:r>
            <a:r>
              <a:rPr lang="en-US" altLang="en-US" sz="2400" dirty="0">
                <a:latin typeface="Calibri" panose="020F0502020204030204" pitchFamily="34" charset="0"/>
              </a:rPr>
              <a:t> </a:t>
            </a:r>
            <a:r>
              <a:rPr lang="en-US" altLang="en-US" sz="2400" dirty="0" smtClean="0">
                <a:latin typeface="Calibri" panose="020F0502020204030204" pitchFamily="34" charset="0"/>
              </a:rPr>
              <a:t>cavities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3856491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>
                <a:latin typeface="Calibri" panose="020F0502020204030204" pitchFamily="34" charset="0"/>
              </a:rPr>
              <a:t>Major Body Cavities</a:t>
            </a:r>
            <a:r>
              <a:rPr lang="en-US" dirty="0">
                <a:latin typeface="Calibri" panose="020F0502020204030204" pitchFamily="34" charset="0"/>
              </a:rPr>
              <a:t>:</a:t>
            </a:r>
            <a:br>
              <a:rPr lang="en-US" dirty="0">
                <a:latin typeface="Calibri" panose="020F0502020204030204" pitchFamily="34" charset="0"/>
              </a:rPr>
            </a:br>
            <a:r>
              <a:rPr lang="en-US" u="sng" dirty="0">
                <a:latin typeface="Calibri" panose="020F0502020204030204" pitchFamily="34" charset="0"/>
              </a:rPr>
              <a:t>Lateral and Anterior Views</a:t>
            </a:r>
            <a:br>
              <a:rPr lang="en-US" u="sng" dirty="0"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12655" y="1295400"/>
            <a:ext cx="2918690" cy="51077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3195480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latin typeface="Calibri" panose="020F0502020204030204" pitchFamily="34" charset="0"/>
              </a:rPr>
              <a:t>Small Cavities in the Head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534400" cy="5867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dirty="0">
                <a:latin typeface="Calibri" panose="020F0502020204030204" pitchFamily="34" charset="0"/>
              </a:rPr>
              <a:t>Smaller cavities within the head include</a:t>
            </a:r>
            <a:r>
              <a:rPr lang="en-US" altLang="en-US" dirty="0" smtClean="0">
                <a:latin typeface="Calibri" panose="020F0502020204030204" pitchFamily="34" charset="0"/>
              </a:rPr>
              <a:t>:</a:t>
            </a:r>
            <a:endParaRPr lang="en-US" altLang="en-US" dirty="0">
              <a:latin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</a:rPr>
              <a:t>Oral cavity: </a:t>
            </a:r>
            <a:endParaRPr lang="en-US" altLang="en-US" dirty="0">
              <a:latin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dirty="0" smtClean="0">
                <a:latin typeface="Calibri" panose="020F0502020204030204" pitchFamily="34" charset="0"/>
              </a:rPr>
              <a:t>	Mouth </a:t>
            </a:r>
            <a:r>
              <a:rPr lang="en-US" altLang="en-US" dirty="0">
                <a:latin typeface="Calibri" panose="020F0502020204030204" pitchFamily="34" charset="0"/>
              </a:rPr>
              <a:t>area; contains tongue and teeth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</a:rPr>
              <a:t>Nasal cavity: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b="1" dirty="0">
                <a:latin typeface="Calibri" panose="020F0502020204030204" pitchFamily="34" charset="0"/>
              </a:rPr>
              <a:t>	</a:t>
            </a:r>
            <a:r>
              <a:rPr lang="en-US" altLang="en-US" dirty="0">
                <a:latin typeface="Calibri" panose="020F0502020204030204" pitchFamily="34" charset="0"/>
              </a:rPr>
              <a:t>Inside nose; divided into left and right portions by nasal 	septum, and contains sinuses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</a:rPr>
              <a:t>Orbital cavities: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b="1" dirty="0">
                <a:latin typeface="Calibri" panose="020F0502020204030204" pitchFamily="34" charset="0"/>
              </a:rPr>
              <a:t>	</a:t>
            </a:r>
            <a:r>
              <a:rPr lang="en-US" altLang="en-US" dirty="0">
                <a:latin typeface="Calibri" panose="020F0502020204030204" pitchFamily="34" charset="0"/>
              </a:rPr>
              <a:t>Contain eyes along with their nerves and skeletal muscles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</a:rPr>
              <a:t>Middle ear cavities: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b="1" dirty="0">
                <a:latin typeface="Calibri" panose="020F0502020204030204" pitchFamily="34" charset="0"/>
              </a:rPr>
              <a:t>	</a:t>
            </a:r>
            <a:r>
              <a:rPr lang="en-US" altLang="en-US" dirty="0">
                <a:latin typeface="Calibri" panose="020F0502020204030204" pitchFamily="34" charset="0"/>
              </a:rPr>
              <a:t>Contain middle ear bones </a:t>
            </a:r>
            <a:endParaRPr lang="en-US" dirty="0">
              <a:latin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210333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85800"/>
            <a:ext cx="3733800" cy="1752600"/>
          </a:xfrm>
        </p:spPr>
        <p:txBody>
          <a:bodyPr/>
          <a:lstStyle/>
          <a:p>
            <a:pPr marL="0" indent="0">
              <a:lnSpc>
                <a:spcPts val="4000"/>
              </a:lnSpc>
            </a:pPr>
            <a:r>
              <a:rPr lang="en-US" u="sng" dirty="0">
                <a:latin typeface="Calibri" panose="020F0502020204030204" pitchFamily="34" charset="0"/>
              </a:rPr>
              <a:t>Small Cavities in </a:t>
            </a:r>
            <a:br>
              <a:rPr lang="en-US" u="sng" dirty="0">
                <a:latin typeface="Calibri" panose="020F0502020204030204" pitchFamily="34" charset="0"/>
              </a:rPr>
            </a:br>
            <a:r>
              <a:rPr lang="en-US" u="sng" dirty="0">
                <a:latin typeface="Calibri" panose="020F0502020204030204" pitchFamily="34" charset="0"/>
              </a:rPr>
              <a:t>the Head (2)</a:t>
            </a:r>
            <a:r>
              <a:rPr lang="en-US" altLang="en-US" dirty="0"/>
              <a:t/>
            </a:r>
            <a:br>
              <a:rPr lang="en-US" altLang="en-US" dirty="0"/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57588" y="381000"/>
            <a:ext cx="5129212" cy="60229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8167910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609600"/>
          </a:xfrm>
        </p:spPr>
        <p:txBody>
          <a:bodyPr>
            <a:normAutofit fontScale="90000"/>
          </a:bodyPr>
          <a:lstStyle/>
          <a:p>
            <a:r>
              <a:rPr lang="en-US" altLang="en-US" u="sng" dirty="0">
                <a:latin typeface="Calibri" panose="020F0502020204030204" pitchFamily="34" charset="0"/>
                <a:cs typeface="Times New Roman" pitchFamily="18" charset="0"/>
              </a:rPr>
              <a:t>Thoracic and Abdominopelvic Membranes</a:t>
            </a:r>
            <a:r>
              <a:rPr lang="en-US" altLang="en-US" u="sng" dirty="0">
                <a:solidFill>
                  <a:srgbClr val="FF0000"/>
                </a:solidFill>
                <a:latin typeface="Calibri" panose="020F0502020204030204" pitchFamily="34" charset="0"/>
                <a:cs typeface="Times New Roman" pitchFamily="18" charset="0"/>
              </a:rPr>
              <a:t/>
            </a:r>
            <a:br>
              <a:rPr lang="en-US" altLang="en-US" u="sng" dirty="0">
                <a:solidFill>
                  <a:srgbClr val="FF0000"/>
                </a:solidFill>
                <a:latin typeface="Calibri" panose="020F0502020204030204" pitchFamily="34" charset="0"/>
                <a:cs typeface="Times New Roman" pitchFamily="18" charset="0"/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62000"/>
            <a:ext cx="8686800" cy="6096000"/>
          </a:xfrm>
        </p:spPr>
        <p:txBody>
          <a:bodyPr>
            <a:normAutofit lnSpcReduction="10000"/>
          </a:bodyPr>
          <a:lstStyle/>
          <a:p>
            <a:pPr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Double-layered membranes </a:t>
            </a:r>
          </a:p>
          <a:p>
            <a:pPr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The </a:t>
            </a: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parietal portion</a:t>
            </a: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 attaches to wall cavity and the </a:t>
            </a: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visceral portion </a:t>
            </a: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covers the internal organ</a:t>
            </a:r>
          </a:p>
          <a:p>
            <a:pPr lvl="1"/>
            <a:r>
              <a:rPr lang="en-US" altLang="en-US" sz="2400" b="1" dirty="0">
                <a:latin typeface="Calibri" panose="020F0502020204030204" pitchFamily="34" charset="0"/>
                <a:cs typeface="Times New Roman" pitchFamily="18" charset="0"/>
              </a:rPr>
              <a:t>Pleural Membranes:  </a:t>
            </a:r>
            <a:r>
              <a:rPr lang="en-US" altLang="en-US" sz="2400" dirty="0">
                <a:latin typeface="Calibri" panose="020F0502020204030204" pitchFamily="34" charset="0"/>
                <a:cs typeface="Times New Roman" pitchFamily="18" charset="0"/>
              </a:rPr>
              <a:t>Line the thoracic cavity; the parietal pleura lines the inner wall of thoracic cavity, while the visceral pleura covers the lungs; a thin layer of serous fluid separates the two layers; potential space between layers is pleural cavity</a:t>
            </a:r>
          </a:p>
          <a:p>
            <a:pPr lvl="1"/>
            <a:r>
              <a:rPr lang="en-US" altLang="en-US" sz="2400" b="1" dirty="0">
                <a:latin typeface="Calibri" panose="020F0502020204030204" pitchFamily="34" charset="0"/>
                <a:cs typeface="Times New Roman" pitchFamily="18" charset="0"/>
              </a:rPr>
              <a:t>Pericardial membranes:  </a:t>
            </a:r>
            <a:r>
              <a:rPr lang="en-US" altLang="en-US" sz="2400" dirty="0">
                <a:latin typeface="Calibri" panose="020F0502020204030204" pitchFamily="34" charset="0"/>
                <a:cs typeface="Times New Roman" pitchFamily="18" charset="0"/>
              </a:rPr>
              <a:t>Surrounds heart; the parietal pericardium makes up outer layer, and the visceral pericardium covers the heart; serous fluid separates the two layers; potential space between layers is pericardial cavity</a:t>
            </a:r>
          </a:p>
          <a:p>
            <a:pPr lvl="1"/>
            <a:r>
              <a:rPr lang="en-US" altLang="en-US" sz="2400" b="1" dirty="0">
                <a:latin typeface="Calibri" panose="020F0502020204030204" pitchFamily="34" charset="0"/>
                <a:cs typeface="Times New Roman" pitchFamily="18" charset="0"/>
              </a:rPr>
              <a:t>Peritoneal membranes:</a:t>
            </a:r>
            <a:r>
              <a:rPr lang="en-US" altLang="en-US" sz="2400" dirty="0">
                <a:latin typeface="Calibri" panose="020F0502020204030204" pitchFamily="34" charset="0"/>
                <a:cs typeface="Times New Roman" pitchFamily="18" charset="0"/>
              </a:rPr>
              <a:t>  Line the abdominopelvic cavity; a parietal peritoneum lines the wall, while the visceral peritoneum covers the organs; potential space between layers is the peritoneal cavity</a:t>
            </a:r>
            <a:endParaRPr lang="en-US" altLang="en-US" dirty="0">
              <a:latin typeface="Calibri" panose="020F0502020204030204" pitchFamily="34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440202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4724400" cy="1828800"/>
          </a:xfrm>
        </p:spPr>
        <p:txBody>
          <a:bodyPr/>
          <a:lstStyle/>
          <a:p>
            <a:r>
              <a:rPr lang="en-US" u="sng" dirty="0">
                <a:latin typeface="Calibri" panose="020F0502020204030204" pitchFamily="34" charset="0"/>
              </a:rPr>
              <a:t>Transverse Section </a:t>
            </a:r>
            <a:br>
              <a:rPr lang="en-US" u="sng" dirty="0">
                <a:latin typeface="Calibri" panose="020F0502020204030204" pitchFamily="34" charset="0"/>
              </a:rPr>
            </a:br>
            <a:r>
              <a:rPr lang="en-US" u="sng" dirty="0">
                <a:latin typeface="Calibri" panose="020F0502020204030204" pitchFamily="34" charset="0"/>
              </a:rPr>
              <a:t>Through the Thorax</a:t>
            </a:r>
            <a:br>
              <a:rPr lang="en-US" u="sng" dirty="0"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9549" y="1443904"/>
            <a:ext cx="6586464" cy="50330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9115910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4724400" cy="1524000"/>
          </a:xfrm>
        </p:spPr>
        <p:txBody>
          <a:bodyPr>
            <a:normAutofit fontScale="90000"/>
          </a:bodyPr>
          <a:lstStyle/>
          <a:p>
            <a:r>
              <a:rPr lang="en-US" u="sng" dirty="0">
                <a:latin typeface="Calibri" panose="020F0502020204030204" pitchFamily="34" charset="0"/>
              </a:rPr>
              <a:t>Transverse Section</a:t>
            </a:r>
            <a:br>
              <a:rPr lang="en-US" u="sng" dirty="0">
                <a:latin typeface="Calibri" panose="020F0502020204030204" pitchFamily="34" charset="0"/>
              </a:rPr>
            </a:br>
            <a:r>
              <a:rPr lang="en-US" u="sng" dirty="0">
                <a:latin typeface="Calibri" panose="020F0502020204030204" pitchFamily="34" charset="0"/>
              </a:rPr>
              <a:t>Through the Abdomen</a:t>
            </a:r>
            <a:br>
              <a:rPr lang="en-US" u="sng" dirty="0"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9127" y="1346895"/>
            <a:ext cx="6945746" cy="50786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9843318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imes New Roman" pitchFamily="18" charset="0"/>
              </a:rPr>
              <a:t>Organ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Body consists of several organ systems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Each system contains a group of organs that work together to accomplish a specific function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Each system contributes to homeostasis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407400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latin typeface="Calibri" panose="020F0502020204030204" pitchFamily="34" charset="0"/>
              </a:rPr>
              <a:t>Organ Systems</a:t>
            </a:r>
            <a:r>
              <a:rPr lang="en-US" dirty="0">
                <a:latin typeface="Calibri" panose="020F0502020204030204" pitchFamily="34" charset="0"/>
              </a:rPr>
              <a:t>:  </a:t>
            </a:r>
            <a:r>
              <a:rPr lang="en-US" u="sng" dirty="0">
                <a:latin typeface="Calibri" panose="020F0502020204030204" pitchFamily="34" charset="0"/>
              </a:rPr>
              <a:t>Body Covering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Body System that Provides the Body Covering: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altLang="en-US" dirty="0">
              <a:latin typeface="Calibri" panose="020F0502020204030204" pitchFamily="34" charset="0"/>
              <a:cs typeface="Times New Roman" pitchFamily="18" charset="0"/>
            </a:endParaRP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The </a:t>
            </a: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integumentary system </a:t>
            </a: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provides the body covering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This system includes skin, hair, nails, and various glands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It protects underlying tissues, helps regulate body temperature, senses changes via a variety of sensory receptors, and  synthesizes certain products</a:t>
            </a:r>
            <a:endParaRPr lang="en-US" dirty="0">
              <a:latin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882357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lvl="1" indent="0" eaLnBrk="1" hangingPunct="1"/>
            <a:r>
              <a:rPr lang="en-US" sz="3600" u="sng" dirty="0" smtClean="0">
                <a:solidFill>
                  <a:schemeClr val="bg2"/>
                </a:solidFill>
                <a:latin typeface="Calibri" panose="020F0502020204030204" pitchFamily="34" charset="0"/>
              </a:rPr>
              <a:t>Organ Systems</a:t>
            </a:r>
            <a:r>
              <a:rPr lang="en-US" sz="3600" dirty="0" smtClean="0">
                <a:solidFill>
                  <a:schemeClr val="bg2"/>
                </a:solidFill>
                <a:latin typeface="Calibri" panose="020F0502020204030204" pitchFamily="34" charset="0"/>
              </a:rPr>
              <a:t>:  </a:t>
            </a:r>
            <a:r>
              <a:rPr lang="en-US" altLang="en-US" sz="3600" u="sng" dirty="0" smtClean="0">
                <a:solidFill>
                  <a:schemeClr val="bg2"/>
                </a:solidFill>
                <a:latin typeface="Calibri" panose="020F0502020204030204" pitchFamily="34" charset="0"/>
                <a:cs typeface="Times New Roman" pitchFamily="18" charset="0"/>
              </a:rPr>
              <a:t>Support and Movement</a:t>
            </a:r>
            <a:r>
              <a:rPr lang="en-US" altLang="en-US" sz="3600" dirty="0" smtClean="0">
                <a:solidFill>
                  <a:schemeClr val="bg2"/>
                </a:solidFill>
                <a:latin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altLang="en-US" sz="3600" dirty="0" smtClean="0">
                <a:latin typeface="Calibri" panose="020F0502020204030204" pitchFamily="34" charset="0"/>
                <a:cs typeface="Times New Roman" pitchFamily="18" charset="0"/>
              </a:rPr>
              <a:t/>
            </a:r>
            <a:br>
              <a:rPr lang="en-US" altLang="en-US" sz="3600" dirty="0" smtClean="0">
                <a:latin typeface="Calibri" panose="020F0502020204030204" pitchFamily="34" charset="0"/>
                <a:cs typeface="Times New Roman" pitchFamily="18" charset="0"/>
              </a:rPr>
            </a:br>
            <a:r>
              <a:rPr lang="en-US" altLang="en-US" sz="2400" dirty="0" smtClean="0">
                <a:latin typeface="Calibri" panose="020F0502020204030204" pitchFamily="34" charset="0"/>
                <a:cs typeface="Times New Roman" pitchFamily="18" charset="0"/>
              </a:rPr>
              <a:t/>
            </a:r>
            <a:br>
              <a:rPr lang="en-US" altLang="en-US" sz="2400" dirty="0" smtClean="0">
                <a:latin typeface="Calibri" panose="020F0502020204030204" pitchFamily="34" charset="0"/>
                <a:cs typeface="Times New Roman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791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Body Systems that Provide Support and Movement</a:t>
            </a:r>
            <a:r>
              <a:rPr lang="en-US" altLang="en-US" b="1" dirty="0" smtClean="0">
                <a:latin typeface="Calibri" panose="020F0502020204030204" pitchFamily="34" charset="0"/>
                <a:cs typeface="Times New Roman" pitchFamily="18" charset="0"/>
              </a:rPr>
              <a:t>:</a:t>
            </a:r>
            <a:endParaRPr lang="en-US" altLang="en-US" dirty="0">
              <a:latin typeface="Calibri" panose="020F0502020204030204" pitchFamily="34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Skeletal system: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Consists of bones, ligaments and cartilages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Supports, protects, provides frameworks, stores inorganic salts, and houses tissues that produce blood </a:t>
            </a:r>
            <a:r>
              <a:rPr lang="en-US" altLang="en-US" dirty="0" smtClean="0">
                <a:latin typeface="Calibri" panose="020F0502020204030204" pitchFamily="34" charset="0"/>
                <a:cs typeface="Times New Roman" pitchFamily="18" charset="0"/>
              </a:rPr>
              <a:t>cells</a:t>
            </a:r>
            <a:endParaRPr lang="en-US" altLang="en-US" dirty="0">
              <a:latin typeface="Calibri" panose="020F0502020204030204" pitchFamily="34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Muscular system: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Consists of the muscles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Provides body movement and posture, and is major source of body heat</a:t>
            </a:r>
            <a:endParaRPr lang="en-US" altLang="en-US" dirty="0">
              <a:latin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262008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ctr" defTabSz="457200" rtl="0">
              <a:spcBef>
                <a:spcPct val="0"/>
              </a:spcBef>
            </a:pPr>
            <a:r>
              <a:rPr lang="en-US" sz="3600" u="sng" dirty="0" smtClean="0">
                <a:solidFill>
                  <a:schemeClr val="bg2"/>
                </a:solidFill>
                <a:latin typeface="Calibri" panose="020F0502020204030204" pitchFamily="34" charset="0"/>
              </a:rPr>
              <a:t>Organ Systems</a:t>
            </a:r>
            <a:r>
              <a:rPr lang="en-US" sz="3600" dirty="0" smtClean="0">
                <a:solidFill>
                  <a:schemeClr val="bg2"/>
                </a:solidFill>
                <a:latin typeface="Calibri" panose="020F0502020204030204" pitchFamily="34" charset="0"/>
              </a:rPr>
              <a:t>:  </a:t>
            </a:r>
            <a:r>
              <a:rPr lang="en-US" sz="3600" u="sng" dirty="0" smtClean="0">
                <a:solidFill>
                  <a:schemeClr val="bg2"/>
                </a:solidFill>
                <a:latin typeface="Calibri" panose="020F0502020204030204" pitchFamily="34" charset="0"/>
              </a:rPr>
              <a:t>I</a:t>
            </a:r>
            <a:r>
              <a:rPr lang="en-US" altLang="en-US" sz="3600" u="sng" dirty="0" smtClean="0">
                <a:solidFill>
                  <a:schemeClr val="bg2"/>
                </a:solidFill>
                <a:latin typeface="Calibri" panose="020F0502020204030204" pitchFamily="34" charset="0"/>
                <a:cs typeface="Times New Roman" pitchFamily="18" charset="0"/>
              </a:rPr>
              <a:t>ntegration &amp; Coordination</a:t>
            </a:r>
            <a:r>
              <a:rPr lang="en-US" altLang="en-US" sz="3600" u="sng" dirty="0" smtClean="0">
                <a:latin typeface="Calibri" panose="020F0502020204030204" pitchFamily="34" charset="0"/>
                <a:cs typeface="Times New Roman" pitchFamily="18" charset="0"/>
              </a:rPr>
              <a:t/>
            </a:r>
            <a:br>
              <a:rPr lang="en-US" altLang="en-US" sz="3600" u="sng" dirty="0" smtClean="0">
                <a:latin typeface="Calibri" panose="020F0502020204030204" pitchFamily="34" charset="0"/>
                <a:cs typeface="Times New Roman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8915400" cy="5867400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ts val="2500"/>
              </a:lnSpc>
              <a:buNone/>
            </a:pPr>
            <a:r>
              <a:rPr lang="en-US" altLang="en-US" sz="8000" b="1" dirty="0">
                <a:latin typeface="Calibri" panose="020F0502020204030204" pitchFamily="34" charset="0"/>
                <a:cs typeface="Times New Roman" pitchFamily="18" charset="0"/>
              </a:rPr>
              <a:t>Body Systems that Provide Integration &amp; Coordination:</a:t>
            </a:r>
          </a:p>
          <a:p>
            <a:pPr marL="0" indent="0">
              <a:lnSpc>
                <a:spcPts val="2500"/>
              </a:lnSpc>
              <a:buClr>
                <a:schemeClr val="tx1"/>
              </a:buClr>
              <a:buNone/>
            </a:pPr>
            <a:r>
              <a:rPr lang="en-US" altLang="en-US" sz="8000" b="1" dirty="0">
                <a:latin typeface="Calibri" panose="020F0502020204030204" pitchFamily="34" charset="0"/>
                <a:cs typeface="Times New Roman" pitchFamily="18" charset="0"/>
              </a:rPr>
              <a:t>Nervous system: </a:t>
            </a:r>
          </a:p>
          <a:p>
            <a:pPr>
              <a:lnSpc>
                <a:spcPts val="25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8000" dirty="0">
                <a:latin typeface="Calibri" panose="020F0502020204030204" pitchFamily="34" charset="0"/>
                <a:cs typeface="Times New Roman" pitchFamily="18" charset="0"/>
              </a:rPr>
              <a:t>Consists of the brain, spinal cord, nerves, and sense </a:t>
            </a:r>
            <a:r>
              <a:rPr lang="en-US" altLang="en-US" sz="8000" dirty="0" smtClean="0">
                <a:latin typeface="Calibri" panose="020F0502020204030204" pitchFamily="34" charset="0"/>
                <a:cs typeface="Times New Roman" pitchFamily="18" charset="0"/>
              </a:rPr>
              <a:t>organs</a:t>
            </a:r>
          </a:p>
          <a:p>
            <a:pPr>
              <a:lnSpc>
                <a:spcPts val="25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8000" dirty="0" smtClean="0">
                <a:latin typeface="Calibri" panose="020F0502020204030204" pitchFamily="34" charset="0"/>
                <a:cs typeface="Times New Roman" pitchFamily="18" charset="0"/>
              </a:rPr>
              <a:t>Cells </a:t>
            </a:r>
            <a:r>
              <a:rPr lang="en-US" altLang="en-US" sz="8000" dirty="0">
                <a:latin typeface="Calibri" panose="020F0502020204030204" pitchFamily="34" charset="0"/>
                <a:cs typeface="Times New Roman" pitchFamily="18" charset="0"/>
              </a:rPr>
              <a:t>communicate with each other and with muscles and glands via neurotransmitters </a:t>
            </a:r>
          </a:p>
          <a:p>
            <a:pPr>
              <a:lnSpc>
                <a:spcPts val="25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8000" dirty="0">
                <a:latin typeface="Calibri" panose="020F0502020204030204" pitchFamily="34" charset="0"/>
                <a:cs typeface="Times New Roman" pitchFamily="18" charset="0"/>
              </a:rPr>
              <a:t>Cells function in either sensory reception, integration of incoming information, or stimulation of muscles and glands</a:t>
            </a:r>
          </a:p>
          <a:p>
            <a:pPr marL="0" indent="0">
              <a:lnSpc>
                <a:spcPts val="2500"/>
              </a:lnSpc>
              <a:buClr>
                <a:schemeClr val="tx1"/>
              </a:buClr>
              <a:buNone/>
            </a:pPr>
            <a:r>
              <a:rPr lang="en-US" altLang="en-US" sz="8000" b="1" dirty="0">
                <a:latin typeface="Calibri" panose="020F0502020204030204" pitchFamily="34" charset="0"/>
                <a:cs typeface="Times New Roman" pitchFamily="18" charset="0"/>
              </a:rPr>
              <a:t>Endocrine system:</a:t>
            </a:r>
            <a:r>
              <a:rPr lang="en-US" altLang="en-US" sz="8000" dirty="0">
                <a:latin typeface="Calibri" panose="020F0502020204030204" pitchFamily="34" charset="0"/>
                <a:cs typeface="Times New Roman" pitchFamily="18" charset="0"/>
              </a:rPr>
              <a:t> </a:t>
            </a:r>
          </a:p>
          <a:p>
            <a:pPr>
              <a:lnSpc>
                <a:spcPts val="25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8000" dirty="0">
                <a:latin typeface="Calibri" panose="020F0502020204030204" pitchFamily="34" charset="0"/>
                <a:cs typeface="Times New Roman" pitchFamily="18" charset="0"/>
              </a:rPr>
              <a:t>Consists of all glands that secrete chemical messengers called hormones</a:t>
            </a:r>
          </a:p>
          <a:p>
            <a:pPr>
              <a:lnSpc>
                <a:spcPts val="25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8000" dirty="0">
                <a:latin typeface="Calibri" panose="020F0502020204030204" pitchFamily="34" charset="0"/>
                <a:cs typeface="Times New Roman" pitchFamily="18" charset="0"/>
              </a:rPr>
              <a:t>Includes the hypothalamus, pituitary, thyroid, parathyroid, pineal, and thymus glands, pancreas, ovaries, and testes, along with other organs that secrete hormones  </a:t>
            </a:r>
          </a:p>
          <a:p>
            <a:pPr>
              <a:lnSpc>
                <a:spcPts val="25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8000" dirty="0">
                <a:latin typeface="Calibri" panose="020F0502020204030204" pitchFamily="34" charset="0"/>
                <a:cs typeface="Times New Roman" pitchFamily="18" charset="0"/>
              </a:rPr>
              <a:t>Hormones alter metabolism of specific target cells</a:t>
            </a:r>
          </a:p>
          <a:p>
            <a:pPr>
              <a:lnSpc>
                <a:spcPts val="25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8000" dirty="0">
                <a:latin typeface="Calibri" panose="020F0502020204030204" pitchFamily="34" charset="0"/>
                <a:cs typeface="Times New Roman" pitchFamily="18" charset="0"/>
              </a:rPr>
              <a:t>Hormones are slower to respond than neurotransmitters, but effects last longer</a:t>
            </a:r>
            <a:r>
              <a:rPr lang="en-US" altLang="en-US" sz="8000" dirty="0">
                <a:latin typeface="Calibri" panose="020F0502020204030204" pitchFamily="34" charset="0"/>
              </a:rPr>
              <a:t>  </a:t>
            </a: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3962400" y="6758050"/>
            <a:ext cx="1371600" cy="9995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380426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ctr" defTabSz="457200" rtl="0">
              <a:spcBef>
                <a:spcPct val="0"/>
              </a:spcBef>
            </a:pPr>
            <a:r>
              <a:rPr lang="en-US" sz="3600" u="sng" dirty="0" smtClean="0">
                <a:solidFill>
                  <a:schemeClr val="bg2"/>
                </a:solidFill>
                <a:latin typeface="Calibri" panose="020F0502020204030204" pitchFamily="34" charset="0"/>
              </a:rPr>
              <a:t>Organ Systems</a:t>
            </a:r>
            <a:r>
              <a:rPr lang="en-US" sz="3600" dirty="0" smtClean="0">
                <a:solidFill>
                  <a:schemeClr val="bg2"/>
                </a:solidFill>
                <a:latin typeface="Calibri" panose="020F0502020204030204" pitchFamily="34" charset="0"/>
              </a:rPr>
              <a:t>:  </a:t>
            </a:r>
            <a:r>
              <a:rPr lang="en-US" sz="3600" u="sng" dirty="0" smtClean="0">
                <a:solidFill>
                  <a:schemeClr val="bg2"/>
                </a:solidFill>
                <a:latin typeface="Calibri" panose="020F0502020204030204" pitchFamily="34" charset="0"/>
              </a:rPr>
              <a:t>Transport</a:t>
            </a:r>
            <a:r>
              <a:rPr lang="en-US" altLang="en-US" sz="3600" u="sng" dirty="0" smtClean="0">
                <a:solidFill>
                  <a:schemeClr val="bg2"/>
                </a:solidFill>
                <a:latin typeface="Calibri" panose="020F0502020204030204" pitchFamily="34" charset="0"/>
                <a:cs typeface="Times New Roman" pitchFamily="18" charset="0"/>
              </a:rPr>
              <a:t/>
            </a:r>
            <a:br>
              <a:rPr lang="en-US" altLang="en-US" sz="3600" u="sng" dirty="0" smtClean="0">
                <a:solidFill>
                  <a:schemeClr val="bg2"/>
                </a:solidFill>
                <a:latin typeface="Calibri" panose="020F0502020204030204" pitchFamily="34" charset="0"/>
                <a:cs typeface="Times New Roman" pitchFamily="18" charset="0"/>
              </a:rPr>
            </a:b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991600" cy="6019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Body Systems that Provide Transport of Substances through the Body: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Cardiovascular system: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Consists of the heart, blood vessels, and the blood 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It distributes oxygen, nutrients, and hormones throughout the body, while removing wastes from the cells</a:t>
            </a:r>
          </a:p>
          <a:p>
            <a:pPr marL="0" indent="0">
              <a:buClr>
                <a:schemeClr val="tx1"/>
              </a:buClr>
              <a:buNone/>
            </a:pPr>
            <a:endParaRPr lang="en-US" altLang="en-US" u="sng" dirty="0">
              <a:solidFill>
                <a:srgbClr val="333399"/>
              </a:solidFill>
              <a:latin typeface="Calibri" panose="020F0502020204030204" pitchFamily="34" charset="0"/>
              <a:cs typeface="Times New Roman" pitchFamily="18" charset="0"/>
            </a:endParaRPr>
          </a:p>
          <a:p>
            <a:pPr marL="0" indent="0">
              <a:buClr>
                <a:schemeClr val="tx1"/>
              </a:buClr>
              <a:buNone/>
            </a:pP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Lymphatic system: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Consists of lymphatic vessels, lymph nodes, thymus, spleen, and lymph (fluid)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Drains excess tissue fluid and returns it to the blood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Lymphocytes are cells of immunity; defend body against infection</a:t>
            </a:r>
            <a:endParaRPr lang="en-US" altLang="en-US" dirty="0">
              <a:latin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737140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txBody>
          <a:bodyPr/>
          <a:lstStyle/>
          <a:p>
            <a:pPr lvl="1" algn="ctr" defTabSz="457200" rtl="0">
              <a:spcBef>
                <a:spcPct val="0"/>
              </a:spcBef>
            </a:pPr>
            <a:r>
              <a:rPr lang="en-US" sz="3600" u="sng" dirty="0" smtClean="0">
                <a:solidFill>
                  <a:schemeClr val="bg2"/>
                </a:solidFill>
                <a:latin typeface="Calibri" panose="020F0502020204030204" pitchFamily="34" charset="0"/>
              </a:rPr>
              <a:t>Organ Systems</a:t>
            </a:r>
            <a:r>
              <a:rPr lang="en-US" sz="3600" dirty="0" smtClean="0">
                <a:solidFill>
                  <a:schemeClr val="bg2"/>
                </a:solidFill>
                <a:latin typeface="Calibri" panose="020F0502020204030204" pitchFamily="34" charset="0"/>
              </a:rPr>
              <a:t>:  </a:t>
            </a:r>
            <a:r>
              <a:rPr lang="en-US" sz="3600" u="sng" dirty="0" smtClean="0">
                <a:solidFill>
                  <a:schemeClr val="bg2"/>
                </a:solidFill>
                <a:latin typeface="Calibri" panose="020F0502020204030204" pitchFamily="34" charset="0"/>
              </a:rPr>
              <a:t>Absorption and Excretion</a:t>
            </a:r>
            <a:r>
              <a:rPr lang="en-US" altLang="en-US" sz="3600" u="sng" dirty="0" smtClean="0">
                <a:latin typeface="Calibri" panose="020F0502020204030204" pitchFamily="34" charset="0"/>
                <a:cs typeface="Times New Roman" pitchFamily="18" charset="0"/>
              </a:rPr>
              <a:t/>
            </a:r>
            <a:br>
              <a:rPr lang="en-US" altLang="en-US" sz="3600" u="sng" dirty="0" smtClean="0">
                <a:latin typeface="Calibri" panose="020F0502020204030204" pitchFamily="34" charset="0"/>
                <a:cs typeface="Times New Roman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8839200" cy="6019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Body Systems that Provide Absorption and Excretion: </a:t>
            </a: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	</a:t>
            </a:r>
          </a:p>
          <a:p>
            <a:pPr marL="0" indent="0">
              <a:buNone/>
            </a:pP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Digestive system:</a:t>
            </a: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Consists of the mouth, esophagus, stomach, intestines, and accessory organs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Receives, breaks down, and absorbs nutrients</a:t>
            </a:r>
          </a:p>
          <a:p>
            <a:pPr marL="0" indent="0">
              <a:buNone/>
            </a:pP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Respiratory system:</a:t>
            </a: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Exchanges O</a:t>
            </a:r>
            <a:r>
              <a:rPr lang="en-US" altLang="en-US" baseline="-25000" dirty="0">
                <a:latin typeface="Calibri" panose="020F0502020204030204" pitchFamily="34" charset="0"/>
                <a:cs typeface="Times New Roman" pitchFamily="18" charset="0"/>
              </a:rPr>
              <a:t>2</a:t>
            </a: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 and CO</a:t>
            </a:r>
            <a:r>
              <a:rPr lang="en-US" altLang="en-US" baseline="-25000" dirty="0">
                <a:latin typeface="Calibri" panose="020F0502020204030204" pitchFamily="34" charset="0"/>
                <a:cs typeface="Times New Roman" pitchFamily="18" charset="0"/>
              </a:rPr>
              <a:t>2</a:t>
            </a: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 between the blood and air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Consists of the lungs and air passageways (nasal cavity, pharynx, larynx, trachea, bronchi)</a:t>
            </a:r>
          </a:p>
          <a:p>
            <a:pPr marL="0" indent="0">
              <a:buNone/>
            </a:pP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Urinary system: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Consists of the kidneys, ureters, bladder, and urethra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Removes wastes from the blood and helps to maintain water and electrolyte balance</a:t>
            </a:r>
            <a:endParaRPr lang="en-US" altLang="en-US" dirty="0">
              <a:latin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562494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ctr" defTabSz="457200" rtl="0">
              <a:spcBef>
                <a:spcPct val="0"/>
              </a:spcBef>
            </a:pPr>
            <a:r>
              <a:rPr lang="en-US" sz="3600" u="sng" dirty="0" smtClean="0">
                <a:solidFill>
                  <a:schemeClr val="bg2"/>
                </a:solidFill>
                <a:latin typeface="Calibri" panose="020F0502020204030204" pitchFamily="34" charset="0"/>
              </a:rPr>
              <a:t>Organ Systems</a:t>
            </a:r>
            <a:r>
              <a:rPr lang="en-US" sz="3600" dirty="0" smtClean="0">
                <a:solidFill>
                  <a:schemeClr val="bg2"/>
                </a:solidFill>
                <a:latin typeface="Calibri" panose="020F0502020204030204" pitchFamily="34" charset="0"/>
              </a:rPr>
              <a:t>:  </a:t>
            </a:r>
            <a:r>
              <a:rPr lang="en-US" sz="3600" u="sng" dirty="0" smtClean="0">
                <a:solidFill>
                  <a:schemeClr val="bg2"/>
                </a:solidFill>
                <a:latin typeface="Calibri" panose="020F0502020204030204" pitchFamily="34" charset="0"/>
              </a:rPr>
              <a:t>Reproduction</a:t>
            </a:r>
            <a:r>
              <a:rPr lang="en-US" altLang="en-US" sz="3600" dirty="0" smtClean="0">
                <a:solidFill>
                  <a:schemeClr val="bg2"/>
                </a:solidFill>
                <a:latin typeface="Calibri" panose="020F0502020204030204" pitchFamily="34" charset="0"/>
                <a:cs typeface="Times New Roman" pitchFamily="18" charset="0"/>
              </a:rPr>
              <a:t/>
            </a:r>
            <a:br>
              <a:rPr lang="en-US" altLang="en-US" sz="3600" dirty="0" smtClean="0">
                <a:solidFill>
                  <a:schemeClr val="bg2"/>
                </a:solidFill>
                <a:latin typeface="Calibri" panose="020F0502020204030204" pitchFamily="34" charset="0"/>
                <a:cs typeface="Times New Roman" pitchFamily="18" charset="0"/>
              </a:rPr>
            </a:b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8839200" cy="5943600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Body Systems that Provide Reproduction: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The reproductive systems of the male and female produces new organisms together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Male reproductive system: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     -  Consists of the testes, </a:t>
            </a:r>
            <a:r>
              <a:rPr lang="en-US" dirty="0">
                <a:latin typeface="Calibri" panose="020F0502020204030204" pitchFamily="34" charset="0"/>
              </a:rPr>
              <a:t>scrotum, </a:t>
            </a:r>
            <a:r>
              <a:rPr lang="en-US" dirty="0" err="1">
                <a:latin typeface="Calibri" panose="020F0502020204030204" pitchFamily="34" charset="0"/>
              </a:rPr>
              <a:t>epididymides</a:t>
            </a:r>
            <a:r>
              <a:rPr lang="en-US" dirty="0">
                <a:latin typeface="Calibri" panose="020F0502020204030204" pitchFamily="34" charset="0"/>
              </a:rPr>
              <a:t>, ductus </a:t>
            </a:r>
            <a:r>
              <a:rPr lang="en-US" dirty="0" err="1">
                <a:latin typeface="Calibri" panose="020F0502020204030204" pitchFamily="34" charset="0"/>
              </a:rPr>
              <a:t>deferentia</a:t>
            </a:r>
            <a:r>
              <a:rPr lang="en-US" dirty="0">
                <a:latin typeface="Calibri" panose="020F0502020204030204" pitchFamily="34" charset="0"/>
              </a:rPr>
              <a:t>,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dirty="0">
                <a:latin typeface="Calibri" panose="020F0502020204030204" pitchFamily="34" charset="0"/>
              </a:rPr>
              <a:t>        seminal vesicles, prostate gland, bulbourethral glands, penis, and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dirty="0">
                <a:latin typeface="Calibri" panose="020F0502020204030204" pitchFamily="34" charset="0"/>
              </a:rPr>
              <a:t>        urethra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     -  Produce and maintain sperm, and conduct them to the female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        reproductive tract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Female reproductive system: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     -  Consists of ovaries, uterine tubes, uterus, vagina, clitoris, vulva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     -  Produces female sex cells (egg cells or oocytes)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     -  Houses the developing offspring and functions in birth</a:t>
            </a:r>
            <a:endParaRPr lang="en-US" altLang="en-US" dirty="0">
              <a:latin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886200" y="6705600"/>
            <a:ext cx="1371600" cy="9995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2118546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5334000" cy="1752600"/>
          </a:xfrm>
        </p:spPr>
        <p:txBody>
          <a:bodyPr/>
          <a:lstStyle/>
          <a:p>
            <a:r>
              <a:rPr lang="en-US" u="sng" dirty="0">
                <a:latin typeface="Calibri" panose="020F0502020204030204" pitchFamily="34" charset="0"/>
              </a:rPr>
              <a:t>Organ Systems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u="sng" dirty="0">
                <a:latin typeface="Calibri" panose="020F0502020204030204" pitchFamily="34" charset="0"/>
              </a:rPr>
              <a:t>Interact for Homeostasis</a:t>
            </a:r>
            <a:r>
              <a:rPr lang="en-US" altLang="en-US" u="sng" dirty="0">
                <a:latin typeface="Calibri" panose="020F0502020204030204" pitchFamily="34" charset="0"/>
                <a:cs typeface="Times New Roman" pitchFamily="18" charset="0"/>
              </a:rPr>
              <a:t/>
            </a:r>
            <a:br>
              <a:rPr lang="en-US" altLang="en-US" u="sng" dirty="0">
                <a:latin typeface="Calibri" panose="020F0502020204030204" pitchFamily="34" charset="0"/>
                <a:cs typeface="Times New Roman" pitchFamily="18" charset="0"/>
              </a:rPr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81746" y="1434050"/>
            <a:ext cx="3380510" cy="50429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9152055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609600"/>
          </a:xfrm>
        </p:spPr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</a:rPr>
              <a:t>1.7</a:t>
            </a:r>
            <a:r>
              <a:rPr lang="en-US" altLang="en-US" dirty="0">
                <a:latin typeface="Calibri" panose="020F0502020204030204" pitchFamily="34" charset="0"/>
              </a:rPr>
              <a:t>:  </a:t>
            </a:r>
            <a:r>
              <a:rPr lang="en-US" altLang="en-US" u="sng" dirty="0">
                <a:latin typeface="Calibri" panose="020F0502020204030204" pitchFamily="34" charset="0"/>
              </a:rPr>
              <a:t>Anatomical Terminology</a:t>
            </a:r>
            <a:r>
              <a:rPr lang="en-US" altLang="en-US" dirty="0"/>
              <a:t/>
            </a:r>
            <a:br>
              <a:rPr lang="en-US" alt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8839200" cy="6019800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Anatomical position: 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Body erect, face forward, upper limbs at sides with palms forward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Terminology assumes that body is in anatomical position</a:t>
            </a:r>
          </a:p>
          <a:p>
            <a:pPr marL="0" indent="0">
              <a:lnSpc>
                <a:spcPct val="90000"/>
              </a:lnSpc>
              <a:buClr>
                <a:schemeClr val="tx1"/>
              </a:buClr>
              <a:buNone/>
            </a:pPr>
            <a:endParaRPr lang="en-US" altLang="en-US" dirty="0">
              <a:latin typeface="Calibri" panose="020F0502020204030204" pitchFamily="34" charset="0"/>
              <a:cs typeface="Times New Roman" pitchFamily="18" charset="0"/>
            </a:endParaRPr>
          </a:p>
          <a:p>
            <a:pPr marL="0" indent="0"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Terms of relative position: </a:t>
            </a:r>
          </a:p>
          <a:p>
            <a:pPr marL="0" indent="0"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Terms that describe location of one body part with respect to another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Courier New" pitchFamily="49" charset="0"/>
              </a:rPr>
              <a:t>Superior</a:t>
            </a:r>
            <a:r>
              <a:rPr lang="en-US" altLang="en-US" dirty="0">
                <a:latin typeface="Calibri" panose="020F0502020204030204" pitchFamily="34" charset="0"/>
                <a:cs typeface="Courier New" pitchFamily="49" charset="0"/>
              </a:rPr>
              <a:t> – above another part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Courier New" pitchFamily="49" charset="0"/>
              </a:rPr>
              <a:t>Inferior</a:t>
            </a:r>
            <a:r>
              <a:rPr lang="en-US" altLang="en-US" dirty="0">
                <a:latin typeface="Calibri" panose="020F0502020204030204" pitchFamily="34" charset="0"/>
                <a:cs typeface="Courier New" pitchFamily="49" charset="0"/>
              </a:rPr>
              <a:t> – below another part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Courier New" pitchFamily="49" charset="0"/>
              </a:rPr>
              <a:t>Anterior (ventral)</a:t>
            </a:r>
            <a:r>
              <a:rPr lang="en-US" altLang="en-US" dirty="0">
                <a:latin typeface="Calibri" panose="020F0502020204030204" pitchFamily="34" charset="0"/>
                <a:cs typeface="Courier New" pitchFamily="49" charset="0"/>
              </a:rPr>
              <a:t> – toward the front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Courier New" pitchFamily="49" charset="0"/>
              </a:rPr>
              <a:t>Posterior (dorsal) </a:t>
            </a:r>
            <a:r>
              <a:rPr lang="en-US" altLang="en-US" dirty="0">
                <a:latin typeface="Calibri" panose="020F0502020204030204" pitchFamily="34" charset="0"/>
                <a:cs typeface="Courier New" pitchFamily="49" charset="0"/>
              </a:rPr>
              <a:t>– toward the back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Courier New" pitchFamily="49" charset="0"/>
              </a:rPr>
              <a:t>Median</a:t>
            </a:r>
            <a:r>
              <a:rPr lang="en-US" altLang="en-US" dirty="0">
                <a:latin typeface="Calibri" panose="020F0502020204030204" pitchFamily="34" charset="0"/>
                <a:cs typeface="Courier New" pitchFamily="49" charset="0"/>
              </a:rPr>
              <a:t> – closer to the midline (when body is divided into left and right halves)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Courier New" pitchFamily="49" charset="0"/>
              </a:rPr>
              <a:t>Lateral</a:t>
            </a:r>
            <a:r>
              <a:rPr lang="en-US" altLang="en-US" dirty="0">
                <a:latin typeface="Calibri" panose="020F0502020204030204" pitchFamily="34" charset="0"/>
                <a:cs typeface="Courier New" pitchFamily="49" charset="0"/>
              </a:rPr>
              <a:t> – toward the side, away from midline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  <a:cs typeface="Courier New" pitchFamily="49" charset="0"/>
              </a:rPr>
              <a:t>Bilateral </a:t>
            </a:r>
            <a:r>
              <a:rPr lang="en-US" altLang="en-US" dirty="0">
                <a:latin typeface="Calibri" panose="020F0502020204030204" pitchFamily="34" charset="0"/>
                <a:cs typeface="Courier New" pitchFamily="49" charset="0"/>
              </a:rPr>
              <a:t>– paired structures with one on each side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989937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</a:rPr>
              <a:t>Terms of Relative Position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</a:rPr>
              <a:t>Ipsilateral</a:t>
            </a:r>
            <a:r>
              <a:rPr lang="en-US" altLang="en-US" dirty="0">
                <a:latin typeface="Calibri" panose="020F0502020204030204" pitchFamily="34" charset="0"/>
              </a:rPr>
              <a:t> – structures on the same side of body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</a:rPr>
              <a:t>Contralateral </a:t>
            </a:r>
            <a:r>
              <a:rPr lang="en-US" altLang="en-US" dirty="0">
                <a:latin typeface="Calibri" panose="020F0502020204030204" pitchFamily="34" charset="0"/>
              </a:rPr>
              <a:t>– structures on the opposite sides of body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</a:rPr>
              <a:t>Proximal </a:t>
            </a:r>
            <a:r>
              <a:rPr lang="en-US" altLang="en-US" dirty="0">
                <a:latin typeface="Calibri" panose="020F0502020204030204" pitchFamily="34" charset="0"/>
              </a:rPr>
              <a:t>– closer to point of attachment to trunk or another referenced body part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</a:rPr>
              <a:t>Distal</a:t>
            </a:r>
            <a:r>
              <a:rPr lang="en-US" altLang="en-US" dirty="0">
                <a:latin typeface="Calibri" panose="020F0502020204030204" pitchFamily="34" charset="0"/>
              </a:rPr>
              <a:t> – further from the point of attachment to trunk or another referenced body part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</a:rPr>
              <a:t>Superficial or peripheral </a:t>
            </a:r>
            <a:r>
              <a:rPr lang="en-US" altLang="en-US" dirty="0">
                <a:latin typeface="Calibri" panose="020F0502020204030204" pitchFamily="34" charset="0"/>
              </a:rPr>
              <a:t>– near the surface or outward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Calibri" panose="020F0502020204030204" pitchFamily="34" charset="0"/>
              </a:rPr>
              <a:t>Deep</a:t>
            </a:r>
            <a:r>
              <a:rPr lang="en-US" altLang="en-US" dirty="0">
                <a:latin typeface="Calibri" panose="020F0502020204030204" pitchFamily="34" charset="0"/>
              </a:rPr>
              <a:t> – more internal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113452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kern="0" dirty="0">
                <a:latin typeface="Calibri" panose="020F0502020204030204" pitchFamily="34" charset="0"/>
              </a:rPr>
              <a:t>Terms of Relative Position (2)</a:t>
            </a:r>
            <a:br>
              <a:rPr lang="en-US" altLang="en-US" u="sng" kern="0" dirty="0"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6037" y="1063570"/>
            <a:ext cx="4451928" cy="53372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560983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  <a:cs typeface="Times New Roman" pitchFamily="18" charset="0"/>
              </a:rPr>
              <a:t>Terminology of Body Sections</a:t>
            </a:r>
            <a:br>
              <a:rPr lang="en-US" altLang="en-US" u="sng" dirty="0">
                <a:latin typeface="Calibri" panose="020F0502020204030204" pitchFamily="34" charset="0"/>
                <a:cs typeface="Times New Roman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839200" cy="55626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Sagittal section: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Divides the body into right and left portions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If it passes along the midline and divides the body into equal parts it is a median or midsagittal section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A section lateral to the midline is parasagittal</a:t>
            </a:r>
          </a:p>
          <a:p>
            <a:pPr marL="0" indent="0">
              <a:buNone/>
            </a:pP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Transverse (horizontal) section</a:t>
            </a: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Divides the body into superior and inferior portions</a:t>
            </a:r>
          </a:p>
          <a:p>
            <a:pPr marL="0" indent="0">
              <a:buNone/>
            </a:pPr>
            <a:r>
              <a:rPr lang="en-US" altLang="en-US" b="1" dirty="0">
                <a:latin typeface="Calibri" panose="020F0502020204030204" pitchFamily="34" charset="0"/>
                <a:cs typeface="Times New Roman" pitchFamily="18" charset="0"/>
              </a:rPr>
              <a:t>Frontal (coronal) section:</a:t>
            </a: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cs typeface="Times New Roman" pitchFamily="18" charset="0"/>
              </a:rPr>
              <a:t>Divides the body into anterior and posterior sections</a:t>
            </a:r>
            <a:endParaRPr lang="en-US" altLang="en-US" dirty="0">
              <a:latin typeface="Calibri" panose="020F0502020204030204" pitchFamily="34" charset="0"/>
              <a:cs typeface="Courier New" pitchFamily="49" charset="0"/>
            </a:endParaRP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036013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latin typeface="Calibri" panose="020F0502020204030204" pitchFamily="34" charset="0"/>
              </a:rPr>
              <a:t>Body Sections</a:t>
            </a:r>
            <a:br>
              <a:rPr lang="en-US" u="sng" dirty="0"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6766" y="914400"/>
            <a:ext cx="7130470" cy="55427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358475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latin typeface="Calibri" panose="020F0502020204030204" pitchFamily="34" charset="0"/>
              </a:rPr>
              <a:t>Body Sections in Cylindrical Organs</a:t>
            </a:r>
            <a:br>
              <a:rPr lang="en-US" u="sng" dirty="0"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990600"/>
            <a:ext cx="6705600" cy="52716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0471772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</a:rPr>
              <a:t>Body Regions of the Abdominal Area</a:t>
            </a:r>
            <a:r>
              <a:rPr lang="en-US" u="sng" dirty="0">
                <a:latin typeface="Calibri" panose="020F0502020204030204" pitchFamily="34" charset="0"/>
              </a:rPr>
              <a:t/>
            </a:r>
            <a:br>
              <a:rPr lang="en-US" u="sng" dirty="0"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8839200" cy="6019800"/>
          </a:xfrm>
        </p:spPr>
        <p:txBody>
          <a:bodyPr>
            <a:normAutofit fontScale="92500" lnSpcReduction="20000"/>
          </a:bodyPr>
          <a:lstStyle/>
          <a:p>
            <a:r>
              <a:rPr lang="en-US" altLang="en-US" b="1" dirty="0">
                <a:latin typeface="Calibri" panose="020F0502020204030204" pitchFamily="34" charset="0"/>
              </a:rPr>
              <a:t>The abdominal area can be subdivided into nine regions: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</a:rPr>
              <a:t>Epigastric – Upper middle part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</a:rPr>
              <a:t>Right and left hypochondriac – To the sides of epigastric region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</a:rPr>
              <a:t>Umbilical – Middle part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</a:rPr>
              <a:t>Right and left Lateral (lumbar) – To the sides of umbilical region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</a:rPr>
              <a:t>Pubic (Hypogastric) – lower middle part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</a:rPr>
              <a:t>Right and left inguinal (iliac) – To the sides of hypogastric </a:t>
            </a:r>
            <a:r>
              <a:rPr lang="en-US" altLang="en-US" dirty="0" smtClean="0">
                <a:latin typeface="Calibri" panose="020F0502020204030204" pitchFamily="34" charset="0"/>
              </a:rPr>
              <a:t>region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 b="1" dirty="0">
              <a:latin typeface="Calibri" panose="020F0502020204030204" pitchFamily="34" charset="0"/>
            </a:endParaRPr>
          </a:p>
          <a:p>
            <a:r>
              <a:rPr lang="en-US" altLang="en-US" b="1" dirty="0">
                <a:latin typeface="Calibri" panose="020F0502020204030204" pitchFamily="34" charset="0"/>
              </a:rPr>
              <a:t>The abdominal area can also be subdivided into 4 quadrants: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</a:rPr>
              <a:t>Right upper quadrant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</a:rPr>
              <a:t>Right lower quadrant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</a:rPr>
              <a:t>Left upper quadrant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</a:rPr>
              <a:t>Left lower quadrant</a:t>
            </a: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806352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</a:rPr>
              <a:t>Body Regions of the Abdominal Area (2)</a:t>
            </a:r>
            <a:r>
              <a:rPr lang="en-US" u="sng" dirty="0">
                <a:latin typeface="Calibri" panose="020F0502020204030204" pitchFamily="34" charset="0"/>
              </a:rPr>
              <a:t/>
            </a:r>
            <a:br>
              <a:rPr lang="en-US" u="sng" dirty="0"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38241" y="863780"/>
            <a:ext cx="3667520" cy="56132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5999745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latin typeface="Calibri" panose="020F0502020204030204" pitchFamily="34" charset="0"/>
              </a:rPr>
              <a:t>Quadrants of the Abdominal Area</a:t>
            </a:r>
            <a:br>
              <a:rPr lang="en-US" u="sng" dirty="0"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33964" y="882148"/>
            <a:ext cx="3676072" cy="55948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4428957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>
                <a:latin typeface="Calibri" panose="020F0502020204030204" pitchFamily="34" charset="0"/>
              </a:rPr>
              <a:t>Terms for Various Body Regions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27202" y="903172"/>
            <a:ext cx="5689598" cy="55738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0744454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6.0&quot;&gt;&lt;object type=&quot;1&quot; unique_id=&quot;10001&quot;&gt;&lt;object type=&quot;8&quot; unique_id=&quot;10836&quot;&gt;&lt;/object&gt;&lt;object type=&quot;2&quot; unique_id=&quot;10837&quot;&gt;&lt;object type=&quot;3&quot; unique_id=&quot;10838&quot;&gt;&lt;property id=&quot;20148&quot; value=&quot;5&quot;/&gt;&lt;property id=&quot;20300&quot; value=&quot;Slide 1 - &amp;quot;Chapter 01&amp;#x0D;&amp;#x0A;Lecture Outline&amp;#x0D;&amp;#x0A;&amp;quot;&quot;/&gt;&lt;property id=&quot;20307&quot; value=&quot;256&quot;/&gt;&lt;/object&gt;&lt;object type=&quot;3&quot; unique_id=&quot;10839&quot;&gt;&lt;property id=&quot;20148&quot; value=&quot;5&quot;/&gt;&lt;property id=&quot;20300&quot; value=&quot;Slide 2 - &amp;quot;1.1:  Introduction: &amp;#x0D;&amp;#x0A;History of the Study of the Human Body&amp;quot;&quot;/&gt;&lt;property id=&quot;20307&quot; value=&quot;263&quot;/&gt;&lt;/object&gt;&lt;object type=&quot;3&quot; unique_id=&quot;10840&quot;&gt;&lt;property id=&quot;20148&quot; value=&quot;5&quot;/&gt;&lt;property id=&quot;20300&quot; value=&quot;Slide 3 - &amp;quot;1.2:  Anatomy and Physiology&amp;#x0D;&amp;#x0A;&amp;quot;&quot;/&gt;&lt;property id=&quot;20307&quot; value=&quot;264&quot;/&gt;&lt;/object&gt;&lt;object type=&quot;3&quot; unique_id=&quot;10841&quot;&gt;&lt;property id=&quot;20148&quot; value=&quot;5&quot;/&gt;&lt;property id=&quot;20300&quot; value=&quot;Slide 4 - &amp;quot;Function is Determined by Structure&amp;#x0D;&amp;#x0A;&amp;quot;&quot;/&gt;&lt;property id=&quot;20307&quot; value=&quot;265&quot;/&gt;&lt;/object&gt;&lt;object type=&quot;3&quot; unique_id=&quot;10842&quot;&gt;&lt;property id=&quot;20148&quot; value=&quot;5&quot;/&gt;&lt;property id=&quot;20300&quot; value=&quot;Slide 5 - &amp;quot;1.3:  Levels of Organization&amp;#x0D;&amp;#x0A;&amp;quot;&quot;/&gt;&lt;property id=&quot;20307&quot; value=&quot;266&quot;/&gt;&lt;/object&gt;&lt;object type=&quot;3&quot; unique_id=&quot;10843&quot;&gt;&lt;property id=&quot;20148&quot; value=&quot;5&quot;/&gt;&lt;property id=&quot;20300&quot; value=&quot;Slide 6 - &amp;quot;Levels of Organization (2)&amp;quot;&quot;/&gt;&lt;property id=&quot;20307&quot; value=&quot;267&quot;/&gt;&lt;/object&gt;&lt;object type=&quot;3&quot; unique_id=&quot;10844&quot;&gt;&lt;property id=&quot;20148&quot; value=&quot;5&quot;/&gt;&lt;property id=&quot;20300&quot; value=&quot;Slide 7 - &amp;quot;Levels of Organization (3)&amp;#x0D;&amp;#x0A;&amp;quot;&quot;/&gt;&lt;property id=&quot;20307&quot; value=&quot;268&quot;/&gt;&lt;/object&gt;&lt;object type=&quot;3&quot; unique_id=&quot;10845&quot;&gt;&lt;property id=&quot;20148&quot; value=&quot;5&quot;/&gt;&lt;property id=&quot;20300&quot; value=&quot;Slide 8 - &amp;quot;1.4:  Characteristics of Life&amp;#x0D;&amp;#x0A;&amp;quot;&quot;/&gt;&lt;property id=&quot;20307&quot; value=&quot;269&quot;/&gt;&lt;/object&gt;&lt;object type=&quot;3&quot; unique_id=&quot;10846&quot;&gt;&lt;property id=&quot;20148&quot; value=&quot;5&quot;/&gt;&lt;property id=&quot;20300&quot; value=&quot;Slide 9 - &amp;quot;Characteristics of Life (2)&amp;#x0D;&amp;#x0A;&amp;quot;&quot;/&gt;&lt;property id=&quot;20307&quot; value=&quot;270&quot;/&gt;&lt;/object&gt;&lt;object type=&quot;3&quot; unique_id=&quot;10847&quot;&gt;&lt;property id=&quot;20148&quot; value=&quot;5&quot;/&gt;&lt;property id=&quot;20300&quot; value=&quot;Slide 10 - &amp;quot;1.5:  Maintenance of Life&amp;#x0D;&amp;#x0A;&amp;quot;&quot;/&gt;&lt;property id=&quot;20307&quot; value=&quot;271&quot;/&gt;&lt;/object&gt;&lt;object type=&quot;3&quot; unique_id=&quot;10848&quot;&gt;&lt;property id=&quot;20148&quot; value=&quot;5&quot;/&gt;&lt;property id=&quot;20300&quot; value=&quot;Slide 11 - &amp;quot;Intracellular and Extracellular Fluids&amp;#x0D;&amp;#x0A;&amp;quot;&quot;/&gt;&lt;property id=&quot;20307&quot; value=&quot;272&quot;/&gt;&lt;/object&gt;&lt;object type=&quot;3&quot; unique_id=&quot;10849&quot;&gt;&lt;property id=&quot;20148&quot; value=&quot;5&quot;/&gt;&lt;property id=&quot;20300&quot; value=&quot;Slide 12 - &amp;quot;Requirements of Organisms for Life&amp;quot;&quot;/&gt;&lt;property id=&quot;20307&quot; value=&quot;273&quot;/&gt;&lt;/object&gt;&lt;object type=&quot;3&quot; unique_id=&quot;10850&quot;&gt;&lt;property id=&quot;20148&quot; value=&quot;5&quot;/&gt;&lt;property id=&quot;20300&quot; value=&quot;Slide 13 - &amp;quot;Homeostasis&amp;#x0D;&amp;#x0A;&amp;quot;&quot;/&gt;&lt;property id=&quot;20307&quot; value=&quot;274&quot;/&gt;&lt;/object&gt;&lt;object type=&quot;3&quot; unique_id=&quot;10851&quot;&gt;&lt;property id=&quot;20148&quot; value=&quot;5&quot;/&gt;&lt;property id=&quot;20300&quot; value=&quot;Slide 14 - &amp;quot;Homeostasis (2)&amp;#x0D;&amp;#x0A;&amp;quot;&quot;/&gt;&lt;property id=&quot;20307&quot; value=&quot;275&quot;/&gt;&lt;/object&gt;&lt;object type=&quot;3&quot; unique_id=&quot;10852&quot;&gt;&lt;property id=&quot;20148&quot; value=&quot;5&quot;/&gt;&lt;property id=&quot;20300&quot; value=&quot;Slide 15 - &amp;quot;Components of Homeostatic Mechanisms&amp;quot;&quot;/&gt;&lt;property id=&quot;20307&quot; value=&quot;276&quot;/&gt;&lt;/object&gt;&lt;object type=&quot;3&quot; unique_id=&quot;10853&quot;&gt;&lt;property id=&quot;20148&quot; value=&quot;5&quot;/&gt;&lt;property id=&quot;20300&quot; value=&quot;Slide 16 - &amp;quot;Components of Homeostatic Mechanisms (2)&amp;quot;&quot;/&gt;&lt;property id=&quot;20307&quot; value=&quot;277&quot;/&gt;&lt;/object&gt;&lt;object type=&quot;3&quot; unique_id=&quot;10854&quot;&gt;&lt;property id=&quot;20148&quot; value=&quot;5&quot;/&gt;&lt;property id=&quot;20300&quot; value=&quot;Slide 17 - &amp;quot;Negative Feedback&amp;quot;&quot;/&gt;&lt;property id=&quot;20307&quot; value=&quot;278&quot;/&gt;&lt;/object&gt;&lt;object type=&quot;3&quot; unique_id=&quot;10855&quot;&gt;&lt;property id=&quot;20148&quot; value=&quot;5&quot;/&gt;&lt;property id=&quot;20300&quot; value=&quot;Slide 18 - &amp;quot;A Thermostat as an &amp;#x0D;&amp;#x0A;Example of &amp;#x0D;&amp;#x0A;Negative Feedback&amp;#x0D;&amp;#x0A;&amp;quot;&quot;/&gt;&lt;property id=&quot;20307&quot; value=&quot;279&quot;/&gt;&lt;/object&gt;&lt;object type=&quot;3&quot; unique_id=&quot;10856&quot;&gt;&lt;property id=&quot;20148&quot; value=&quot;5&quot;/&gt;&lt;property id=&quot;20300&quot; value=&quot;Slide 19 - &amp;quot;Temperature Regulation in the Body&amp;#x0D;&amp;#x0A;&amp;quot;&quot;/&gt;&lt;property id=&quot;20307&quot; value=&quot;280&quot;/&gt;&lt;/object&gt;&lt;object type=&quot;3&quot; unique_id=&quot;10857&quot;&gt;&lt;property id=&quot;20148&quot; value=&quot;5&quot;/&gt;&lt;property id=&quot;20300&quot; value=&quot;Slide 20 - &amp;quot;Homeostatic Regulation &amp;#x0D;&amp;#x0A;of Body Temperature&amp;#x0D;&amp;#x0A;&amp;quot;&quot;/&gt;&lt;property id=&quot;20307&quot; value=&quot;281&quot;/&gt;&lt;/object&gt;&lt;object type=&quot;3&quot; unique_id=&quot;10858&quot;&gt;&lt;property id=&quot;20148&quot; value=&quot;5&quot;/&gt;&lt;property id=&quot;20300&quot; value=&quot;Slide 21 - &amp;quot;Contributions by Organ Systems to Homeostasis&amp;#x0D;&amp;#x0A;&amp;quot;&quot;/&gt;&lt;property id=&quot;20307&quot; value=&quot;282&quot;/&gt;&lt;/object&gt;&lt;object type=&quot;3&quot; unique_id=&quot;10859&quot;&gt;&lt;property id=&quot;20148&quot; value=&quot;5&quot;/&gt;&lt;property id=&quot;20300&quot; value=&quot;Slide 22 - &amp;quot;Contributions by Organ Systems &amp;#x0D;&amp;#x0A;to Homeostasis (2)&amp;#x0D;&amp;#x0A;&amp;quot;&quot;/&gt;&lt;property id=&quot;20307&quot; value=&quot;283&quot;/&gt;&lt;/object&gt;&lt;object type=&quot;3&quot; unique_id=&quot;10860&quot;&gt;&lt;property id=&quot;20148&quot; value=&quot;5&quot;/&gt;&lt;property id=&quot;20300&quot; value=&quot;Slide 23 - &amp;quot;Positive Feedback Mechanisms&amp;#x0D;&amp;#x0A;&amp;quot;&quot;/&gt;&lt;property id=&quot;20307&quot; value=&quot;284&quot;/&gt;&lt;/object&gt;&lt;object type=&quot;3&quot; unique_id=&quot;10861&quot;&gt;&lt;property id=&quot;20148&quot; value=&quot;5&quot;/&gt;&lt;property id=&quot;20300&quot; value=&quot;Slide 24 - &amp;quot;1.6:  Organization of the Human Body&amp;quot;&quot;/&gt;&lt;property id=&quot;20307&quot; value=&quot;285&quot;/&gt;&lt;/object&gt;&lt;object type=&quot;3&quot; unique_id=&quot;10862&quot;&gt;&lt;property id=&quot;20148&quot; value=&quot;5&quot;/&gt;&lt;property id=&quot;20300&quot; value=&quot;Slide 25 - &amp;quot;Major Body Cavities:&amp;#x0D;&amp;#x0A;Lateral and Anterior Views&amp;#x0D;&amp;#x0A;&amp;quot;&quot;/&gt;&lt;property id=&quot;20307&quot; value=&quot;286&quot;/&gt;&lt;/object&gt;&lt;object type=&quot;3&quot; unique_id=&quot;10863&quot;&gt;&lt;property id=&quot;20148&quot; value=&quot;5&quot;/&gt;&lt;property id=&quot;20300&quot; value=&quot;Slide 26 - &amp;quot;Small Cavities in the Head&amp;quot;&quot;/&gt;&lt;property id=&quot;20307&quot; value=&quot;287&quot;/&gt;&lt;/object&gt;&lt;object type=&quot;3&quot; unique_id=&quot;10864&quot;&gt;&lt;property id=&quot;20148&quot; value=&quot;5&quot;/&gt;&lt;property id=&quot;20300&quot; value=&quot;Slide 27 - &amp;quot;Small Cavities in &amp;#x0D;&amp;#x0A;the Head (2)&amp;#x0D;&amp;#x0A;&amp;quot;&quot;/&gt;&lt;property id=&quot;20307&quot; value=&quot;288&quot;/&gt;&lt;/object&gt;&lt;object type=&quot;3&quot; unique_id=&quot;10865&quot;&gt;&lt;property id=&quot;20148&quot; value=&quot;5&quot;/&gt;&lt;property id=&quot;20300&quot; value=&quot;Slide 28 - &amp;quot;Thoracic and Abdominopelvic Membranes&amp;#x0D;&amp;#x0A;&amp;quot;&quot;/&gt;&lt;property id=&quot;20307&quot; value=&quot;289&quot;/&gt;&lt;/object&gt;&lt;object type=&quot;3&quot; unique_id=&quot;10866&quot;&gt;&lt;property id=&quot;20148&quot; value=&quot;5&quot;/&gt;&lt;property id=&quot;20300&quot; value=&quot;Slide 29 - &amp;quot;Transverse Section &amp;#x0D;&amp;#x0A;Through the Thorax&amp;#x0D;&amp;#x0A;&amp;quot;&quot;/&gt;&lt;property id=&quot;20307&quot; value=&quot;290&quot;/&gt;&lt;/object&gt;&lt;object type=&quot;3&quot; unique_id=&quot;10867&quot;&gt;&lt;property id=&quot;20148&quot; value=&quot;5&quot;/&gt;&lt;property id=&quot;20300&quot; value=&quot;Slide 30 - &amp;quot;Transverse Section&amp;#x0D;&amp;#x0A;Through the Abdomen&amp;#x0D;&amp;#x0A;&amp;quot;&quot;/&gt;&lt;property id=&quot;20307&quot; value=&quot;291&quot;/&gt;&lt;/object&gt;&lt;object type=&quot;3&quot; unique_id=&quot;10868&quot;&gt;&lt;property id=&quot;20148&quot; value=&quot;5&quot;/&gt;&lt;property id=&quot;20300&quot; value=&quot;Slide 31 - &amp;quot;Organ Systems&amp;quot;&quot;/&gt;&lt;property id=&quot;20307&quot; value=&quot;292&quot;/&gt;&lt;/object&gt;&lt;object type=&quot;3&quot; unique_id=&quot;10869&quot;&gt;&lt;property id=&quot;20148&quot; value=&quot;5&quot;/&gt;&lt;property id=&quot;20300&quot; value=&quot;Slide 32 - &amp;quot;Organ Systems:  Body Covering&amp;quot;&quot;/&gt;&lt;property id=&quot;20307&quot; value=&quot;293&quot;/&gt;&lt;/object&gt;&lt;object type=&quot;3&quot; unique_id=&quot;10870&quot;&gt;&lt;property id=&quot;20148&quot; value=&quot;5&quot;/&gt;&lt;property id=&quot;20300&quot; value=&quot;Slide 33 - &amp;quot;Organ Systems:  Support and Movement &amp;#x0D;&amp;#x0A;&amp;#x0D;&amp;#x0A;&amp;quot;&quot;/&gt;&lt;property id=&quot;20307&quot; value=&quot;294&quot;/&gt;&lt;/object&gt;&lt;object type=&quot;3&quot; unique_id=&quot;10871&quot;&gt;&lt;property id=&quot;20148&quot; value=&quot;5&quot;/&gt;&lt;property id=&quot;20300&quot; value=&quot;Slide 34 - &amp;quot;Organ Systems:  Integration &amp;amp; Coordination&amp;#x0D;&amp;#x0A;&amp;quot;&quot;/&gt;&lt;property id=&quot;20307&quot; value=&quot;295&quot;/&gt;&lt;/object&gt;&lt;object type=&quot;3&quot; unique_id=&quot;10872&quot;&gt;&lt;property id=&quot;20148&quot; value=&quot;5&quot;/&gt;&lt;property id=&quot;20300&quot; value=&quot;Slide 35 - &amp;quot;Organ Systems:  Transport&amp;#x0D;&amp;#x0A;&amp;quot;&quot;/&gt;&lt;property id=&quot;20307&quot; value=&quot;296&quot;/&gt;&lt;/object&gt;&lt;object type=&quot;3&quot; unique_id=&quot;10873&quot;&gt;&lt;property id=&quot;20148&quot; value=&quot;5&quot;/&gt;&lt;property id=&quot;20300&quot; value=&quot;Slide 36 - &amp;quot;Organ Systems:  Absorption and Excretion&amp;#x0D;&amp;#x0A;&amp;quot;&quot;/&gt;&lt;property id=&quot;20307&quot; value=&quot;297&quot;/&gt;&lt;/object&gt;&lt;object type=&quot;3&quot; unique_id=&quot;10874&quot;&gt;&lt;property id=&quot;20148&quot; value=&quot;5&quot;/&gt;&lt;property id=&quot;20300&quot; value=&quot;Slide 37 - &amp;quot;Organ Systems:  Reproduction&amp;#x0D;&amp;#x0A;&amp;quot;&quot;/&gt;&lt;property id=&quot;20307&quot; value=&quot;298&quot;/&gt;&lt;/object&gt;&lt;object type=&quot;3&quot; unique_id=&quot;10875&quot;&gt;&lt;property id=&quot;20148&quot; value=&quot;5&quot;/&gt;&lt;property id=&quot;20300&quot; value=&quot;Slide 38 - &amp;quot;Organ Systems Interact for Homeostasis&amp;#x0D;&amp;#x0A;&amp;quot;&quot;/&gt;&lt;property id=&quot;20307&quot; value=&quot;299&quot;/&gt;&lt;/object&gt;&lt;object type=&quot;3&quot; unique_id=&quot;10876&quot;&gt;&lt;property id=&quot;20148&quot; value=&quot;5&quot;/&gt;&lt;property id=&quot;20300&quot; value=&quot;Slide 39 - &amp;quot;1.7:  Anatomical Terminology&amp;#x0D;&amp;#x0A;&amp;quot;&quot;/&gt;&lt;property id=&quot;20307&quot; value=&quot;300&quot;/&gt;&lt;/object&gt;&lt;object type=&quot;3&quot; unique_id=&quot;10877&quot;&gt;&lt;property id=&quot;20148&quot; value=&quot;5&quot;/&gt;&lt;property id=&quot;20300&quot; value=&quot;Slide 40 - &amp;quot;Terms of Relative Position&amp;quot;&quot;/&gt;&lt;property id=&quot;20307&quot; value=&quot;301&quot;/&gt;&lt;/object&gt;&lt;object type=&quot;3&quot; unique_id=&quot;10878&quot;&gt;&lt;property id=&quot;20148&quot; value=&quot;5&quot;/&gt;&lt;property id=&quot;20300&quot; value=&quot;Slide 41 - &amp;quot;Terms of Relative Position (2)&amp;#x0D;&amp;#x0A;&amp;quot;&quot;/&gt;&lt;property id=&quot;20307&quot; value=&quot;302&quot;/&gt;&lt;/object&gt;&lt;object type=&quot;3&quot; unique_id=&quot;10879&quot;&gt;&lt;property id=&quot;20148&quot; value=&quot;5&quot;/&gt;&lt;property id=&quot;20300&quot; value=&quot;Slide 42 - &amp;quot;Terminology of Body Sections&amp;#x0D;&amp;#x0A;&amp;quot;&quot;/&gt;&lt;property id=&quot;20307&quot; value=&quot;303&quot;/&gt;&lt;/object&gt;&lt;object type=&quot;3&quot; unique_id=&quot;10880&quot;&gt;&lt;property id=&quot;20148&quot; value=&quot;5&quot;/&gt;&lt;property id=&quot;20300&quot; value=&quot;Slide 43 - &amp;quot;Body Sections&amp;#x0D;&amp;#x0A;&amp;quot;&quot;/&gt;&lt;property id=&quot;20307&quot; value=&quot;304&quot;/&gt;&lt;/object&gt;&lt;object type=&quot;3&quot; unique_id=&quot;10881&quot;&gt;&lt;property id=&quot;20148&quot; value=&quot;5&quot;/&gt;&lt;property id=&quot;20300&quot; value=&quot;Slide 44 - &amp;quot;Body Sections in Cylindrical Organs&amp;#x0D;&amp;#x0A;&amp;quot;&quot;/&gt;&lt;property id=&quot;20307&quot; value=&quot;305&quot;/&gt;&lt;/object&gt;&lt;object type=&quot;3&quot; unique_id=&quot;10882&quot;&gt;&lt;property id=&quot;20148&quot; value=&quot;5&quot;/&gt;&lt;property id=&quot;20300&quot; value=&quot;Slide 45 - &amp;quot;Body Regions of the Abdominal Area&amp;#x0D;&amp;#x0A;&amp;quot;&quot;/&gt;&lt;property id=&quot;20307&quot; value=&quot;306&quot;/&gt;&lt;/object&gt;&lt;object type=&quot;3&quot; unique_id=&quot;10883&quot;&gt;&lt;property id=&quot;20148&quot; value=&quot;5&quot;/&gt;&lt;property id=&quot;20300&quot; value=&quot;Slide 46 - &amp;quot;Body Regions of the Abdominal Area (2)&amp;#x0D;&amp;#x0A;&amp;quot;&quot;/&gt;&lt;property id=&quot;20307&quot; value=&quot;307&quot;/&gt;&lt;/object&gt;&lt;object type=&quot;3&quot; unique_id=&quot;10884&quot;&gt;&lt;property id=&quot;20148&quot; value=&quot;5&quot;/&gt;&lt;property id=&quot;20300&quot; value=&quot;Slide 47 - &amp;quot;Quadrants of the Abdominal Area&amp;#x0D;&amp;#x0A;&amp;quot;&quot;/&gt;&lt;property id=&quot;20307&quot; value=&quot;308&quot;/&gt;&lt;/object&gt;&lt;object type=&quot;3&quot; unique_id=&quot;10885&quot;&gt;&lt;property id=&quot;20148&quot; value=&quot;5&quot;/&gt;&lt;property id=&quot;20300&quot; value=&quot;Slide 48 - &amp;quot;Terms for Various Body Regions&amp;quot;&quot;/&gt;&lt;property id=&quot;20307&quot; value=&quot;309&quot;/&gt;&lt;/object&gt;&lt;/object&gt;&lt;/object&gt;&lt;/database&gt;"/>
</p:tagLst>
</file>

<file path=ppt/theme/theme1.xml><?xml version="1.0" encoding="utf-8"?>
<a:theme xmlns:a="http://schemas.openxmlformats.org/drawingml/2006/main" name="MHHE_Accessible_PPT_Template-v3-1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Alternate FIRST, BREAK, LAST slides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Plain BODY/MAIN CONTENT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Red bar footer BODY/MAIN CONTENT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PLAIN Section Divider, Quotes, Callouts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RED FOOTER Section Divider, Quotes, Callouts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LUE Section Divider, Quotes, Callouts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Plain_APPENDIX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Red Bar Footer_APPENDIX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MHHE_Accessible_PPT_Template-v3-1</Template>
  <TotalTime>167</TotalTime>
  <Words>2452</Words>
  <Application>Microsoft Office PowerPoint</Application>
  <PresentationFormat>On-screen Show (4:3)</PresentationFormat>
  <Paragraphs>278</Paragraphs>
  <Slides>48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9</vt:i4>
      </vt:variant>
      <vt:variant>
        <vt:lpstr>Slide Titles</vt:lpstr>
      </vt:variant>
      <vt:variant>
        <vt:i4>48</vt:i4>
      </vt:variant>
    </vt:vector>
  </HeadingPairs>
  <TitlesOfParts>
    <vt:vector size="57" baseType="lpstr">
      <vt:lpstr>MHHE_Accessible_PPT_Template-v3-1</vt:lpstr>
      <vt:lpstr>Alternate FIRST, BREAK, LAST slides</vt:lpstr>
      <vt:lpstr>Plain BODY/MAIN CONTENT</vt:lpstr>
      <vt:lpstr>Red bar footer BODY/MAIN CONTENT</vt:lpstr>
      <vt:lpstr>PLAIN Section Divider, Quotes, Callouts</vt:lpstr>
      <vt:lpstr>RED FOOTER Section Divider, Quotes, Callouts</vt:lpstr>
      <vt:lpstr>BLUE Section Divider, Quotes, Callouts</vt:lpstr>
      <vt:lpstr>Plain_APPENDIX</vt:lpstr>
      <vt:lpstr>Red Bar Footer_APPENDIX</vt:lpstr>
      <vt:lpstr>Chapter 01 Lecture Outline </vt:lpstr>
      <vt:lpstr>1.1:  Introduction:  History of the Study of the Human Body</vt:lpstr>
      <vt:lpstr>1.2:  Anatomy and Physiology </vt:lpstr>
      <vt:lpstr>Function is Determined by Structure </vt:lpstr>
      <vt:lpstr>1.3:  Levels of Organization </vt:lpstr>
      <vt:lpstr>Levels of Organization (2)</vt:lpstr>
      <vt:lpstr>Levels of Organization (3) </vt:lpstr>
      <vt:lpstr>1.4:  Characteristics of Life </vt:lpstr>
      <vt:lpstr>Characteristics of Life (2) </vt:lpstr>
      <vt:lpstr>1.5:  Maintenance of Life </vt:lpstr>
      <vt:lpstr>Intracellular and Extracellular Fluids </vt:lpstr>
      <vt:lpstr>Requirements of Organisms for Life</vt:lpstr>
      <vt:lpstr>Homeostasis </vt:lpstr>
      <vt:lpstr>Homeostasis (2) </vt:lpstr>
      <vt:lpstr>Components of Homeostatic Mechanisms</vt:lpstr>
      <vt:lpstr>Components of Homeostatic Mechanisms (2)</vt:lpstr>
      <vt:lpstr>Negative Feedback</vt:lpstr>
      <vt:lpstr>A Thermostat as an  Example of  Negative Feedback </vt:lpstr>
      <vt:lpstr>Temperature Regulation in the Body </vt:lpstr>
      <vt:lpstr>Homeostatic Regulation  of Body Temperature </vt:lpstr>
      <vt:lpstr>Contributions by Organ Systems to Homeostasis </vt:lpstr>
      <vt:lpstr>Contributions by Organ Systems  to Homeostasis (2) </vt:lpstr>
      <vt:lpstr>Positive Feedback Mechanisms </vt:lpstr>
      <vt:lpstr>1.6:  Organization of the Human Body</vt:lpstr>
      <vt:lpstr>Major Body Cavities: Lateral and Anterior Views </vt:lpstr>
      <vt:lpstr>Small Cavities in the Head</vt:lpstr>
      <vt:lpstr>Small Cavities in  the Head (2) </vt:lpstr>
      <vt:lpstr>Thoracic and Abdominopelvic Membranes </vt:lpstr>
      <vt:lpstr>Transverse Section  Through the Thorax </vt:lpstr>
      <vt:lpstr>Transverse Section Through the Abdomen </vt:lpstr>
      <vt:lpstr>Organ Systems</vt:lpstr>
      <vt:lpstr>Organ Systems:  Body Covering</vt:lpstr>
      <vt:lpstr>Organ Systems:  Support and Movement   </vt:lpstr>
      <vt:lpstr>Organ Systems:  Integration &amp; Coordination </vt:lpstr>
      <vt:lpstr>Organ Systems:  Transport </vt:lpstr>
      <vt:lpstr>Organ Systems:  Absorption and Excretion </vt:lpstr>
      <vt:lpstr>Organ Systems:  Reproduction </vt:lpstr>
      <vt:lpstr>Organ Systems Interact for Homeostasis </vt:lpstr>
      <vt:lpstr>1.7:  Anatomical Terminology </vt:lpstr>
      <vt:lpstr>Terms of Relative Position</vt:lpstr>
      <vt:lpstr>Terms of Relative Position (2) </vt:lpstr>
      <vt:lpstr>Terminology of Body Sections </vt:lpstr>
      <vt:lpstr>Body Sections </vt:lpstr>
      <vt:lpstr>Body Sections in Cylindrical Organs </vt:lpstr>
      <vt:lpstr>Body Regions of the Abdominal Area </vt:lpstr>
      <vt:lpstr>Body Regions of the Abdominal Area (2) </vt:lpstr>
      <vt:lpstr>Quadrants of the Abdominal Area </vt:lpstr>
      <vt:lpstr>Terms for Various Body Regions</vt:lpstr>
    </vt:vector>
  </TitlesOfParts>
  <Company>The McGraw-Hill Companies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Simon, Fran</dc:creator>
  <cp:lastModifiedBy>lw_dlf</cp:lastModifiedBy>
  <cp:revision>77</cp:revision>
  <dcterms:created xsi:type="dcterms:W3CDTF">2016-05-23T16:02:54Z</dcterms:created>
  <dcterms:modified xsi:type="dcterms:W3CDTF">2016-10-31T05:02:53Z</dcterms:modified>
</cp:coreProperties>
</file>