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02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8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1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5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84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01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6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7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5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29971-A74F-43DD-8D04-D8AC6FB751D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42826-498F-438A-904D-A22DD95B3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5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9296400" y="6019800"/>
            <a:ext cx="1119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6.12</a:t>
            </a:r>
          </a:p>
        </p:txBody>
      </p:sp>
      <p:pic>
        <p:nvPicPr>
          <p:cNvPr id="8196" name="Picture 7" descr="06_12Figure-L.jpg 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" t="1215" r="2023" b="5951"/>
          <a:stretch>
            <a:fillRect/>
          </a:stretch>
        </p:blipFill>
        <p:spPr bwMode="auto">
          <a:xfrm>
            <a:off x="3352800" y="990601"/>
            <a:ext cx="5486400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801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Ordinary Body Movements</a:t>
            </a:r>
          </a:p>
        </p:txBody>
      </p:sp>
      <p:sp>
        <p:nvSpPr>
          <p:cNvPr id="9219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Flexion</a:t>
            </a:r>
          </a:p>
          <a:p>
            <a:pPr lvl="1" eaLnBrk="1" hangingPunct="1"/>
            <a:r>
              <a:rPr lang="en-US" altLang="en-US" smtClean="0"/>
              <a:t>Decreases the angle of the joint</a:t>
            </a:r>
          </a:p>
          <a:p>
            <a:pPr lvl="1" eaLnBrk="1" hangingPunct="1"/>
            <a:r>
              <a:rPr lang="en-US" altLang="en-US" smtClean="0"/>
              <a:t>Brings two bones closer together</a:t>
            </a:r>
          </a:p>
          <a:p>
            <a:pPr lvl="1" eaLnBrk="1" hangingPunct="1"/>
            <a:r>
              <a:rPr lang="en-US" altLang="en-US" smtClean="0"/>
              <a:t>Typical of hinge joints like knee and elbow</a:t>
            </a:r>
          </a:p>
          <a:p>
            <a:pPr eaLnBrk="1" hangingPunct="1"/>
            <a:r>
              <a:rPr lang="en-US" altLang="en-US" smtClean="0"/>
              <a:t>Extension</a:t>
            </a:r>
          </a:p>
          <a:p>
            <a:pPr lvl="1" eaLnBrk="1" hangingPunct="1"/>
            <a:r>
              <a:rPr lang="en-US" altLang="en-US" smtClean="0"/>
              <a:t>Opposite of flexion</a:t>
            </a:r>
          </a:p>
          <a:p>
            <a:pPr lvl="1" eaLnBrk="1" hangingPunct="1"/>
            <a:r>
              <a:rPr lang="en-US" altLang="en-US" smtClean="0"/>
              <a:t>Increases angle between two bones</a:t>
            </a:r>
          </a:p>
        </p:txBody>
      </p:sp>
    </p:spTree>
    <p:extLst>
      <p:ext uri="{BB962C8B-B14F-4D97-AF65-F5344CB8AC3E}">
        <p14:creationId xmlns:p14="http://schemas.microsoft.com/office/powerpoint/2010/main" val="1979233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18"/>
          <p:cNvSpPr txBox="1">
            <a:spLocks noChangeArrowheads="1"/>
          </p:cNvSpPr>
          <p:nvPr/>
        </p:nvSpPr>
        <p:spPr bwMode="auto">
          <a:xfrm>
            <a:off x="9296401" y="6019800"/>
            <a:ext cx="1217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6.13a</a:t>
            </a:r>
          </a:p>
        </p:txBody>
      </p:sp>
      <p:pic>
        <p:nvPicPr>
          <p:cNvPr id="10244" name="Picture 19" descr="06_13Figurea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t="1152" r="1021" b="6294"/>
          <a:stretch>
            <a:fillRect/>
          </a:stretch>
        </p:blipFill>
        <p:spPr bwMode="auto">
          <a:xfrm>
            <a:off x="2171700" y="1066800"/>
            <a:ext cx="784860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664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9296400" y="6019800"/>
            <a:ext cx="1227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6.13b</a:t>
            </a:r>
          </a:p>
        </p:txBody>
      </p:sp>
      <p:pic>
        <p:nvPicPr>
          <p:cNvPr id="11268" name="Picture 6" descr="06_13Figureb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" t="3387" r="6587" b="8145"/>
          <a:stretch>
            <a:fillRect/>
          </a:stretch>
        </p:blipFill>
        <p:spPr bwMode="auto">
          <a:xfrm>
            <a:off x="3238500" y="1066801"/>
            <a:ext cx="5715000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775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17"/>
          <p:cNvSpPr txBox="1">
            <a:spLocks noChangeArrowheads="1"/>
          </p:cNvSpPr>
          <p:nvPr/>
        </p:nvSpPr>
        <p:spPr bwMode="auto">
          <a:xfrm>
            <a:off x="9296401" y="6019800"/>
            <a:ext cx="1217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6.13c</a:t>
            </a:r>
          </a:p>
        </p:txBody>
      </p:sp>
      <p:pic>
        <p:nvPicPr>
          <p:cNvPr id="14340" name="Picture 18" descr="06_13Figurec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" t="1215" r="2556" b="4761"/>
          <a:stretch>
            <a:fillRect/>
          </a:stretch>
        </p:blipFill>
        <p:spPr bwMode="auto">
          <a:xfrm>
            <a:off x="3730753" y="218982"/>
            <a:ext cx="4483292" cy="610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759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Ordinary Body Movements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Abduction</a:t>
            </a:r>
          </a:p>
          <a:p>
            <a:pPr lvl="1" eaLnBrk="1" hangingPunct="1"/>
            <a:r>
              <a:rPr lang="en-US" altLang="en-US" smtClean="0"/>
              <a:t>Movement of a limb away from the midline</a:t>
            </a:r>
          </a:p>
          <a:p>
            <a:pPr eaLnBrk="1" hangingPunct="1"/>
            <a:r>
              <a:rPr lang="en-US" altLang="en-US" smtClean="0"/>
              <a:t>Adduction</a:t>
            </a:r>
          </a:p>
          <a:p>
            <a:pPr lvl="1" eaLnBrk="1" hangingPunct="1"/>
            <a:r>
              <a:rPr lang="en-US" altLang="en-US" smtClean="0"/>
              <a:t>Opposite of abduction</a:t>
            </a:r>
          </a:p>
          <a:p>
            <a:pPr lvl="1" eaLnBrk="1" hangingPunct="1"/>
            <a:r>
              <a:rPr lang="en-US" altLang="en-US" smtClean="0"/>
              <a:t>Movement of a limb toward the midline</a:t>
            </a:r>
          </a:p>
        </p:txBody>
      </p:sp>
    </p:spTree>
    <p:extLst>
      <p:ext uri="{BB962C8B-B14F-4D97-AF65-F5344CB8AC3E}">
        <p14:creationId xmlns:p14="http://schemas.microsoft.com/office/powerpoint/2010/main" val="5140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Ordinary Body Movements</a:t>
            </a: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9296400" y="6019800"/>
            <a:ext cx="1227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6.13d</a:t>
            </a:r>
          </a:p>
        </p:txBody>
      </p:sp>
      <p:pic>
        <p:nvPicPr>
          <p:cNvPr id="16388" name="Picture 8" descr="06_13Figured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" t="2357" r="6876" b="5907"/>
          <a:stretch>
            <a:fillRect/>
          </a:stretch>
        </p:blipFill>
        <p:spPr bwMode="auto">
          <a:xfrm>
            <a:off x="4041649" y="1301327"/>
            <a:ext cx="4187126" cy="555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02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Ordinary Body Movements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Circumduction</a:t>
            </a:r>
          </a:p>
          <a:p>
            <a:pPr lvl="1" eaLnBrk="1" hangingPunct="1"/>
            <a:r>
              <a:rPr lang="en-US" altLang="en-US" smtClean="0"/>
              <a:t>Combination of flexion, extension, abduction, and adduction</a:t>
            </a:r>
          </a:p>
          <a:p>
            <a:pPr lvl="1" eaLnBrk="1" hangingPunct="1"/>
            <a:r>
              <a:rPr lang="en-US" altLang="en-US" smtClean="0"/>
              <a:t>Common in ball-and-socket joints</a:t>
            </a:r>
          </a:p>
        </p:txBody>
      </p:sp>
    </p:spTree>
    <p:extLst>
      <p:ext uri="{BB962C8B-B14F-4D97-AF65-F5344CB8AC3E}">
        <p14:creationId xmlns:p14="http://schemas.microsoft.com/office/powerpoint/2010/main" val="9116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Ordinary Body Movements</a:t>
            </a:r>
          </a:p>
        </p:txBody>
      </p:sp>
      <p:sp>
        <p:nvSpPr>
          <p:cNvPr id="18435" name="Text Box 14"/>
          <p:cNvSpPr txBox="1">
            <a:spLocks noChangeArrowheads="1"/>
          </p:cNvSpPr>
          <p:nvPr/>
        </p:nvSpPr>
        <p:spPr bwMode="auto">
          <a:xfrm>
            <a:off x="9296400" y="6019800"/>
            <a:ext cx="1227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6.13d</a:t>
            </a:r>
          </a:p>
        </p:txBody>
      </p:sp>
      <p:pic>
        <p:nvPicPr>
          <p:cNvPr id="18436" name="Picture 16" descr="06_13Figured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t="2357" r="6876" b="5907"/>
          <a:stretch>
            <a:fillRect/>
          </a:stretch>
        </p:blipFill>
        <p:spPr bwMode="auto">
          <a:xfrm>
            <a:off x="3697474" y="1282732"/>
            <a:ext cx="4061210" cy="530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4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Special Movements</a:t>
            </a:r>
          </a:p>
        </p:txBody>
      </p:sp>
      <p:sp>
        <p:nvSpPr>
          <p:cNvPr id="19459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Dorsiflexion</a:t>
            </a:r>
          </a:p>
          <a:p>
            <a:pPr lvl="1" eaLnBrk="1" hangingPunct="1"/>
            <a:r>
              <a:rPr lang="en-US" altLang="en-US" smtClean="0"/>
              <a:t>Lifting the foot so that the superior surface approaches the shin</a:t>
            </a:r>
          </a:p>
          <a:p>
            <a:pPr eaLnBrk="1" hangingPunct="1"/>
            <a:r>
              <a:rPr lang="en-US" altLang="en-US" smtClean="0"/>
              <a:t>Plantar flexion</a:t>
            </a:r>
          </a:p>
          <a:p>
            <a:pPr lvl="1" eaLnBrk="1" hangingPunct="1"/>
            <a:r>
              <a:rPr lang="en-US" altLang="en-US" smtClean="0"/>
              <a:t>Depressing the foot (pointing the toes)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10937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Special Movements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9296401" y="6019800"/>
            <a:ext cx="1217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6.13e</a:t>
            </a:r>
          </a:p>
        </p:txBody>
      </p:sp>
      <p:pic>
        <p:nvPicPr>
          <p:cNvPr id="20484" name="Picture 7" descr="06_13Figuree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2" t="3595" r="8990" b="8331"/>
          <a:stretch>
            <a:fillRect/>
          </a:stretch>
        </p:blipFill>
        <p:spPr bwMode="auto">
          <a:xfrm>
            <a:off x="3730752" y="1690688"/>
            <a:ext cx="4419600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21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Special Movements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Inversion</a:t>
            </a:r>
          </a:p>
          <a:p>
            <a:pPr lvl="1" eaLnBrk="1" hangingPunct="1"/>
            <a:r>
              <a:rPr lang="en-US" altLang="en-US" smtClean="0"/>
              <a:t>Turn sole of foot medially</a:t>
            </a:r>
          </a:p>
          <a:p>
            <a:pPr eaLnBrk="1" hangingPunct="1"/>
            <a:r>
              <a:rPr lang="en-US" altLang="en-US" smtClean="0"/>
              <a:t>Eversion</a:t>
            </a:r>
          </a:p>
          <a:p>
            <a:pPr lvl="1" eaLnBrk="1" hangingPunct="1"/>
            <a:r>
              <a:rPr lang="en-US" altLang="en-US" smtClean="0"/>
              <a:t>Turn sole of foot laterally</a:t>
            </a:r>
          </a:p>
        </p:txBody>
      </p:sp>
    </p:spTree>
    <p:extLst>
      <p:ext uri="{BB962C8B-B14F-4D97-AF65-F5344CB8AC3E}">
        <p14:creationId xmlns:p14="http://schemas.microsoft.com/office/powerpoint/2010/main" val="1251025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Special Movements</a:t>
            </a:r>
          </a:p>
        </p:txBody>
      </p:sp>
      <p:sp>
        <p:nvSpPr>
          <p:cNvPr id="22531" name="Text Box 10"/>
          <p:cNvSpPr txBox="1">
            <a:spLocks noChangeArrowheads="1"/>
          </p:cNvSpPr>
          <p:nvPr/>
        </p:nvSpPr>
        <p:spPr bwMode="auto">
          <a:xfrm>
            <a:off x="9296401" y="6019800"/>
            <a:ext cx="1177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6.13f</a:t>
            </a:r>
          </a:p>
        </p:txBody>
      </p:sp>
      <p:pic>
        <p:nvPicPr>
          <p:cNvPr id="22532" name="Picture 11" descr="06_13Figuref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3" t="3595" r="7973" b="10712"/>
          <a:stretch>
            <a:fillRect/>
          </a:stretch>
        </p:blipFill>
        <p:spPr bwMode="auto">
          <a:xfrm>
            <a:off x="3127248" y="1432561"/>
            <a:ext cx="579120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411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Special Movements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Supination</a:t>
            </a:r>
          </a:p>
          <a:p>
            <a:pPr lvl="1" eaLnBrk="1" hangingPunct="1"/>
            <a:r>
              <a:rPr lang="en-US" altLang="en-US" smtClean="0"/>
              <a:t>Forearm rotates laterally so palm faces anteriorly</a:t>
            </a:r>
          </a:p>
          <a:p>
            <a:pPr eaLnBrk="1" hangingPunct="1"/>
            <a:r>
              <a:rPr lang="en-US" altLang="en-US" smtClean="0"/>
              <a:t>Pronation</a:t>
            </a:r>
          </a:p>
          <a:p>
            <a:pPr lvl="1" eaLnBrk="1" hangingPunct="1"/>
            <a:r>
              <a:rPr lang="en-US" altLang="en-US" smtClean="0"/>
              <a:t>Forearm rotates medially so palm faces posteriorly </a:t>
            </a:r>
          </a:p>
        </p:txBody>
      </p:sp>
    </p:spTree>
    <p:extLst>
      <p:ext uri="{BB962C8B-B14F-4D97-AF65-F5344CB8AC3E}">
        <p14:creationId xmlns:p14="http://schemas.microsoft.com/office/powerpoint/2010/main" val="318889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Special Movements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9296400" y="6019800"/>
            <a:ext cx="1227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400" b="1">
                <a:solidFill>
                  <a:srgbClr val="6BA12F"/>
                </a:solidFill>
                <a:latin typeface="Arial" panose="020B0604020202020204" pitchFamily="34" charset="0"/>
              </a:rPr>
              <a:t>Figure 6.13g</a:t>
            </a:r>
          </a:p>
        </p:txBody>
      </p:sp>
      <p:pic>
        <p:nvPicPr>
          <p:cNvPr id="24580" name="Picture 7" descr="06_13Figureg-L.jpg                                             004E44B5EHAP_for_kym                   C37AF81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3" t="3668" r="7079" b="11586"/>
          <a:stretch>
            <a:fillRect/>
          </a:stretch>
        </p:blipFill>
        <p:spPr bwMode="auto">
          <a:xfrm>
            <a:off x="2952750" y="1479550"/>
            <a:ext cx="6286500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549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47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PowerPoint Presentation</vt:lpstr>
      <vt:lpstr>Types of Ordinary Body Movements</vt:lpstr>
      <vt:lpstr>PowerPoint Presentation</vt:lpstr>
      <vt:lpstr>PowerPoint Presentation</vt:lpstr>
      <vt:lpstr>PowerPoint Presentation</vt:lpstr>
      <vt:lpstr>Types of Ordinary Body Movements</vt:lpstr>
      <vt:lpstr>Types of Ordinary Body Movements</vt:lpstr>
      <vt:lpstr>Types of Ordinary Body Movements</vt:lpstr>
      <vt:lpstr>Types of Ordinary Body Movements</vt:lpstr>
      <vt:lpstr>Special Movements</vt:lpstr>
      <vt:lpstr>Special Movements</vt:lpstr>
      <vt:lpstr>Special Movements</vt:lpstr>
      <vt:lpstr>Special Movements</vt:lpstr>
      <vt:lpstr>Special Movements</vt:lpstr>
      <vt:lpstr>Special Movements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Mentzer, Cory</dc:creator>
  <cp:lastModifiedBy>Mentzer, Cory</cp:lastModifiedBy>
  <cp:revision>1</cp:revision>
  <dcterms:created xsi:type="dcterms:W3CDTF">2019-11-07T14:31:54Z</dcterms:created>
  <dcterms:modified xsi:type="dcterms:W3CDTF">2019-11-07T14:32:17Z</dcterms:modified>
</cp:coreProperties>
</file>