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Lst>
  <p:sldSz cy="10058400" cx="7772400"/>
  <p:notesSz cx="6858000" cy="9144000"/>
  <p:embeddedFontLst>
    <p:embeddedFont>
      <p:font typeface="Arial Narrow"/>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17C8E2C-36A2-4714-9009-005D2715F24F}">
  <a:tblStyle styleId="{917C8E2C-36A2-4714-9009-005D2715F24F}"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font" Target="fonts/ArialNarrow-italic.fntdata"/><Relationship Id="rId10" Type="http://schemas.openxmlformats.org/officeDocument/2006/relationships/font" Target="fonts/ArialNarrow-bold.fntdata"/><Relationship Id="rId12" Type="http://schemas.openxmlformats.org/officeDocument/2006/relationships/font" Target="fonts/ArialNarrow-boldItalic.fntdata"/><Relationship Id="rId9" Type="http://schemas.openxmlformats.org/officeDocument/2006/relationships/font" Target="fonts/ArialNarrow-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236788" y="1143000"/>
            <a:ext cx="23844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236788" y="1143000"/>
            <a:ext cx="23844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2:notes"/>
          <p:cNvSpPr/>
          <p:nvPr>
            <p:ph idx="2" type="sldImg"/>
          </p:nvPr>
        </p:nvSpPr>
        <p:spPr>
          <a:xfrm>
            <a:off x="2236788" y="1143000"/>
            <a:ext cx="23844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582930" y="3124624"/>
            <a:ext cx="6606540" cy="215603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165860" y="5699760"/>
            <a:ext cx="5440680" cy="257048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388938" y="403225"/>
            <a:ext cx="6994525" cy="1676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3"/>
          <p:cNvSpPr txBox="1"/>
          <p:nvPr>
            <p:ph idx="1" type="body"/>
          </p:nvPr>
        </p:nvSpPr>
        <p:spPr>
          <a:xfrm>
            <a:off x="388938" y="2346325"/>
            <a:ext cx="6994525" cy="6638925"/>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613966" y="6463454"/>
            <a:ext cx="6606540" cy="199771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4"/>
          <p:cNvSpPr txBox="1"/>
          <p:nvPr>
            <p:ph idx="1" type="body"/>
          </p:nvPr>
        </p:nvSpPr>
        <p:spPr>
          <a:xfrm>
            <a:off x="613966" y="4263180"/>
            <a:ext cx="6606540" cy="220027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4"/>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388938" y="403225"/>
            <a:ext cx="6994525" cy="1676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5"/>
          <p:cNvSpPr txBox="1"/>
          <p:nvPr>
            <p:ph idx="1" type="body"/>
          </p:nvPr>
        </p:nvSpPr>
        <p:spPr>
          <a:xfrm>
            <a:off x="330597" y="3441277"/>
            <a:ext cx="2907903" cy="9737090"/>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5"/>
          <p:cNvSpPr txBox="1"/>
          <p:nvPr>
            <p:ph idx="2" type="body"/>
          </p:nvPr>
        </p:nvSpPr>
        <p:spPr>
          <a:xfrm>
            <a:off x="3368040" y="3441277"/>
            <a:ext cx="2907904" cy="9737090"/>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388620" y="402802"/>
            <a:ext cx="6995160" cy="1676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6"/>
          <p:cNvSpPr txBox="1"/>
          <p:nvPr>
            <p:ph idx="1" type="body"/>
          </p:nvPr>
        </p:nvSpPr>
        <p:spPr>
          <a:xfrm>
            <a:off x="388620" y="2251499"/>
            <a:ext cx="3434160" cy="93831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6"/>
          <p:cNvSpPr txBox="1"/>
          <p:nvPr>
            <p:ph idx="2" type="body"/>
          </p:nvPr>
        </p:nvSpPr>
        <p:spPr>
          <a:xfrm>
            <a:off x="388620" y="3189817"/>
            <a:ext cx="3434160" cy="5795222"/>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6"/>
          <p:cNvSpPr txBox="1"/>
          <p:nvPr>
            <p:ph idx="3" type="body"/>
          </p:nvPr>
        </p:nvSpPr>
        <p:spPr>
          <a:xfrm>
            <a:off x="3948272" y="2251499"/>
            <a:ext cx="3435509" cy="93831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6"/>
          <p:cNvSpPr txBox="1"/>
          <p:nvPr>
            <p:ph idx="4" type="body"/>
          </p:nvPr>
        </p:nvSpPr>
        <p:spPr>
          <a:xfrm>
            <a:off x="3948272" y="3189817"/>
            <a:ext cx="3435509" cy="5795222"/>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6"/>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6"/>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388938" y="403225"/>
            <a:ext cx="6994525" cy="1676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 name="Google Shape;51;p7"/>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388620" y="400473"/>
            <a:ext cx="2557066" cy="170434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 type="body"/>
          </p:nvPr>
        </p:nvSpPr>
        <p:spPr>
          <a:xfrm>
            <a:off x="3038792" y="400474"/>
            <a:ext cx="4344988" cy="8584566"/>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388620" y="2104814"/>
            <a:ext cx="2557066" cy="68802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523445" y="7040880"/>
            <a:ext cx="4663440" cy="831216"/>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7" name="Google Shape;67;p10"/>
          <p:cNvSpPr/>
          <p:nvPr>
            <p:ph idx="2" type="pic"/>
          </p:nvPr>
        </p:nvSpPr>
        <p:spPr>
          <a:xfrm>
            <a:off x="1523445" y="898737"/>
            <a:ext cx="4663440" cy="603504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100000"/>
              </a:lnSpc>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1523445" y="7872096"/>
            <a:ext cx="4663440" cy="1180464"/>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388938" y="403225"/>
            <a:ext cx="6994525" cy="1676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566738" y="2168525"/>
            <a:ext cx="6638925" cy="6994525"/>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60373" y="6142051"/>
            <a:ext cx="12586970" cy="148566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3797815" y="4719810"/>
            <a:ext cx="12586970" cy="4330144"/>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8938" y="403225"/>
            <a:ext cx="6994525" cy="16764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388938" y="2346325"/>
            <a:ext cx="6994525" cy="66389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388938" y="9323388"/>
            <a:ext cx="1812925" cy="53498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2655888" y="9323388"/>
            <a:ext cx="2460625" cy="534987"/>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5570538" y="9323388"/>
            <a:ext cx="1812925" cy="534987"/>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2.png"/><Relationship Id="rId11" Type="http://schemas.openxmlformats.org/officeDocument/2006/relationships/image" Target="../media/image3.png"/><Relationship Id="rId10" Type="http://schemas.openxmlformats.org/officeDocument/2006/relationships/image" Target="../media/image2.png"/><Relationship Id="rId12" Type="http://schemas.openxmlformats.org/officeDocument/2006/relationships/image" Target="../media/image8.png"/><Relationship Id="rId9" Type="http://schemas.openxmlformats.org/officeDocument/2006/relationships/image" Target="../media/image5.png"/><Relationship Id="rId5" Type="http://schemas.openxmlformats.org/officeDocument/2006/relationships/image" Target="../media/image9.png"/><Relationship Id="rId6" Type="http://schemas.openxmlformats.org/officeDocument/2006/relationships/image" Target="../media/image13.jpg"/><Relationship Id="rId7" Type="http://schemas.openxmlformats.org/officeDocument/2006/relationships/image" Target="../media/image7.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6.png"/><Relationship Id="rId5" Type="http://schemas.openxmlformats.org/officeDocument/2006/relationships/image" Target="../media/image10.jpg"/><Relationship Id="rId6"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3"/>
          <p:cNvPicPr preferRelativeResize="0"/>
          <p:nvPr/>
        </p:nvPicPr>
        <p:blipFill rotWithShape="1">
          <a:blip r:embed="rId3">
            <a:alphaModFix/>
          </a:blip>
          <a:srcRect b="0" l="0" r="0" t="0"/>
          <a:stretch/>
        </p:blipFill>
        <p:spPr>
          <a:xfrm>
            <a:off x="203480" y="3202325"/>
            <a:ext cx="310415" cy="274320"/>
          </a:xfrm>
          <a:prstGeom prst="rect">
            <a:avLst/>
          </a:prstGeom>
          <a:noFill/>
          <a:ln>
            <a:noFill/>
          </a:ln>
        </p:spPr>
      </p:pic>
      <p:pic>
        <p:nvPicPr>
          <p:cNvPr id="89" name="Google Shape;89;p13"/>
          <p:cNvPicPr preferRelativeResize="0"/>
          <p:nvPr/>
        </p:nvPicPr>
        <p:blipFill rotWithShape="1">
          <a:blip r:embed="rId4">
            <a:alphaModFix/>
          </a:blip>
          <a:srcRect b="0" l="0" r="0" t="0"/>
          <a:stretch/>
        </p:blipFill>
        <p:spPr>
          <a:xfrm>
            <a:off x="208085" y="2746654"/>
            <a:ext cx="338015" cy="274320"/>
          </a:xfrm>
          <a:prstGeom prst="rect">
            <a:avLst/>
          </a:prstGeom>
          <a:noFill/>
          <a:ln>
            <a:noFill/>
          </a:ln>
        </p:spPr>
      </p:pic>
      <p:pic>
        <p:nvPicPr>
          <p:cNvPr id="90" name="Google Shape;90;p13"/>
          <p:cNvPicPr preferRelativeResize="0"/>
          <p:nvPr/>
        </p:nvPicPr>
        <p:blipFill rotWithShape="1">
          <a:blip r:embed="rId5">
            <a:alphaModFix/>
          </a:blip>
          <a:srcRect b="0" l="0" r="0" t="0"/>
          <a:stretch/>
        </p:blipFill>
        <p:spPr>
          <a:xfrm>
            <a:off x="176957" y="2300209"/>
            <a:ext cx="377682" cy="274320"/>
          </a:xfrm>
          <a:prstGeom prst="rect">
            <a:avLst/>
          </a:prstGeom>
          <a:noFill/>
          <a:ln>
            <a:noFill/>
          </a:ln>
        </p:spPr>
      </p:pic>
      <p:pic>
        <p:nvPicPr>
          <p:cNvPr descr="Macintosh HD:Users:tamaragorosave:Desktop:Clip Art:Grepic_Chalkboard_Paper:chalkboard7.jpg" id="91" name="Google Shape;91;p13"/>
          <p:cNvPicPr preferRelativeResize="0"/>
          <p:nvPr/>
        </p:nvPicPr>
        <p:blipFill rotWithShape="1">
          <a:blip r:embed="rId6">
            <a:alphaModFix amt="90000"/>
          </a:blip>
          <a:srcRect b="0" l="0" r="0" t="0"/>
          <a:stretch/>
        </p:blipFill>
        <p:spPr>
          <a:xfrm>
            <a:off x="233271" y="207320"/>
            <a:ext cx="7309102" cy="1387094"/>
          </a:xfrm>
          <a:prstGeom prst="roundRect">
            <a:avLst>
              <a:gd fmla="val 8594" name="adj"/>
            </a:avLst>
          </a:prstGeom>
          <a:solidFill>
            <a:srgbClr val="ECECEC"/>
          </a:solidFill>
          <a:ln>
            <a:noFill/>
          </a:ln>
        </p:spPr>
      </p:pic>
      <p:pic>
        <p:nvPicPr>
          <p:cNvPr id="92" name="Google Shape;92;p13"/>
          <p:cNvPicPr preferRelativeResize="0"/>
          <p:nvPr/>
        </p:nvPicPr>
        <p:blipFill rotWithShape="1">
          <a:blip r:embed="rId7">
            <a:alphaModFix/>
          </a:blip>
          <a:srcRect b="0" l="0" r="0" t="0"/>
          <a:stretch/>
        </p:blipFill>
        <p:spPr>
          <a:xfrm>
            <a:off x="346075" y="260350"/>
            <a:ext cx="1131888" cy="1268413"/>
          </a:xfrm>
          <a:prstGeom prst="rect">
            <a:avLst/>
          </a:prstGeom>
          <a:noFill/>
          <a:ln>
            <a:noFill/>
          </a:ln>
        </p:spPr>
      </p:pic>
      <p:sp>
        <p:nvSpPr>
          <p:cNvPr id="93" name="Google Shape;93;p13"/>
          <p:cNvSpPr txBox="1"/>
          <p:nvPr/>
        </p:nvSpPr>
        <p:spPr>
          <a:xfrm>
            <a:off x="319088" y="318502"/>
            <a:ext cx="1184275" cy="1028700"/>
          </a:xfrm>
          <a:prstGeom prst="rect">
            <a:avLst/>
          </a:prstGeom>
          <a:noFill/>
          <a:ln>
            <a:noFill/>
          </a:ln>
        </p:spPr>
        <p:txBody>
          <a:bodyPr anchorCtr="0" anchor="t" bIns="45700" lIns="91425" spcFirstLastPara="1" rIns="91425" wrap="square" tIns="45700">
            <a:noAutofit/>
          </a:bodyPr>
          <a:lstStyle/>
          <a:p>
            <a:pPr indent="0" lvl="0" marL="0" marR="0" rtl="0" algn="ctr">
              <a:lnSpc>
                <a:spcPct val="75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ELA</a:t>
            </a:r>
            <a:endParaRPr b="0" i="0" sz="1600" u="none" cap="none" strike="noStrike">
              <a:solidFill>
                <a:schemeClr val="dk1"/>
              </a:solidFill>
              <a:latin typeface="Arial"/>
              <a:ea typeface="Arial"/>
              <a:cs typeface="Arial"/>
              <a:sym typeface="Arial"/>
            </a:endParaRPr>
          </a:p>
          <a:p>
            <a:pPr indent="0" lvl="0" marL="0" marR="0" rtl="0" algn="ctr">
              <a:lnSpc>
                <a:spcPct val="75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ctr">
              <a:lnSpc>
                <a:spcPct val="75000"/>
              </a:lnSpc>
              <a:spcBef>
                <a:spcPts val="0"/>
              </a:spcBef>
              <a:spcAft>
                <a:spcPts val="0"/>
              </a:spcAft>
              <a:buClr>
                <a:srgbClr val="000000"/>
              </a:buClr>
              <a:buSzPts val="3600"/>
              <a:buFont typeface="Arial"/>
              <a:buNone/>
            </a:pPr>
            <a:r>
              <a:rPr lang="en-US" sz="3600">
                <a:solidFill>
                  <a:schemeClr val="dk1"/>
                </a:solidFill>
              </a:rPr>
              <a:t>8th</a:t>
            </a:r>
            <a:endParaRPr b="0" i="0" sz="200" u="none" cap="none" strike="noStrike">
              <a:solidFill>
                <a:schemeClr val="dk1"/>
              </a:solidFill>
              <a:latin typeface="Arial"/>
              <a:ea typeface="Arial"/>
              <a:cs typeface="Arial"/>
              <a:sym typeface="Arial"/>
            </a:endParaRPr>
          </a:p>
        </p:txBody>
      </p:sp>
      <p:sp>
        <p:nvSpPr>
          <p:cNvPr id="94" name="Google Shape;94;p13"/>
          <p:cNvSpPr txBox="1"/>
          <p:nvPr/>
        </p:nvSpPr>
        <p:spPr>
          <a:xfrm>
            <a:off x="2073275" y="114300"/>
            <a:ext cx="3784600" cy="4000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95" name="Google Shape;95;p13"/>
          <p:cNvSpPr txBox="1"/>
          <p:nvPr/>
        </p:nvSpPr>
        <p:spPr>
          <a:xfrm>
            <a:off x="2016042" y="1178133"/>
            <a:ext cx="3784600" cy="33813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202</a:t>
            </a:r>
            <a:r>
              <a:rPr lang="en-US" sz="1600">
                <a:solidFill>
                  <a:srgbClr val="FFFFFF"/>
                </a:solidFill>
              </a:rPr>
              <a:t>4-2025</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2228789" y="400041"/>
            <a:ext cx="4364206" cy="825546"/>
          </a:xfrm>
          <a:prstGeom prst="rect">
            <a:avLst/>
          </a:prstGeom>
        </p:spPr>
        <p:txBody>
          <a:bodyPr>
            <a:prstTxWarp prst="textPlain"/>
          </a:bodyPr>
          <a:lstStyle/>
          <a:p>
            <a:pPr lvl="0" algn="ctr"/>
            <a:r>
              <a:rPr b="1" i="0">
                <a:ln cap="flat" cmpd="sng" w="12700">
                  <a:solidFill>
                    <a:schemeClr val="lt1"/>
                  </a:solidFill>
                  <a:prstDash val="solid"/>
                  <a:round/>
                  <a:headEnd len="sm" w="sm" type="none"/>
                  <a:tailEnd len="sm" w="sm" type="none"/>
                </a:ln>
                <a:solidFill>
                  <a:srgbClr val="F4F0E2"/>
                </a:solidFill>
                <a:latin typeface="Arial"/>
              </a:rPr>
              <a:t>Mrs. Adams</a:t>
            </a:r>
          </a:p>
        </p:txBody>
      </p:sp>
      <p:sp>
        <p:nvSpPr>
          <p:cNvPr id="97" name="Google Shape;97;p13"/>
          <p:cNvSpPr txBox="1"/>
          <p:nvPr/>
        </p:nvSpPr>
        <p:spPr>
          <a:xfrm>
            <a:off x="136525" y="1714240"/>
            <a:ext cx="2138712"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Contact Me:</a:t>
            </a:r>
            <a:endParaRPr b="0" i="0" sz="1400" u="none" cap="none" strike="noStrike">
              <a:solidFill>
                <a:srgbClr val="000000"/>
              </a:solidFill>
              <a:latin typeface="Arial"/>
              <a:ea typeface="Arial"/>
              <a:cs typeface="Arial"/>
              <a:sym typeface="Arial"/>
            </a:endParaRPr>
          </a:p>
        </p:txBody>
      </p:sp>
      <p:cxnSp>
        <p:nvCxnSpPr>
          <p:cNvPr id="98" name="Google Shape;98;p13"/>
          <p:cNvCxnSpPr/>
          <p:nvPr/>
        </p:nvCxnSpPr>
        <p:spPr>
          <a:xfrm>
            <a:off x="2777517" y="1758475"/>
            <a:ext cx="25500" cy="240660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sp>
        <p:nvSpPr>
          <p:cNvPr id="99" name="Google Shape;99;p13"/>
          <p:cNvSpPr txBox="1"/>
          <p:nvPr/>
        </p:nvSpPr>
        <p:spPr>
          <a:xfrm>
            <a:off x="3305325" y="1573432"/>
            <a:ext cx="342248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COURSE OVERVIEW</a:t>
            </a:r>
            <a:endParaRPr b="1" i="0" sz="2400" u="none" cap="none" strike="noStrike">
              <a:solidFill>
                <a:schemeClr val="dk1"/>
              </a:solidFill>
              <a:latin typeface="Arial"/>
              <a:ea typeface="Arial"/>
              <a:cs typeface="Arial"/>
              <a:sym typeface="Arial"/>
            </a:endParaRPr>
          </a:p>
        </p:txBody>
      </p:sp>
      <p:cxnSp>
        <p:nvCxnSpPr>
          <p:cNvPr id="100" name="Google Shape;100;p13"/>
          <p:cNvCxnSpPr/>
          <p:nvPr/>
        </p:nvCxnSpPr>
        <p:spPr>
          <a:xfrm rot="10800000">
            <a:off x="219075" y="4329113"/>
            <a:ext cx="7323138" cy="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sp>
        <p:nvSpPr>
          <p:cNvPr id="101" name="Google Shape;101;p13"/>
          <p:cNvSpPr txBox="1"/>
          <p:nvPr/>
        </p:nvSpPr>
        <p:spPr>
          <a:xfrm>
            <a:off x="6079150" y="4377822"/>
            <a:ext cx="1055100" cy="338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GRADES</a:t>
            </a:r>
            <a:endParaRPr b="0" i="0" sz="1400" u="none" cap="none" strike="noStrike">
              <a:solidFill>
                <a:srgbClr val="000000"/>
              </a:solidFill>
              <a:latin typeface="Arial"/>
              <a:ea typeface="Arial"/>
              <a:cs typeface="Arial"/>
              <a:sym typeface="Arial"/>
            </a:endParaRPr>
          </a:p>
        </p:txBody>
      </p:sp>
      <p:sp>
        <p:nvSpPr>
          <p:cNvPr id="102" name="Google Shape;102;p13"/>
          <p:cNvSpPr txBox="1"/>
          <p:nvPr/>
        </p:nvSpPr>
        <p:spPr>
          <a:xfrm>
            <a:off x="7078663" y="5499100"/>
            <a:ext cx="463550" cy="276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Narrow"/>
                <a:ea typeface="Arial Narrow"/>
                <a:cs typeface="Arial Narrow"/>
                <a:sym typeface="Arial Narrow"/>
              </a:rPr>
              <a:t>20%</a:t>
            </a:r>
            <a:endParaRPr b="0" i="0" sz="1400" u="none" cap="none" strike="noStrike">
              <a:solidFill>
                <a:srgbClr val="000000"/>
              </a:solidFill>
              <a:latin typeface="Arial"/>
              <a:ea typeface="Arial"/>
              <a:cs typeface="Arial"/>
              <a:sym typeface="Arial"/>
            </a:endParaRPr>
          </a:p>
        </p:txBody>
      </p:sp>
      <p:cxnSp>
        <p:nvCxnSpPr>
          <p:cNvPr id="103" name="Google Shape;103;p13"/>
          <p:cNvCxnSpPr/>
          <p:nvPr/>
        </p:nvCxnSpPr>
        <p:spPr>
          <a:xfrm>
            <a:off x="5420513" y="4512600"/>
            <a:ext cx="38100" cy="540540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sp>
        <p:nvSpPr>
          <p:cNvPr id="104" name="Google Shape;104;p13"/>
          <p:cNvSpPr txBox="1"/>
          <p:nvPr/>
        </p:nvSpPr>
        <p:spPr>
          <a:xfrm>
            <a:off x="5557050" y="4655075"/>
            <a:ext cx="1985400" cy="526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sz="1200">
                <a:solidFill>
                  <a:schemeClr val="dk1"/>
                </a:solidFill>
                <a:latin typeface="Arial Narrow"/>
                <a:ea typeface="Arial Narrow"/>
                <a:cs typeface="Arial Narrow"/>
                <a:sym typeface="Arial Narrow"/>
              </a:rPr>
              <a:t>Grading</a:t>
            </a:r>
            <a:r>
              <a:rPr b="1" lang="en-US" sz="1200">
                <a:solidFill>
                  <a:schemeClr val="dk1"/>
                </a:solidFill>
                <a:latin typeface="Arial Narrow"/>
                <a:ea typeface="Arial Narrow"/>
                <a:cs typeface="Arial Narrow"/>
                <a:sym typeface="Arial Narrow"/>
              </a:rPr>
              <a:t> Scale:</a:t>
            </a:r>
            <a:endParaRPr b="1"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90-100%= A</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80-89%= B</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70-79%= C</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60-69%= D</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0-59%= F</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We will be using a points-based system. That means every assignment’s points will be based on worth (level of difficulty, time, and importance will be considered) Grad</a:t>
            </a:r>
            <a:r>
              <a:rPr lang="en-US" sz="1200">
                <a:solidFill>
                  <a:schemeClr val="dk1"/>
                </a:solidFill>
                <a:latin typeface="Arial Narrow"/>
                <a:ea typeface="Arial Narrow"/>
                <a:cs typeface="Arial Narrow"/>
                <a:sym typeface="Arial Narrow"/>
              </a:rPr>
              <a:t>ing examples include</a:t>
            </a:r>
            <a:r>
              <a:rPr b="0" i="0" lang="en-US" sz="1200" u="none" cap="none" strike="noStrike">
                <a:solidFill>
                  <a:schemeClr val="dk1"/>
                </a:solidFill>
                <a:latin typeface="Arial Narrow"/>
                <a:ea typeface="Arial Narrow"/>
                <a:cs typeface="Arial Narrow"/>
                <a:sym typeface="Arial Narrow"/>
              </a:rPr>
              <a:t>: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Noto Sans Symbols"/>
              <a:buChar char="✧"/>
            </a:pPr>
            <a:r>
              <a:rPr b="0" i="0" lang="en-US" sz="1200" u="none" cap="none" strike="noStrike">
                <a:solidFill>
                  <a:schemeClr val="dk1"/>
                </a:solidFill>
                <a:latin typeface="Arial Narrow"/>
                <a:ea typeface="Arial Narrow"/>
                <a:cs typeface="Arial Narrow"/>
                <a:sym typeface="Arial Narrow"/>
              </a:rPr>
              <a:t>Tests and quizzes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Noto Sans Symbols"/>
              <a:buChar char="✧"/>
            </a:pPr>
            <a:r>
              <a:rPr lang="en-US" sz="1200">
                <a:solidFill>
                  <a:schemeClr val="dk1"/>
                </a:solidFill>
                <a:latin typeface="Arial Narrow"/>
                <a:ea typeface="Arial Narrow"/>
                <a:cs typeface="Arial Narrow"/>
                <a:sym typeface="Arial Narrow"/>
              </a:rPr>
              <a:t>Class work</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Noto Sans Symbols"/>
              <a:buChar char="✧"/>
            </a:pPr>
            <a:r>
              <a:rPr b="0" i="0" lang="en-US" sz="1200" u="none" cap="none" strike="noStrike">
                <a:solidFill>
                  <a:schemeClr val="dk1"/>
                </a:solidFill>
                <a:latin typeface="Arial Narrow"/>
                <a:ea typeface="Arial Narrow"/>
                <a:cs typeface="Arial Narrow"/>
                <a:sym typeface="Arial Narrow"/>
              </a:rPr>
              <a:t>Projects</a:t>
            </a:r>
            <a:endParaRPr sz="1200">
              <a:solidFill>
                <a:schemeClr val="dk1"/>
              </a:solidFill>
              <a:latin typeface="Arial Narrow"/>
              <a:ea typeface="Arial Narrow"/>
              <a:cs typeface="Arial Narrow"/>
              <a:sym typeface="Arial Narrow"/>
            </a:endParaRPr>
          </a:p>
          <a:p>
            <a:pPr indent="-171450" lvl="0" marL="171450" marR="0" rtl="0" algn="l">
              <a:lnSpc>
                <a:spcPct val="100000"/>
              </a:lnSpc>
              <a:spcBef>
                <a:spcPts val="0"/>
              </a:spcBef>
              <a:spcAft>
                <a:spcPts val="0"/>
              </a:spcAft>
              <a:buClr>
                <a:schemeClr val="dk1"/>
              </a:buClr>
              <a:buSzPts val="1200"/>
              <a:buFont typeface="Arial Narrow"/>
              <a:buChar char="✧"/>
            </a:pPr>
            <a:r>
              <a:rPr lang="en-US" sz="1200">
                <a:solidFill>
                  <a:schemeClr val="dk1"/>
                </a:solidFill>
                <a:latin typeface="Arial Narrow"/>
                <a:ea typeface="Arial Narrow"/>
                <a:cs typeface="Arial Narrow"/>
                <a:sym typeface="Arial Narrow"/>
              </a:rPr>
              <a:t>Essay writing</a:t>
            </a:r>
            <a:endParaRPr sz="1200">
              <a:solidFill>
                <a:schemeClr val="dk1"/>
              </a:solidFill>
              <a:latin typeface="Arial Narrow"/>
              <a:ea typeface="Arial Narrow"/>
              <a:cs typeface="Arial Narrow"/>
              <a:sym typeface="Arial Narrow"/>
            </a:endParaRPr>
          </a:p>
          <a:p>
            <a:pPr indent="-171450" lvl="0" marL="171450" marR="0" rtl="0" algn="l">
              <a:lnSpc>
                <a:spcPct val="100000"/>
              </a:lnSpc>
              <a:spcBef>
                <a:spcPts val="0"/>
              </a:spcBef>
              <a:spcAft>
                <a:spcPts val="0"/>
              </a:spcAft>
              <a:buClr>
                <a:schemeClr val="dk1"/>
              </a:buClr>
              <a:buSzPts val="1200"/>
              <a:buFont typeface="Noto Sans Symbols"/>
              <a:buChar char="✧"/>
            </a:pPr>
            <a:r>
              <a:rPr lang="en-US" sz="1200">
                <a:solidFill>
                  <a:schemeClr val="dk1"/>
                </a:solidFill>
                <a:latin typeface="Arial Narrow"/>
                <a:ea typeface="Arial Narrow"/>
                <a:cs typeface="Arial Narrow"/>
                <a:sym typeface="Arial Narrow"/>
              </a:rPr>
              <a:t>Journal entries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US" sz="1200" u="sng" cap="none" strike="noStrike">
                <a:solidFill>
                  <a:schemeClr val="dk1"/>
                </a:solidFill>
                <a:latin typeface="Arial Narrow"/>
                <a:ea typeface="Arial Narrow"/>
                <a:cs typeface="Arial Narrow"/>
                <a:sym typeface="Arial Narrow"/>
              </a:rPr>
              <a:t>Quizzes/Tests</a:t>
            </a:r>
            <a:endParaRPr b="1" i="0" sz="1200" u="sng" cap="none" strike="noStrike">
              <a:solidFill>
                <a:schemeClr val="dk1"/>
              </a:solidFill>
              <a:latin typeface="Arial Narrow"/>
              <a:ea typeface="Arial Narrow"/>
              <a:cs typeface="Arial Narrow"/>
              <a:sym typeface="Arial Narrow"/>
            </a:endParaRPr>
          </a:p>
          <a:p>
            <a:pPr indent="-171450" lvl="0" marL="171450" marR="0" rtl="0" algn="ctr">
              <a:lnSpc>
                <a:spcPct val="100000"/>
              </a:lnSpc>
              <a:spcBef>
                <a:spcPts val="0"/>
              </a:spcBef>
              <a:spcAft>
                <a:spcPts val="0"/>
              </a:spcAft>
              <a:buClr>
                <a:schemeClr val="dk1"/>
              </a:buClr>
              <a:buSzPts val="1089"/>
              <a:buFont typeface="Arial"/>
              <a:buChar char="•"/>
            </a:pPr>
            <a:r>
              <a:rPr lang="en-US" sz="1100">
                <a:solidFill>
                  <a:schemeClr val="dk1"/>
                </a:solidFill>
                <a:latin typeface="Arial Narrow"/>
                <a:ea typeface="Arial Narrow"/>
                <a:cs typeface="Arial Narrow"/>
                <a:sym typeface="Arial Narrow"/>
              </a:rPr>
              <a:t>Q</a:t>
            </a:r>
            <a:r>
              <a:rPr b="0" i="0" lang="en-US" sz="1100" u="none" cap="none" strike="noStrike">
                <a:solidFill>
                  <a:schemeClr val="dk1"/>
                </a:solidFill>
                <a:latin typeface="Arial Narrow"/>
                <a:ea typeface="Arial Narrow"/>
                <a:cs typeface="Arial Narrow"/>
                <a:sym typeface="Arial Narrow"/>
              </a:rPr>
              <a:t>uizzes will </a:t>
            </a:r>
            <a:r>
              <a:rPr lang="en-US" sz="1100">
                <a:solidFill>
                  <a:schemeClr val="dk1"/>
                </a:solidFill>
                <a:latin typeface="Arial Narrow"/>
                <a:ea typeface="Arial Narrow"/>
                <a:cs typeface="Arial Narrow"/>
                <a:sym typeface="Arial Narrow"/>
              </a:rPr>
              <a:t>cover</a:t>
            </a:r>
            <a:r>
              <a:rPr b="0" i="0" lang="en-US" sz="1100" u="none" cap="none" strike="noStrike">
                <a:solidFill>
                  <a:schemeClr val="dk1"/>
                </a:solidFill>
                <a:latin typeface="Arial Narrow"/>
                <a:ea typeface="Arial Narrow"/>
                <a:cs typeface="Arial Narrow"/>
                <a:sym typeface="Arial Narrow"/>
              </a:rPr>
              <a:t> </a:t>
            </a:r>
            <a:r>
              <a:rPr lang="en-US" sz="1100">
                <a:solidFill>
                  <a:schemeClr val="dk1"/>
                </a:solidFill>
                <a:latin typeface="Arial Narrow"/>
                <a:ea typeface="Arial Narrow"/>
                <a:cs typeface="Arial Narrow"/>
                <a:sym typeface="Arial Narrow"/>
              </a:rPr>
              <a:t>what is being taught in class along with reading comprehension tests.</a:t>
            </a:r>
            <a:endParaRPr b="0" i="0" sz="1400" u="none" cap="none" strike="noStrike">
              <a:solidFill>
                <a:srgbClr val="000000"/>
              </a:solidFill>
              <a:latin typeface="Arial"/>
              <a:ea typeface="Arial"/>
              <a:cs typeface="Arial"/>
              <a:sym typeface="Arial"/>
            </a:endParaRPr>
          </a:p>
          <a:p>
            <a:pPr indent="-171450" lvl="0" marL="171450" marR="0" rtl="0" algn="ctr">
              <a:lnSpc>
                <a:spcPct val="100000"/>
              </a:lnSpc>
              <a:spcBef>
                <a:spcPts val="0"/>
              </a:spcBef>
              <a:spcAft>
                <a:spcPts val="0"/>
              </a:spcAft>
              <a:buClr>
                <a:schemeClr val="dk1"/>
              </a:buClr>
              <a:buSzPts val="1100"/>
              <a:buFont typeface="Arial"/>
              <a:buChar char="•"/>
            </a:pPr>
            <a:r>
              <a:rPr b="0" i="0" lang="en-US" sz="1100" u="none" cap="none" strike="noStrike">
                <a:solidFill>
                  <a:schemeClr val="dk1"/>
                </a:solidFill>
                <a:latin typeface="Arial Narrow"/>
                <a:ea typeface="Arial Narrow"/>
                <a:cs typeface="Arial Narrow"/>
                <a:sym typeface="Arial Narrow"/>
              </a:rPr>
              <a:t>Vocabulary quizzes are given </a:t>
            </a:r>
            <a:r>
              <a:rPr lang="en-US" sz="1100">
                <a:solidFill>
                  <a:schemeClr val="dk1"/>
                </a:solidFill>
                <a:latin typeface="Arial Narrow"/>
                <a:ea typeface="Arial Narrow"/>
                <a:cs typeface="Arial Narrow"/>
                <a:sym typeface="Arial Narrow"/>
              </a:rPr>
              <a:t>on</a:t>
            </a:r>
            <a:r>
              <a:rPr b="0" i="0" lang="en-US" sz="1100" u="none" cap="none" strike="noStrike">
                <a:solidFill>
                  <a:schemeClr val="dk1"/>
                </a:solidFill>
                <a:latin typeface="Arial Narrow"/>
                <a:ea typeface="Arial Narrow"/>
                <a:cs typeface="Arial Narrow"/>
                <a:sym typeface="Arial Narrow"/>
              </a:rPr>
              <a:t> Thursday</a:t>
            </a:r>
            <a:r>
              <a:rPr lang="en-US" sz="1100">
                <a:solidFill>
                  <a:schemeClr val="dk1"/>
                </a:solidFill>
                <a:latin typeface="Arial Narrow"/>
                <a:ea typeface="Arial Narrow"/>
                <a:cs typeface="Arial Narrow"/>
                <a:sym typeface="Arial Narrow"/>
              </a:rPr>
              <a:t> unless students are told otherwise.</a:t>
            </a:r>
            <a:endParaRPr sz="11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None/>
            </a:pPr>
            <a:r>
              <a:rPr lang="en-US" sz="1100">
                <a:solidFill>
                  <a:schemeClr val="dk1"/>
                </a:solidFill>
                <a:latin typeface="Arial Narrow"/>
                <a:ea typeface="Arial Narrow"/>
                <a:cs typeface="Arial Narrow"/>
                <a:sym typeface="Arial Narrow"/>
              </a:rPr>
              <a:t>*</a:t>
            </a:r>
            <a:r>
              <a:rPr lang="en-US" sz="1000">
                <a:solidFill>
                  <a:schemeClr val="dk1"/>
                </a:solidFill>
                <a:latin typeface="Arial Narrow"/>
                <a:ea typeface="Arial Narrow"/>
                <a:cs typeface="Arial Narrow"/>
                <a:sym typeface="Arial Narrow"/>
              </a:rPr>
              <a:t>Please check your child’s grades through FOCUS on a weekly/bi-weekly basis. Please have them check in with me if they have questions or </a:t>
            </a:r>
            <a:r>
              <a:rPr lang="en-US" sz="1000">
                <a:solidFill>
                  <a:schemeClr val="dk1"/>
                </a:solidFill>
                <a:latin typeface="Arial Narrow"/>
                <a:ea typeface="Arial Narrow"/>
                <a:cs typeface="Arial Narrow"/>
                <a:sym typeface="Arial Narrow"/>
              </a:rPr>
              <a:t>concerns. </a:t>
            </a:r>
            <a:r>
              <a:rPr lang="en-US" sz="1000">
                <a:solidFill>
                  <a:schemeClr val="dk1"/>
                </a:solidFill>
                <a:latin typeface="Arial Narrow"/>
                <a:ea typeface="Arial Narrow"/>
                <a:cs typeface="Arial Narrow"/>
                <a:sym typeface="Arial Narrow"/>
              </a:rPr>
              <a:t> </a:t>
            </a:r>
            <a:endParaRPr b="0" i="0" sz="1000" u="none" cap="none" strike="noStrike">
              <a:solidFill>
                <a:schemeClr val="dk1"/>
              </a:solidFill>
              <a:latin typeface="Arial Narrow"/>
              <a:ea typeface="Arial Narrow"/>
              <a:cs typeface="Arial Narrow"/>
              <a:sym typeface="Arial Narrow"/>
            </a:endParaRPr>
          </a:p>
        </p:txBody>
      </p:sp>
      <p:sp>
        <p:nvSpPr>
          <p:cNvPr id="105" name="Google Shape;105;p13"/>
          <p:cNvSpPr txBox="1"/>
          <p:nvPr/>
        </p:nvSpPr>
        <p:spPr>
          <a:xfrm>
            <a:off x="685200" y="4432422"/>
            <a:ext cx="41148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CLASS PROCEDURES</a:t>
            </a:r>
            <a:endParaRPr b="0" i="0" sz="1400" u="none" cap="none" strike="noStrike">
              <a:solidFill>
                <a:srgbClr val="000000"/>
              </a:solidFill>
              <a:latin typeface="Arial"/>
              <a:ea typeface="Arial"/>
              <a:cs typeface="Arial"/>
              <a:sym typeface="Arial"/>
            </a:endParaRPr>
          </a:p>
        </p:txBody>
      </p:sp>
      <p:sp>
        <p:nvSpPr>
          <p:cNvPr id="106" name="Google Shape;106;p13"/>
          <p:cNvSpPr txBox="1"/>
          <p:nvPr/>
        </p:nvSpPr>
        <p:spPr>
          <a:xfrm>
            <a:off x="3841667" y="4997370"/>
            <a:ext cx="1644600" cy="267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1. Be in seat and working when tardy bell rings.</a:t>
            </a:r>
            <a:endParaRPr b="0" i="0" sz="12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2. Put </a:t>
            </a:r>
            <a:r>
              <a:rPr lang="en-US" sz="1200">
                <a:solidFill>
                  <a:schemeClr val="dk1"/>
                </a:solidFill>
                <a:latin typeface="Arial Narrow"/>
                <a:ea typeface="Arial Narrow"/>
                <a:cs typeface="Arial Narrow"/>
                <a:sym typeface="Arial Narrow"/>
              </a:rPr>
              <a:t>name</a:t>
            </a:r>
            <a:r>
              <a:rPr b="0" i="0" lang="en-US" sz="1200" u="none" cap="none" strike="noStrike">
                <a:solidFill>
                  <a:schemeClr val="dk1"/>
                </a:solidFill>
                <a:latin typeface="Arial Narrow"/>
                <a:ea typeface="Arial Narrow"/>
                <a:cs typeface="Arial Narrow"/>
                <a:sym typeface="Arial Narrow"/>
              </a:rPr>
              <a:t> on all work.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3. Be respectful of your teacher and classmates.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4. Maintain a clean and orderly work area.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5. Bring all of your supplies to class daily</a:t>
            </a:r>
            <a:r>
              <a:rPr lang="en-US" sz="1200">
                <a:solidFill>
                  <a:schemeClr val="dk1"/>
                </a:solidFill>
                <a:latin typeface="Arial Narrow"/>
                <a:ea typeface="Arial Narrow"/>
                <a:cs typeface="Arial Narrow"/>
                <a:sym typeface="Arial Narrow"/>
              </a:rPr>
              <a:t>, especially your </a:t>
            </a:r>
            <a:r>
              <a:rPr b="1" lang="en-US" sz="1200">
                <a:solidFill>
                  <a:schemeClr val="dk1"/>
                </a:solidFill>
                <a:latin typeface="Arial Narrow"/>
                <a:ea typeface="Arial Narrow"/>
                <a:cs typeface="Arial Narrow"/>
                <a:sym typeface="Arial Narrow"/>
              </a:rPr>
              <a:t>binder!</a:t>
            </a:r>
            <a:endParaRPr b="1" i="0" sz="14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6. Complete all of your work and turn it in on time.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7. Participate in class discussions and activities. </a:t>
            </a:r>
            <a:endParaRPr b="0" i="0" sz="1200" u="none" cap="none" strike="noStrike">
              <a:solidFill>
                <a:schemeClr val="dk1"/>
              </a:solidFill>
              <a:latin typeface="Arial Narrow"/>
              <a:ea typeface="Arial Narrow"/>
              <a:cs typeface="Arial Narrow"/>
              <a:sym typeface="Arial Narrow"/>
            </a:endParaRPr>
          </a:p>
        </p:txBody>
      </p:sp>
      <p:sp>
        <p:nvSpPr>
          <p:cNvPr id="107" name="Google Shape;107;p13"/>
          <p:cNvSpPr txBox="1"/>
          <p:nvPr/>
        </p:nvSpPr>
        <p:spPr>
          <a:xfrm>
            <a:off x="136600" y="4906600"/>
            <a:ext cx="1486200" cy="2124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1. </a:t>
            </a:r>
            <a:r>
              <a:rPr lang="en-US" sz="1200">
                <a:solidFill>
                  <a:schemeClr val="dk1"/>
                </a:solidFill>
                <a:latin typeface="Arial Narrow"/>
                <a:ea typeface="Arial Narrow"/>
                <a:cs typeface="Arial Narrow"/>
                <a:sym typeface="Arial Narrow"/>
              </a:rPr>
              <a:t>Be kind and courteous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2. </a:t>
            </a:r>
            <a:r>
              <a:rPr lang="en-US" sz="1200">
                <a:solidFill>
                  <a:schemeClr val="dk1"/>
                </a:solidFill>
                <a:latin typeface="Arial Narrow"/>
                <a:ea typeface="Arial Narrow"/>
                <a:cs typeface="Arial Narrow"/>
                <a:sym typeface="Arial Narrow"/>
              </a:rPr>
              <a:t>Ask Questions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3. </a:t>
            </a:r>
            <a:r>
              <a:rPr lang="en-US" sz="1200">
                <a:solidFill>
                  <a:schemeClr val="dk1"/>
                </a:solidFill>
                <a:latin typeface="Arial Narrow"/>
                <a:ea typeface="Arial Narrow"/>
                <a:cs typeface="Arial Narrow"/>
                <a:sym typeface="Arial Narrow"/>
              </a:rPr>
              <a:t>Follow Directions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4. </a:t>
            </a:r>
            <a:r>
              <a:rPr lang="en-US" sz="1200">
                <a:solidFill>
                  <a:schemeClr val="dk1"/>
                </a:solidFill>
                <a:latin typeface="Arial Narrow"/>
                <a:ea typeface="Arial Narrow"/>
                <a:cs typeface="Arial Narrow"/>
                <a:sym typeface="Arial Narrow"/>
              </a:rPr>
              <a:t>Show Respect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5. </a:t>
            </a:r>
            <a:r>
              <a:rPr lang="en-US" sz="1200">
                <a:solidFill>
                  <a:schemeClr val="dk1"/>
                </a:solidFill>
                <a:latin typeface="Arial Narrow"/>
                <a:ea typeface="Arial Narrow"/>
                <a:cs typeface="Arial Narrow"/>
                <a:sym typeface="Arial Narrow"/>
              </a:rPr>
              <a:t>Do Your Best</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*Love Learning!*</a:t>
            </a:r>
            <a:endParaRPr sz="1200">
              <a:solidFill>
                <a:schemeClr val="dk1"/>
              </a:solidFill>
              <a:latin typeface="Arial Narrow"/>
              <a:ea typeface="Arial Narrow"/>
              <a:cs typeface="Arial Narrow"/>
              <a:sym typeface="Arial Narrow"/>
            </a:endParaRPr>
          </a:p>
        </p:txBody>
      </p:sp>
      <p:sp>
        <p:nvSpPr>
          <p:cNvPr id="108" name="Google Shape;108;p13"/>
          <p:cNvSpPr txBox="1"/>
          <p:nvPr/>
        </p:nvSpPr>
        <p:spPr>
          <a:xfrm>
            <a:off x="1007305" y="7750076"/>
            <a:ext cx="4729955"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1. </a:t>
            </a:r>
            <a:r>
              <a:rPr b="1" lang="en-US" sz="1200">
                <a:solidFill>
                  <a:schemeClr val="dk1"/>
                </a:solidFill>
                <a:latin typeface="Arial Narrow"/>
                <a:ea typeface="Arial Narrow"/>
                <a:cs typeface="Arial Narrow"/>
                <a:sym typeface="Arial Narrow"/>
              </a:rPr>
              <a:t>1st Incident:  Verbal </a:t>
            </a:r>
            <a:r>
              <a:rPr b="1" i="0" lang="en-US" sz="1200" u="none" cap="none" strike="noStrike">
                <a:solidFill>
                  <a:schemeClr val="dk1"/>
                </a:solidFill>
                <a:latin typeface="Arial Narrow"/>
                <a:ea typeface="Arial Narrow"/>
                <a:cs typeface="Arial Narrow"/>
                <a:sym typeface="Arial Narrow"/>
              </a:rPr>
              <a:t>Warnin</a:t>
            </a:r>
            <a:r>
              <a:rPr b="1" lang="en-US" sz="1200">
                <a:solidFill>
                  <a:schemeClr val="dk1"/>
                </a:solidFill>
                <a:latin typeface="Arial Narrow"/>
                <a:ea typeface="Arial Narrow"/>
                <a:cs typeface="Arial Narrow"/>
                <a:sym typeface="Arial Narrow"/>
              </a:rPr>
              <a:t>g: </a:t>
            </a:r>
            <a:r>
              <a:rPr lang="en-US" sz="1200">
                <a:solidFill>
                  <a:schemeClr val="dk1"/>
                </a:solidFill>
                <a:latin typeface="Arial Narrow"/>
                <a:ea typeface="Arial Narrow"/>
                <a:cs typeface="Arial Narrow"/>
                <a:sym typeface="Arial Narrow"/>
              </a:rPr>
              <a:t>the teacher will restate/reteach expectation</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    and appropriate behavior.</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2. </a:t>
            </a:r>
            <a:r>
              <a:rPr b="1" lang="en-US" sz="1200">
                <a:solidFill>
                  <a:schemeClr val="dk1"/>
                </a:solidFill>
                <a:latin typeface="Arial Narrow"/>
                <a:ea typeface="Arial Narrow"/>
                <a:cs typeface="Arial Narrow"/>
                <a:sym typeface="Arial Narrow"/>
              </a:rPr>
              <a:t>2nd Incident</a:t>
            </a:r>
            <a:r>
              <a:rPr lang="en-US" sz="1200">
                <a:solidFill>
                  <a:schemeClr val="dk1"/>
                </a:solidFill>
                <a:latin typeface="Arial Narrow"/>
                <a:ea typeface="Arial Narrow"/>
                <a:cs typeface="Arial Narrow"/>
                <a:sym typeface="Arial Narrow"/>
              </a:rPr>
              <a:t>: </a:t>
            </a:r>
            <a:r>
              <a:rPr b="0" i="0" lang="en-US" sz="1200" u="none" cap="none" strike="noStrike">
                <a:solidFill>
                  <a:schemeClr val="dk1"/>
                </a:solidFill>
                <a:latin typeface="Arial Narrow"/>
                <a:ea typeface="Arial Narrow"/>
                <a:cs typeface="Arial Narrow"/>
                <a:sym typeface="Arial Narrow"/>
              </a:rPr>
              <a:t> the teacher will restate</a:t>
            </a:r>
            <a:r>
              <a:rPr lang="en-US" sz="1200">
                <a:solidFill>
                  <a:schemeClr val="dk1"/>
                </a:solidFill>
                <a:latin typeface="Arial Narrow"/>
                <a:ea typeface="Arial Narrow"/>
                <a:cs typeface="Arial Narrow"/>
                <a:sym typeface="Arial Narrow"/>
              </a:rPr>
              <a:t>/reteach appropriate behavior, put an</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    in class intervention into place, and parent will be contacted.</a:t>
            </a:r>
            <a:endParaRPr b="0" i="0" sz="12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3. </a:t>
            </a:r>
            <a:r>
              <a:rPr b="1" lang="en-US" sz="1200">
                <a:solidFill>
                  <a:schemeClr val="dk1"/>
                </a:solidFill>
                <a:latin typeface="Arial Narrow"/>
                <a:ea typeface="Arial Narrow"/>
                <a:cs typeface="Arial Narrow"/>
                <a:sym typeface="Arial Narrow"/>
              </a:rPr>
              <a:t>3rd Incident</a:t>
            </a:r>
            <a:r>
              <a:rPr b="0" i="0" lang="en-US" sz="1200" u="none" cap="none" strike="noStrike">
                <a:solidFill>
                  <a:schemeClr val="dk1"/>
                </a:solidFill>
                <a:latin typeface="Arial Narrow"/>
                <a:ea typeface="Arial Narrow"/>
                <a:cs typeface="Arial Narrow"/>
                <a:sym typeface="Arial Narrow"/>
              </a:rPr>
              <a:t>: </a:t>
            </a:r>
            <a:r>
              <a:rPr lang="en-US" sz="1200">
                <a:solidFill>
                  <a:schemeClr val="dk1"/>
                </a:solidFill>
                <a:latin typeface="Arial Narrow"/>
                <a:ea typeface="Arial Narrow"/>
                <a:cs typeface="Arial Narrow"/>
                <a:sym typeface="Arial Narrow"/>
              </a:rPr>
              <a:t>restate/reteach appropriate behavior, in class intervention will</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    be put into place, and parent will be contacted</a:t>
            </a:r>
            <a:r>
              <a:rPr lang="en-US" sz="1200">
                <a:solidFill>
                  <a:schemeClr val="dk1"/>
                </a:solidFill>
                <a:latin typeface="Arial Narrow"/>
                <a:ea typeface="Arial Narrow"/>
                <a:cs typeface="Arial Narrow"/>
                <a:sym typeface="Arial Narrow"/>
              </a:rPr>
              <a:t>.</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solidFill>
                  <a:schemeClr val="dk1"/>
                </a:solidFill>
                <a:latin typeface="Arial Narrow"/>
                <a:ea typeface="Arial Narrow"/>
                <a:cs typeface="Arial Narrow"/>
                <a:sym typeface="Arial Narrow"/>
              </a:rPr>
              <a:t>4. </a:t>
            </a:r>
            <a:r>
              <a:rPr b="1" lang="en-US" sz="1200">
                <a:solidFill>
                  <a:schemeClr val="dk1"/>
                </a:solidFill>
                <a:latin typeface="Arial Narrow"/>
                <a:ea typeface="Arial Narrow"/>
                <a:cs typeface="Arial Narrow"/>
                <a:sym typeface="Arial Narrow"/>
              </a:rPr>
              <a:t>4th Incident:  </a:t>
            </a:r>
            <a:r>
              <a:rPr lang="en-US" sz="1200">
                <a:solidFill>
                  <a:schemeClr val="dk1"/>
                </a:solidFill>
                <a:latin typeface="Arial Narrow"/>
                <a:ea typeface="Arial Narrow"/>
                <a:cs typeface="Arial Narrow"/>
                <a:sym typeface="Arial Narrow"/>
              </a:rPr>
              <a:t>office referral.</a:t>
            </a:r>
            <a:endParaRPr i="0" sz="1400" u="none" cap="none" strike="noStrike">
              <a:solidFill>
                <a:srgbClr val="000000"/>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Narrow"/>
                <a:ea typeface="Arial Narrow"/>
                <a:cs typeface="Arial Narrow"/>
                <a:sym typeface="Arial Narrow"/>
              </a:rPr>
              <a:t>***Referral to Administration</a:t>
            </a:r>
            <a:r>
              <a:rPr b="0" i="0" lang="en-US" sz="1200" u="none" cap="none" strike="noStrike">
                <a:solidFill>
                  <a:schemeClr val="dk1"/>
                </a:solidFill>
                <a:latin typeface="Arial Narrow"/>
                <a:ea typeface="Arial Narrow"/>
                <a:cs typeface="Arial Narrow"/>
                <a:sym typeface="Arial Narrow"/>
              </a:rPr>
              <a:t>: a student will be immediately referred to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Narrow"/>
                <a:ea typeface="Arial Narrow"/>
                <a:cs typeface="Arial Narrow"/>
                <a:sym typeface="Arial Narrow"/>
              </a:rPr>
              <a:t>    administration for severe/repeated behavior problems</a:t>
            </a:r>
            <a:r>
              <a:rPr b="1" i="0" lang="en-US" sz="1200" u="none" cap="none" strike="noStrike">
                <a:solidFill>
                  <a:schemeClr val="dk1"/>
                </a:solidFill>
                <a:latin typeface="Arial Narrow"/>
                <a:ea typeface="Arial Narrow"/>
                <a:cs typeface="Arial Narrow"/>
                <a:sym typeface="Arial Narrow"/>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lang="en-US" sz="1200">
                <a:solidFill>
                  <a:schemeClr val="dk1"/>
                </a:solidFill>
                <a:latin typeface="Arial Narrow"/>
                <a:ea typeface="Arial Narrow"/>
                <a:cs typeface="Arial Narrow"/>
                <a:sym typeface="Arial Narrow"/>
              </a:rPr>
              <a:t>*</a:t>
            </a:r>
            <a:r>
              <a:rPr lang="en-US" sz="1000">
                <a:solidFill>
                  <a:schemeClr val="dk1"/>
                </a:solidFill>
                <a:latin typeface="Arial Narrow"/>
                <a:ea typeface="Arial Narrow"/>
                <a:cs typeface="Arial Narrow"/>
                <a:sym typeface="Arial Narrow"/>
              </a:rPr>
              <a:t>Students are expected to follow the classroom/school behavior expectations as well as the Student Code of Conduct. </a:t>
            </a:r>
            <a:r>
              <a:rPr b="0" i="0" lang="en-US" sz="1000" u="none" cap="none" strike="noStrike">
                <a:solidFill>
                  <a:schemeClr val="dk1"/>
                </a:solidFill>
                <a:latin typeface="Arial Narrow"/>
                <a:ea typeface="Arial Narrow"/>
                <a:cs typeface="Arial Narrow"/>
                <a:sym typeface="Arial Narrow"/>
              </a:rPr>
              <a:t> </a:t>
            </a:r>
            <a:endParaRPr b="0" i="0" sz="1000" u="none" cap="none" strike="noStrike">
              <a:solidFill>
                <a:schemeClr val="dk1"/>
              </a:solidFill>
              <a:latin typeface="Arial Narrow"/>
              <a:ea typeface="Arial Narrow"/>
              <a:cs typeface="Arial Narrow"/>
              <a:sym typeface="Arial Narrow"/>
            </a:endParaRPr>
          </a:p>
        </p:txBody>
      </p:sp>
      <p:sp>
        <p:nvSpPr>
          <p:cNvPr id="109" name="Google Shape;109;p13"/>
          <p:cNvSpPr/>
          <p:nvPr/>
        </p:nvSpPr>
        <p:spPr>
          <a:xfrm rot="5400000">
            <a:off x="-499100" y="7285850"/>
            <a:ext cx="2444400" cy="827100"/>
          </a:xfrm>
          <a:prstGeom prst="leftArrow">
            <a:avLst>
              <a:gd fmla="val 50000" name="adj1"/>
              <a:gd fmla="val 50005" name="adj2"/>
            </a:avLst>
          </a:prstGeom>
          <a:solidFill>
            <a:srgbClr val="404040"/>
          </a:solidFill>
          <a:ln cap="flat" cmpd="sng" w="9525">
            <a:solidFill>
              <a:srgbClr val="404040"/>
            </a:solidFill>
            <a:prstDash val="solid"/>
            <a:miter lim="800000"/>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Arial"/>
                <a:ea typeface="Arial"/>
                <a:cs typeface="Arial"/>
                <a:sym typeface="Arial"/>
              </a:rPr>
              <a:t>Rules</a:t>
            </a:r>
            <a:endParaRPr b="0" i="0" sz="1800" u="none" cap="none" strike="noStrike">
              <a:solidFill>
                <a:schemeClr val="lt1"/>
              </a:solidFill>
              <a:latin typeface="Arial"/>
              <a:ea typeface="Arial"/>
              <a:cs typeface="Arial"/>
              <a:sym typeface="Arial"/>
            </a:endParaRPr>
          </a:p>
        </p:txBody>
      </p:sp>
      <p:sp>
        <p:nvSpPr>
          <p:cNvPr id="110" name="Google Shape;110;p13"/>
          <p:cNvSpPr/>
          <p:nvPr/>
        </p:nvSpPr>
        <p:spPr>
          <a:xfrm rot="-5400000">
            <a:off x="1841975" y="6217624"/>
            <a:ext cx="1971000" cy="708000"/>
          </a:xfrm>
          <a:prstGeom prst="leftArrow">
            <a:avLst>
              <a:gd fmla="val 50000" name="adj1"/>
              <a:gd fmla="val 49998" name="adj2"/>
            </a:avLst>
          </a:prstGeom>
          <a:solidFill>
            <a:srgbClr val="7F7F7F"/>
          </a:solidFill>
          <a:ln cap="flat" cmpd="sng" w="9525">
            <a:solidFill>
              <a:srgbClr val="7F7F7F"/>
            </a:solidFill>
            <a:prstDash val="solid"/>
            <a:miter lim="800000"/>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1900" u="none" cap="none" strike="noStrike">
                <a:solidFill>
                  <a:schemeClr val="lt1"/>
                </a:solidFill>
                <a:latin typeface="Arial"/>
                <a:ea typeface="Arial"/>
                <a:cs typeface="Arial"/>
                <a:sym typeface="Arial"/>
              </a:rPr>
              <a:t>Consequences</a:t>
            </a:r>
            <a:endParaRPr b="0" i="0" sz="1300" u="none" cap="none" strike="noStrike">
              <a:solidFill>
                <a:schemeClr val="lt1"/>
              </a:solidFill>
              <a:latin typeface="Arial"/>
              <a:ea typeface="Arial"/>
              <a:cs typeface="Arial"/>
              <a:sym typeface="Arial"/>
            </a:endParaRPr>
          </a:p>
        </p:txBody>
      </p:sp>
      <p:sp>
        <p:nvSpPr>
          <p:cNvPr id="111" name="Google Shape;111;p13"/>
          <p:cNvSpPr/>
          <p:nvPr/>
        </p:nvSpPr>
        <p:spPr>
          <a:xfrm>
            <a:off x="1873250" y="4895098"/>
            <a:ext cx="1927200" cy="667500"/>
          </a:xfrm>
          <a:prstGeom prst="rightArrow">
            <a:avLst>
              <a:gd fmla="val 50000" name="adj1"/>
              <a:gd fmla="val 50000" name="adj2"/>
            </a:avLst>
          </a:prstGeom>
          <a:solidFill>
            <a:schemeClr val="dk1"/>
          </a:solidFill>
          <a:ln cap="flat" cmpd="sng" w="9525">
            <a:solidFill>
              <a:schemeClr val="dk1"/>
            </a:solidFill>
            <a:prstDash val="solid"/>
            <a:miter lim="800000"/>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en-US" sz="2100" u="none" cap="none" strike="noStrike">
                <a:solidFill>
                  <a:schemeClr val="lt1"/>
                </a:solidFill>
                <a:latin typeface="Arial"/>
                <a:ea typeface="Arial"/>
                <a:cs typeface="Arial"/>
                <a:sym typeface="Arial"/>
              </a:rPr>
              <a:t>Expectations</a:t>
            </a:r>
            <a:endParaRPr b="0" i="0" sz="1300" u="none" cap="none" strike="noStrike">
              <a:solidFill>
                <a:schemeClr val="lt1"/>
              </a:solidFill>
              <a:latin typeface="Arial"/>
              <a:ea typeface="Arial"/>
              <a:cs typeface="Arial"/>
              <a:sym typeface="Arial"/>
            </a:endParaRPr>
          </a:p>
        </p:txBody>
      </p:sp>
      <p:graphicFrame>
        <p:nvGraphicFramePr>
          <p:cNvPr id="112" name="Google Shape;112;p13"/>
          <p:cNvGraphicFramePr/>
          <p:nvPr/>
        </p:nvGraphicFramePr>
        <p:xfrm>
          <a:off x="219064" y="2175920"/>
          <a:ext cx="3000000" cy="3000000"/>
        </p:xfrm>
        <a:graphic>
          <a:graphicData uri="http://schemas.openxmlformats.org/drawingml/2006/table">
            <a:tbl>
              <a:tblPr bandRow="1" firstRow="1">
                <a:noFill/>
                <a:tableStyleId>{917C8E2C-36A2-4714-9009-005D2715F24F}</a:tableStyleId>
              </a:tblPr>
              <a:tblGrid>
                <a:gridCol w="2666175"/>
              </a:tblGrid>
              <a:tr h="464300">
                <a:tc>
                  <a:txBody>
                    <a:bodyPr/>
                    <a:lstStyle/>
                    <a:p>
                      <a:pPr indent="0" lvl="0" marL="0" marR="0" rtl="0" algn="l">
                        <a:lnSpc>
                          <a:spcPct val="100000"/>
                        </a:lnSpc>
                        <a:spcBef>
                          <a:spcPts val="0"/>
                        </a:spcBef>
                        <a:spcAft>
                          <a:spcPts val="0"/>
                        </a:spcAft>
                        <a:buClr>
                          <a:srgbClr val="000000"/>
                        </a:buClr>
                        <a:buSzPts val="1200"/>
                        <a:buFont typeface="Arial"/>
                        <a:buNone/>
                      </a:pPr>
                      <a:r>
                        <a:t/>
                      </a:r>
                      <a:endParaRPr sz="1200">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latin typeface="Arial Narrow"/>
                          <a:ea typeface="Arial Narrow"/>
                          <a:cs typeface="Arial Narrow"/>
                          <a:sym typeface="Arial Narrow"/>
                        </a:rPr>
                        <a:t>        heidi.adams@yourcharlotteschools.net</a:t>
                      </a:r>
                      <a:endParaRPr sz="1200" u="none" cap="none" strike="noStrike">
                        <a:latin typeface="Arial Narrow"/>
                        <a:ea typeface="Arial Narrow"/>
                        <a:cs typeface="Arial Narrow"/>
                        <a:sym typeface="Arial Narrow"/>
                      </a:endParaRPr>
                    </a:p>
                  </a:txBody>
                  <a:tcPr marT="45725" marB="45725" marR="91450" marL="91450" anchor="ctr"/>
                </a:tc>
              </a:tr>
              <a:tr h="4313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Narrow"/>
                          <a:ea typeface="Arial Narrow"/>
                          <a:cs typeface="Arial Narrow"/>
                          <a:sym typeface="Arial Narrow"/>
                        </a:rPr>
                        <a:t>(         (</a:t>
                      </a:r>
                      <a:r>
                        <a:rPr lang="en-US" sz="1200">
                          <a:latin typeface="Arial Narrow"/>
                          <a:ea typeface="Arial Narrow"/>
                          <a:cs typeface="Arial Narrow"/>
                          <a:sym typeface="Arial Narrow"/>
                        </a:rPr>
                        <a:t>941) 697-5800</a:t>
                      </a:r>
                      <a:endParaRPr sz="1200" u="none" cap="none" strike="noStrike">
                        <a:latin typeface="Arial Narrow"/>
                        <a:ea typeface="Arial Narrow"/>
                        <a:cs typeface="Arial Narrow"/>
                        <a:sym typeface="Arial Narrow"/>
                      </a:endParaRPr>
                    </a:p>
                  </a:txBody>
                  <a:tcPr marT="45725" marB="45725" marR="91450" marL="91450" anchor="ctr"/>
                </a:tc>
              </a:tr>
              <a:tr h="431325">
                <a:tc>
                  <a:txBody>
                    <a:bodyPr/>
                    <a:lstStyle/>
                    <a:p>
                      <a:pPr indent="0" lvl="0" marL="0" marR="0" rtl="0" algn="l">
                        <a:lnSpc>
                          <a:spcPct val="100000"/>
                        </a:lnSpc>
                        <a:spcBef>
                          <a:spcPts val="0"/>
                        </a:spcBef>
                        <a:spcAft>
                          <a:spcPts val="0"/>
                        </a:spcAft>
                        <a:buClr>
                          <a:srgbClr val="000000"/>
                        </a:buClr>
                        <a:buSzPts val="1200"/>
                        <a:buFont typeface="Arial"/>
                        <a:buNone/>
                      </a:pPr>
                      <a:r>
                        <a:rPr lang="en-US" sz="1200">
                          <a:latin typeface="Arial Narrow"/>
                          <a:ea typeface="Arial Narrow"/>
                          <a:cs typeface="Arial Narrow"/>
                          <a:sym typeface="Arial Narrow"/>
                        </a:rPr>
                        <a:t>             Remind:</a:t>
                      </a:r>
                      <a:endParaRPr sz="1200" u="none" cap="none" strike="noStrike">
                        <a:latin typeface="Arial Narrow"/>
                        <a:ea typeface="Arial Narrow"/>
                        <a:cs typeface="Arial Narrow"/>
                        <a:sym typeface="Arial Narrow"/>
                      </a:endParaRPr>
                    </a:p>
                  </a:txBody>
                  <a:tcPr marT="45725" marB="45725" marR="91450" marL="91450" anchor="ctr"/>
                </a:tc>
              </a:tr>
              <a:tr h="453300">
                <a:tc>
                  <a:txBody>
                    <a:bodyPr/>
                    <a:lstStyle/>
                    <a:p>
                      <a:pPr indent="0" lvl="0" marL="0" marR="0" rtl="0" algn="l">
                        <a:lnSpc>
                          <a:spcPct val="100000"/>
                        </a:lnSpc>
                        <a:spcBef>
                          <a:spcPts val="0"/>
                        </a:spcBef>
                        <a:spcAft>
                          <a:spcPts val="0"/>
                        </a:spcAft>
                        <a:buClr>
                          <a:srgbClr val="000000"/>
                        </a:buClr>
                        <a:buSzPts val="1200"/>
                        <a:buFont typeface="Arial"/>
                        <a:buNone/>
                      </a:pPr>
                      <a:r>
                        <a:rPr lang="en-US" sz="1200">
                          <a:latin typeface="Arial Narrow"/>
                          <a:ea typeface="Arial Narrow"/>
                          <a:cs typeface="Arial Narrow"/>
                          <a:sym typeface="Arial Narrow"/>
                        </a:rPr>
                        <a:t>           245 Cougar Way</a:t>
                      </a:r>
                      <a:endParaRPr sz="1200">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rPr lang="en-US" sz="1200">
                          <a:latin typeface="Arial Narrow"/>
                          <a:ea typeface="Arial Narrow"/>
                          <a:cs typeface="Arial Narrow"/>
                          <a:sym typeface="Arial Narrow"/>
                        </a:rPr>
                        <a:t>           Rotonda West, FL 33947</a:t>
                      </a:r>
                      <a:endParaRPr sz="1200">
                        <a:latin typeface="Arial Narrow"/>
                        <a:ea typeface="Arial Narrow"/>
                        <a:cs typeface="Arial Narrow"/>
                        <a:sym typeface="Arial Narrow"/>
                      </a:endParaRPr>
                    </a:p>
                  </a:txBody>
                  <a:tcPr marT="45725" marB="45725" marR="91450" marL="91450" anchor="ctr"/>
                </a:tc>
              </a:tr>
            </a:tbl>
          </a:graphicData>
        </a:graphic>
      </p:graphicFrame>
      <p:pic>
        <p:nvPicPr>
          <p:cNvPr id="113" name="Google Shape;113;p13"/>
          <p:cNvPicPr preferRelativeResize="0"/>
          <p:nvPr/>
        </p:nvPicPr>
        <p:blipFill rotWithShape="1">
          <a:blip r:embed="rId8">
            <a:alphaModFix/>
          </a:blip>
          <a:srcRect b="0" l="0" r="0" t="0"/>
          <a:stretch/>
        </p:blipFill>
        <p:spPr>
          <a:xfrm rot="4148241">
            <a:off x="6808930" y="1628475"/>
            <a:ext cx="634122" cy="610560"/>
          </a:xfrm>
          <a:prstGeom prst="rect">
            <a:avLst/>
          </a:prstGeom>
          <a:noFill/>
          <a:ln>
            <a:noFill/>
          </a:ln>
        </p:spPr>
      </p:pic>
      <p:pic>
        <p:nvPicPr>
          <p:cNvPr id="114" name="Google Shape;114;p13"/>
          <p:cNvPicPr preferRelativeResize="0"/>
          <p:nvPr/>
        </p:nvPicPr>
        <p:blipFill rotWithShape="1">
          <a:blip r:embed="rId9">
            <a:alphaModFix/>
          </a:blip>
          <a:srcRect b="0" l="0" r="0" t="0"/>
          <a:stretch/>
        </p:blipFill>
        <p:spPr>
          <a:xfrm>
            <a:off x="201931" y="3657742"/>
            <a:ext cx="274320" cy="274320"/>
          </a:xfrm>
          <a:prstGeom prst="rect">
            <a:avLst/>
          </a:prstGeom>
          <a:noFill/>
          <a:ln>
            <a:noFill/>
          </a:ln>
        </p:spPr>
      </p:pic>
      <p:pic>
        <p:nvPicPr>
          <p:cNvPr id="115" name="Google Shape;115;p13"/>
          <p:cNvPicPr preferRelativeResize="0"/>
          <p:nvPr/>
        </p:nvPicPr>
        <p:blipFill rotWithShape="1">
          <a:blip r:embed="rId10">
            <a:alphaModFix/>
          </a:blip>
          <a:srcRect b="0" l="0" r="0" t="0"/>
          <a:stretch/>
        </p:blipFill>
        <p:spPr>
          <a:xfrm>
            <a:off x="4582071" y="4434648"/>
            <a:ext cx="485410" cy="457201"/>
          </a:xfrm>
          <a:prstGeom prst="rect">
            <a:avLst/>
          </a:prstGeom>
          <a:noFill/>
          <a:ln>
            <a:noFill/>
          </a:ln>
        </p:spPr>
      </p:pic>
      <p:pic>
        <p:nvPicPr>
          <p:cNvPr id="116" name="Google Shape;116;p13"/>
          <p:cNvPicPr preferRelativeResize="0"/>
          <p:nvPr/>
        </p:nvPicPr>
        <p:blipFill rotWithShape="1">
          <a:blip r:embed="rId11">
            <a:alphaModFix/>
          </a:blip>
          <a:srcRect b="0" l="0" r="0" t="0"/>
          <a:stretch/>
        </p:blipFill>
        <p:spPr>
          <a:xfrm>
            <a:off x="7132087" y="4444520"/>
            <a:ext cx="485575" cy="412088"/>
          </a:xfrm>
          <a:prstGeom prst="rect">
            <a:avLst/>
          </a:prstGeom>
          <a:noFill/>
          <a:ln>
            <a:noFill/>
          </a:ln>
        </p:spPr>
      </p:pic>
      <p:sp>
        <p:nvSpPr>
          <p:cNvPr id="117" name="Google Shape;117;p13"/>
          <p:cNvSpPr txBox="1"/>
          <p:nvPr/>
        </p:nvSpPr>
        <p:spPr>
          <a:xfrm>
            <a:off x="2813802" y="1966928"/>
            <a:ext cx="4728411" cy="236218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Narrow"/>
                <a:ea typeface="Arial Narrow"/>
                <a:cs typeface="Arial Narrow"/>
                <a:sym typeface="Arial Narrow"/>
              </a:rPr>
              <a:t>Literature: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dk1"/>
                </a:solidFill>
                <a:latin typeface="Arial Narrow"/>
                <a:ea typeface="Arial Narrow"/>
                <a:cs typeface="Arial Narrow"/>
                <a:sym typeface="Arial Narrow"/>
              </a:rPr>
              <a:t>Students are exposed to a wide variety of genres, including fiction, non-fiction, drama, and poetry. Students </a:t>
            </a:r>
            <a:r>
              <a:rPr lang="en-US" sz="1050">
                <a:solidFill>
                  <a:schemeClr val="dk1"/>
                </a:solidFill>
                <a:latin typeface="Arial Narrow"/>
                <a:ea typeface="Arial Narrow"/>
                <a:cs typeface="Arial Narrow"/>
                <a:sym typeface="Arial Narrow"/>
              </a:rPr>
              <a:t>will r</a:t>
            </a:r>
            <a:r>
              <a:rPr b="0" i="0" lang="en-US" sz="1050" u="none" cap="none" strike="noStrike">
                <a:solidFill>
                  <a:schemeClr val="dk1"/>
                </a:solidFill>
                <a:latin typeface="Arial Narrow"/>
                <a:ea typeface="Arial Narrow"/>
                <a:cs typeface="Arial Narrow"/>
                <a:sym typeface="Arial Narrow"/>
              </a:rPr>
              <a:t>ead short stories and poems from the literature book where literary elements and comprehension strategies are taught. Students will also respond to a  series of novels through writing and projects. The study of vocabulary is incorporated into the class and opportunities for essay and creative writing are provided. Technology is used for research and publishing of projects.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Narrow"/>
                <a:ea typeface="Arial Narrow"/>
                <a:cs typeface="Arial Narrow"/>
                <a:sym typeface="Arial Narrow"/>
              </a:rPr>
              <a:t>English: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dk1"/>
                </a:solidFill>
                <a:latin typeface="Arial Narrow"/>
                <a:ea typeface="Arial Narrow"/>
                <a:cs typeface="Arial Narrow"/>
                <a:sym typeface="Arial Narrow"/>
              </a:rPr>
              <a:t>This course will encompass the study of language skills and writing. The grammar section will continue the development of skills in grammar, usage, and mechanics.  Students will enhance their writing skills by developing correct sentence structure, building paragraphs, and writing</a:t>
            </a:r>
            <a:r>
              <a:rPr lang="en-US" sz="1050">
                <a:solidFill>
                  <a:schemeClr val="dk1"/>
                </a:solidFill>
                <a:latin typeface="Arial Narrow"/>
                <a:ea typeface="Arial Narrow"/>
                <a:cs typeface="Arial Narrow"/>
                <a:sym typeface="Arial Narrow"/>
              </a:rPr>
              <a:t>.</a:t>
            </a:r>
            <a:r>
              <a:rPr b="0" i="0" lang="en-US" sz="1050" u="none" cap="none" strike="noStrike">
                <a:solidFill>
                  <a:schemeClr val="dk1"/>
                </a:solidFill>
                <a:latin typeface="Arial Narrow"/>
                <a:ea typeface="Arial Narrow"/>
                <a:cs typeface="Arial Narrow"/>
                <a:sym typeface="Arial Narrow"/>
              </a:rPr>
              <a:t> Students will also research</a:t>
            </a:r>
            <a:r>
              <a:rPr lang="en-US" sz="1050">
                <a:solidFill>
                  <a:schemeClr val="dk1"/>
                </a:solidFill>
                <a:latin typeface="Arial Narrow"/>
                <a:ea typeface="Arial Narrow"/>
                <a:cs typeface="Arial Narrow"/>
                <a:sym typeface="Arial Narrow"/>
              </a:rPr>
              <a:t>, </a:t>
            </a:r>
            <a:r>
              <a:rPr b="0" i="0" lang="en-US" sz="1050" u="none" cap="none" strike="noStrike">
                <a:solidFill>
                  <a:schemeClr val="dk1"/>
                </a:solidFill>
                <a:latin typeface="Arial Narrow"/>
                <a:ea typeface="Arial Narrow"/>
                <a:cs typeface="Arial Narrow"/>
                <a:sym typeface="Arial Narrow"/>
              </a:rPr>
              <a:t>write</a:t>
            </a:r>
            <a:r>
              <a:rPr lang="en-US" sz="1050">
                <a:solidFill>
                  <a:schemeClr val="dk1"/>
                </a:solidFill>
                <a:latin typeface="Arial Narrow"/>
                <a:ea typeface="Arial Narrow"/>
                <a:cs typeface="Arial Narrow"/>
                <a:sym typeface="Arial Narrow"/>
              </a:rPr>
              <a:t>, and present to fellow classmates.</a:t>
            </a:r>
            <a:r>
              <a:rPr lang="en-US" sz="1050">
                <a:solidFill>
                  <a:schemeClr val="dk1"/>
                </a:solidFill>
                <a:latin typeface="Arial Narrow"/>
                <a:ea typeface="Arial Narrow"/>
                <a:cs typeface="Arial Narrow"/>
                <a:sym typeface="Arial Narrow"/>
              </a:rPr>
              <a:t> Students will be assigned a couple of projects to complete during the school year. We will also be focusing on argumentative and informational essay writing. </a:t>
            </a:r>
            <a:endParaRPr b="0" i="0" sz="1400" u="none" cap="none" strike="noStrike">
              <a:solidFill>
                <a:srgbClr val="000000"/>
              </a:solidFill>
              <a:latin typeface="Arial"/>
              <a:ea typeface="Arial"/>
              <a:cs typeface="Arial"/>
              <a:sym typeface="Arial"/>
            </a:endParaRPr>
          </a:p>
        </p:txBody>
      </p:sp>
      <p:sp>
        <p:nvSpPr>
          <p:cNvPr id="118" name="Google Shape;118;p13"/>
          <p:cNvSpPr txBox="1"/>
          <p:nvPr/>
        </p:nvSpPr>
        <p:spPr>
          <a:xfrm>
            <a:off x="866200" y="6128125"/>
            <a:ext cx="1266900" cy="92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descr="Bitmoji Image" id="119" name="Google Shape;119;p13"/>
          <p:cNvPicPr preferRelativeResize="0"/>
          <p:nvPr/>
        </p:nvPicPr>
        <p:blipFill rotWithShape="1">
          <a:blip r:embed="rId12">
            <a:alphaModFix/>
          </a:blip>
          <a:srcRect b="0" l="0" r="0" t="0"/>
          <a:stretch/>
        </p:blipFill>
        <p:spPr>
          <a:xfrm>
            <a:off x="691575" y="5775325"/>
            <a:ext cx="1985325" cy="1985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cxnSp>
        <p:nvCxnSpPr>
          <p:cNvPr id="124" name="Google Shape;124;p14"/>
          <p:cNvCxnSpPr/>
          <p:nvPr/>
        </p:nvCxnSpPr>
        <p:spPr>
          <a:xfrm rot="10800000">
            <a:off x="139700" y="3994041"/>
            <a:ext cx="7454900" cy="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pic>
        <p:nvPicPr>
          <p:cNvPr descr="Macintosh HD:Users:tamaragorosave:Desktop:Clip Art:Grepic_Chalkboard_Paper:chalkboard7.jpg" id="125" name="Google Shape;125;p14"/>
          <p:cNvPicPr preferRelativeResize="0"/>
          <p:nvPr/>
        </p:nvPicPr>
        <p:blipFill rotWithShape="1">
          <a:blip r:embed="rId3">
            <a:alphaModFix amt="90000"/>
          </a:blip>
          <a:srcRect b="0" l="0" r="0" t="0"/>
          <a:stretch/>
        </p:blipFill>
        <p:spPr>
          <a:xfrm>
            <a:off x="233271" y="207320"/>
            <a:ext cx="7309102" cy="653166"/>
          </a:xfrm>
          <a:prstGeom prst="roundRect">
            <a:avLst>
              <a:gd fmla="val 8594" name="adj"/>
            </a:avLst>
          </a:prstGeom>
          <a:solidFill>
            <a:srgbClr val="ECECEC"/>
          </a:solidFill>
          <a:ln>
            <a:noFill/>
          </a:ln>
        </p:spPr>
      </p:pic>
      <p:sp>
        <p:nvSpPr>
          <p:cNvPr id="126" name="Google Shape;126;p14"/>
          <p:cNvSpPr txBox="1"/>
          <p:nvPr/>
        </p:nvSpPr>
        <p:spPr>
          <a:xfrm>
            <a:off x="1393825" y="207325"/>
            <a:ext cx="5097900" cy="597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lang="en-US" sz="3300">
                <a:solidFill>
                  <a:schemeClr val="lt1"/>
                </a:solidFill>
              </a:rPr>
              <a:t>Mrs. Adams Adams-2024-2025</a:t>
            </a:r>
            <a:endParaRPr b="0" i="0" sz="3300" u="none" cap="none" strike="noStrike">
              <a:solidFill>
                <a:schemeClr val="lt1"/>
              </a:solidFill>
              <a:latin typeface="Arial"/>
              <a:ea typeface="Arial"/>
              <a:cs typeface="Arial"/>
              <a:sym typeface="Arial"/>
            </a:endParaRPr>
          </a:p>
        </p:txBody>
      </p:sp>
      <p:sp>
        <p:nvSpPr>
          <p:cNvPr id="127" name="Google Shape;127;p14"/>
          <p:cNvSpPr txBox="1"/>
          <p:nvPr/>
        </p:nvSpPr>
        <p:spPr>
          <a:xfrm>
            <a:off x="297078" y="907879"/>
            <a:ext cx="2869955"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 STUDENT </a:t>
            </a:r>
            <a:r>
              <a:rPr b="1" lang="en-US" sz="1800">
                <a:solidFill>
                  <a:schemeClr val="dk1"/>
                </a:solidFill>
              </a:rPr>
              <a:t>WRITING JOURNAL</a:t>
            </a:r>
            <a:r>
              <a:rPr b="1" i="0" lang="en-US" sz="1800" u="none" cap="none" strike="noStrike">
                <a:solidFill>
                  <a:schemeClr val="dk1"/>
                </a:solidFill>
                <a:latin typeface="Arial"/>
                <a:ea typeface="Arial"/>
                <a:cs typeface="Arial"/>
                <a:sym typeface="Arial"/>
              </a:rPr>
              <a:t> </a:t>
            </a:r>
            <a:endParaRPr b="1" i="0" sz="1800" u="none" cap="none" strike="noStrike">
              <a:solidFill>
                <a:schemeClr val="dk1"/>
              </a:solidFill>
              <a:latin typeface="Arial"/>
              <a:ea typeface="Arial"/>
              <a:cs typeface="Arial"/>
              <a:sym typeface="Arial"/>
            </a:endParaRPr>
          </a:p>
        </p:txBody>
      </p:sp>
      <p:cxnSp>
        <p:nvCxnSpPr>
          <p:cNvPr id="128" name="Google Shape;128;p14"/>
          <p:cNvCxnSpPr/>
          <p:nvPr/>
        </p:nvCxnSpPr>
        <p:spPr>
          <a:xfrm>
            <a:off x="3943350" y="1019555"/>
            <a:ext cx="25400" cy="2907327"/>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sp>
        <p:nvSpPr>
          <p:cNvPr id="129" name="Google Shape;129;p14"/>
          <p:cNvSpPr/>
          <p:nvPr/>
        </p:nvSpPr>
        <p:spPr>
          <a:xfrm>
            <a:off x="139700" y="1516075"/>
            <a:ext cx="3746400" cy="10776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Narrow"/>
                <a:ea typeface="Arial Narrow"/>
                <a:cs typeface="Arial Narrow"/>
                <a:sym typeface="Arial Narrow"/>
              </a:rPr>
              <a:t>Journals</a:t>
            </a:r>
            <a:r>
              <a:rPr b="0" i="0" lang="en-US" sz="1200" u="none" cap="none" strike="noStrike">
                <a:solidFill>
                  <a:schemeClr val="dk1"/>
                </a:solidFill>
                <a:latin typeface="Arial Narrow"/>
                <a:ea typeface="Arial Narrow"/>
                <a:cs typeface="Arial Narrow"/>
                <a:sym typeface="Arial Narrow"/>
              </a:rPr>
              <a:t> will be used to keep </a:t>
            </a:r>
            <a:r>
              <a:rPr lang="en-US" sz="1200">
                <a:solidFill>
                  <a:schemeClr val="dk1"/>
                </a:solidFill>
                <a:latin typeface="Arial Narrow"/>
                <a:ea typeface="Arial Narrow"/>
                <a:cs typeface="Arial Narrow"/>
                <a:sym typeface="Arial Narrow"/>
              </a:rPr>
              <a:t>written </a:t>
            </a:r>
            <a:r>
              <a:rPr lang="en-US" sz="1200">
                <a:solidFill>
                  <a:schemeClr val="dk1"/>
                </a:solidFill>
                <a:latin typeface="Arial Narrow"/>
                <a:ea typeface="Arial Narrow"/>
                <a:cs typeface="Arial Narrow"/>
                <a:sym typeface="Arial Narrow"/>
              </a:rPr>
              <a:t>responses</a:t>
            </a:r>
            <a:r>
              <a:rPr b="0" i="0" lang="en-US" sz="1200" u="none" cap="none" strike="noStrike">
                <a:solidFill>
                  <a:schemeClr val="dk1"/>
                </a:solidFill>
                <a:latin typeface="Arial Narrow"/>
                <a:ea typeface="Arial Narrow"/>
                <a:cs typeface="Arial Narrow"/>
                <a:sym typeface="Arial Narrow"/>
              </a:rPr>
              <a:t> for the read aloud novels in one place</a:t>
            </a:r>
            <a:r>
              <a:rPr lang="en-US" sz="1200">
                <a:solidFill>
                  <a:schemeClr val="dk1"/>
                </a:solidFill>
                <a:latin typeface="Arial Narrow"/>
                <a:ea typeface="Arial Narrow"/>
                <a:cs typeface="Arial Narrow"/>
                <a:sym typeface="Arial Narrow"/>
              </a:rPr>
              <a:t>. Mrs. Adams will provide the journals and they will need to be kept in student binders.</a:t>
            </a:r>
            <a:endParaRPr b="0" i="0" sz="1200" u="none" cap="none" strike="noStrike">
              <a:solidFill>
                <a:schemeClr val="dk1"/>
              </a:solidFill>
              <a:latin typeface="Arial Narrow"/>
              <a:ea typeface="Arial Narrow"/>
              <a:cs typeface="Arial Narrow"/>
              <a:sym typeface="Arial Narrow"/>
            </a:endParaRPr>
          </a:p>
          <a:p>
            <a:pPr indent="-171450" lvl="0" marL="171450" marR="0" rtl="0" algn="l">
              <a:lnSpc>
                <a:spcPct val="100000"/>
              </a:lnSpc>
              <a:spcBef>
                <a:spcPts val="0"/>
              </a:spcBef>
              <a:spcAft>
                <a:spcPts val="0"/>
              </a:spcAft>
              <a:buClr>
                <a:schemeClr val="dk1"/>
              </a:buClr>
              <a:buSzPts val="1200"/>
              <a:buFont typeface="Arial"/>
              <a:buChar char="•"/>
            </a:pPr>
            <a:r>
              <a:rPr b="0" i="0" lang="en-US" sz="1200" u="none" cap="none" strike="noStrike">
                <a:solidFill>
                  <a:schemeClr val="dk1"/>
                </a:solidFill>
                <a:latin typeface="Arial Narrow"/>
                <a:ea typeface="Arial Narrow"/>
                <a:cs typeface="Arial Narrow"/>
                <a:sym typeface="Arial Narrow"/>
              </a:rPr>
              <a:t>This </a:t>
            </a:r>
            <a:r>
              <a:rPr lang="en-US" sz="1200">
                <a:solidFill>
                  <a:schemeClr val="dk1"/>
                </a:solidFill>
                <a:latin typeface="Arial Narrow"/>
                <a:ea typeface="Arial Narrow"/>
                <a:cs typeface="Arial Narrow"/>
                <a:sym typeface="Arial Narrow"/>
              </a:rPr>
              <a:t>journal</a:t>
            </a:r>
            <a:r>
              <a:rPr b="0" i="0" lang="en-US" sz="1200" u="none" cap="none" strike="noStrike">
                <a:solidFill>
                  <a:schemeClr val="dk1"/>
                </a:solidFill>
                <a:latin typeface="Arial Narrow"/>
                <a:ea typeface="Arial Narrow"/>
                <a:cs typeface="Arial Narrow"/>
                <a:sym typeface="Arial Narrow"/>
              </a:rPr>
              <a:t> will be checked, </a:t>
            </a:r>
            <a:r>
              <a:rPr lang="en-US" sz="1200">
                <a:solidFill>
                  <a:schemeClr val="dk1"/>
                </a:solidFill>
                <a:latin typeface="Arial Narrow"/>
                <a:ea typeface="Arial Narrow"/>
                <a:cs typeface="Arial Narrow"/>
                <a:sym typeface="Arial Narrow"/>
              </a:rPr>
              <a:t>at the end of the novel,</a:t>
            </a:r>
            <a:r>
              <a:rPr b="0" i="0" lang="en-US" sz="1200" u="none" cap="none" strike="noStrike">
                <a:solidFill>
                  <a:schemeClr val="dk1"/>
                </a:solidFill>
                <a:latin typeface="Arial Narrow"/>
                <a:ea typeface="Arial Narrow"/>
                <a:cs typeface="Arial Narrow"/>
                <a:sym typeface="Arial Narrow"/>
              </a:rPr>
              <a:t> for a grade. Be sure to keep it </a:t>
            </a:r>
            <a:r>
              <a:rPr lang="en-US" sz="1200">
                <a:solidFill>
                  <a:schemeClr val="dk1"/>
                </a:solidFill>
                <a:latin typeface="Arial Narrow"/>
                <a:ea typeface="Arial Narrow"/>
                <a:cs typeface="Arial Narrow"/>
                <a:sym typeface="Arial Narrow"/>
              </a:rPr>
              <a:t>organized and neat.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Narrow"/>
              <a:ea typeface="Arial Narrow"/>
              <a:cs typeface="Arial Narrow"/>
              <a:sym typeface="Arial Narrow"/>
            </a:endParaRPr>
          </a:p>
        </p:txBody>
      </p:sp>
      <p:sp>
        <p:nvSpPr>
          <p:cNvPr id="130" name="Google Shape;130;p14"/>
          <p:cNvSpPr txBox="1"/>
          <p:nvPr/>
        </p:nvSpPr>
        <p:spPr>
          <a:xfrm>
            <a:off x="3968750" y="1078099"/>
            <a:ext cx="2523000" cy="369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HOMEWORK</a:t>
            </a:r>
            <a:r>
              <a:rPr b="1" lang="en-US" sz="1800">
                <a:solidFill>
                  <a:schemeClr val="dk1"/>
                </a:solidFill>
              </a:rPr>
              <a:t> AND</a:t>
            </a:r>
            <a:endParaRPr b="1" sz="18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ABSENCE</a:t>
            </a:r>
            <a:r>
              <a:rPr b="1" i="0" lang="en-US" sz="1800" u="none" cap="none" strike="noStrike">
                <a:solidFill>
                  <a:schemeClr val="dk1"/>
                </a:solidFill>
                <a:latin typeface="Arial"/>
                <a:ea typeface="Arial"/>
                <a:cs typeface="Arial"/>
                <a:sym typeface="Arial"/>
              </a:rPr>
              <a:t> POLICY</a:t>
            </a:r>
            <a:endParaRPr b="1" i="0" sz="1800" u="none" cap="none" strike="noStrike">
              <a:solidFill>
                <a:schemeClr val="dk1"/>
              </a:solidFill>
              <a:latin typeface="Arial"/>
              <a:ea typeface="Arial"/>
              <a:cs typeface="Arial"/>
              <a:sym typeface="Arial"/>
            </a:endParaRPr>
          </a:p>
        </p:txBody>
      </p:sp>
      <p:sp>
        <p:nvSpPr>
          <p:cNvPr id="131" name="Google Shape;131;p14"/>
          <p:cNvSpPr/>
          <p:nvPr/>
        </p:nvSpPr>
        <p:spPr>
          <a:xfrm>
            <a:off x="4000800" y="1418438"/>
            <a:ext cx="3587700" cy="24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sz="1200">
                <a:solidFill>
                  <a:schemeClr val="dk1"/>
                </a:solidFill>
                <a:latin typeface="Calibri"/>
                <a:ea typeface="Calibri"/>
                <a:cs typeface="Calibri"/>
                <a:sym typeface="Calibri"/>
              </a:rPr>
              <a:t>          </a:t>
            </a:r>
            <a:endParaRPr b="1" i="0" sz="12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Narrow"/>
                <a:ea typeface="Arial Narrow"/>
                <a:cs typeface="Arial Narrow"/>
                <a:sym typeface="Arial Narrow"/>
              </a:rPr>
              <a:t>I highly recommend reading 20 or more minutes per night. Students can read any type of material as long as they are reading. It is important to increase </a:t>
            </a:r>
            <a:r>
              <a:rPr lang="en-US" sz="1200">
                <a:solidFill>
                  <a:schemeClr val="dk1"/>
                </a:solidFill>
                <a:latin typeface="Arial Narrow"/>
                <a:ea typeface="Arial Narrow"/>
                <a:cs typeface="Arial Narrow"/>
                <a:sym typeface="Arial Narrow"/>
              </a:rPr>
              <a:t>stamina</a:t>
            </a:r>
            <a:r>
              <a:rPr lang="en-US" sz="1200">
                <a:solidFill>
                  <a:schemeClr val="dk1"/>
                </a:solidFill>
                <a:latin typeface="Arial Narrow"/>
                <a:ea typeface="Arial Narrow"/>
                <a:cs typeface="Arial Narrow"/>
                <a:sym typeface="Arial Narrow"/>
              </a:rPr>
              <a:t> and practice the strategies we are learning to reinforce comprehension. Students will also need to study for vocabulary quizzes and may have project work.</a:t>
            </a:r>
            <a:endParaRPr sz="1200">
              <a:solidFill>
                <a:schemeClr val="dk1"/>
              </a:solidFill>
              <a:latin typeface="Arial Narrow"/>
              <a:ea typeface="Arial Narrow"/>
              <a:cs typeface="Arial Narrow"/>
              <a:sym typeface="Arial Narrow"/>
            </a:endParaRPr>
          </a:p>
          <a:p>
            <a:pPr indent="-285750" lvl="0" marL="285750" marR="0" rtl="0" algn="l">
              <a:lnSpc>
                <a:spcPct val="100000"/>
              </a:lnSpc>
              <a:spcBef>
                <a:spcPts val="0"/>
              </a:spcBef>
              <a:spcAft>
                <a:spcPts val="0"/>
              </a:spcAft>
              <a:buClr>
                <a:schemeClr val="dk1"/>
              </a:buClr>
              <a:buSzPts val="1200"/>
              <a:buFont typeface="Arial"/>
              <a:buChar char="•"/>
            </a:pPr>
            <a:r>
              <a:rPr b="0" i="0" lang="en-US" sz="1200" u="none" cap="none" strike="noStrike">
                <a:solidFill>
                  <a:schemeClr val="dk1"/>
                </a:solidFill>
                <a:latin typeface="Arial Narrow"/>
                <a:ea typeface="Arial Narrow"/>
                <a:cs typeface="Arial Narrow"/>
                <a:sym typeface="Arial Narrow"/>
              </a:rPr>
              <a:t>If absent, students should che</a:t>
            </a:r>
            <a:r>
              <a:rPr lang="en-US" sz="1200">
                <a:solidFill>
                  <a:schemeClr val="dk1"/>
                </a:solidFill>
                <a:latin typeface="Arial Narrow"/>
                <a:ea typeface="Arial Narrow"/>
                <a:cs typeface="Arial Narrow"/>
                <a:sym typeface="Arial Narrow"/>
              </a:rPr>
              <a:t>ck Canvas for electronic tests and quizzes. For hard copy work, </a:t>
            </a:r>
            <a:r>
              <a:rPr b="0" i="0" lang="en-US" sz="1200" u="none" cap="none" strike="noStrike">
                <a:solidFill>
                  <a:schemeClr val="dk1"/>
                </a:solidFill>
                <a:latin typeface="Arial Narrow"/>
                <a:ea typeface="Arial Narrow"/>
                <a:cs typeface="Arial Narrow"/>
                <a:sym typeface="Arial Narrow"/>
              </a:rPr>
              <a:t>the student will need to </a:t>
            </a:r>
            <a:r>
              <a:rPr lang="en-US" sz="1200">
                <a:solidFill>
                  <a:schemeClr val="dk1"/>
                </a:solidFill>
                <a:latin typeface="Arial Narrow"/>
                <a:ea typeface="Arial Narrow"/>
                <a:cs typeface="Arial Narrow"/>
                <a:sym typeface="Arial Narrow"/>
              </a:rPr>
              <a:t>check the “Absent?” bulletin board. Work will be  located in the class period folder.  Students will have two days to finish and return any missed work for each day absent.</a:t>
            </a:r>
            <a:endParaRPr b="0" i="0" sz="1200" u="none" cap="none" strike="noStrike">
              <a:solidFill>
                <a:schemeClr val="dk1"/>
              </a:solidFill>
              <a:latin typeface="Arial Narrow"/>
              <a:ea typeface="Arial Narrow"/>
              <a:cs typeface="Arial Narrow"/>
              <a:sym typeface="Arial Narrow"/>
            </a:endParaRPr>
          </a:p>
        </p:txBody>
      </p:sp>
      <p:sp>
        <p:nvSpPr>
          <p:cNvPr id="132" name="Google Shape;132;p14"/>
          <p:cNvSpPr txBox="1"/>
          <p:nvPr/>
        </p:nvSpPr>
        <p:spPr>
          <a:xfrm>
            <a:off x="534387" y="4124970"/>
            <a:ext cx="2788459"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COMMUNICATION</a:t>
            </a:r>
            <a:endParaRPr b="1" i="0" sz="1800" u="none" cap="none" strike="noStrike">
              <a:solidFill>
                <a:schemeClr val="dk1"/>
              </a:solidFill>
              <a:latin typeface="Arial"/>
              <a:ea typeface="Arial"/>
              <a:cs typeface="Arial"/>
              <a:sym typeface="Arial"/>
            </a:endParaRPr>
          </a:p>
        </p:txBody>
      </p:sp>
      <p:cxnSp>
        <p:nvCxnSpPr>
          <p:cNvPr id="133" name="Google Shape;133;p14"/>
          <p:cNvCxnSpPr/>
          <p:nvPr/>
        </p:nvCxnSpPr>
        <p:spPr>
          <a:xfrm rot="10800000">
            <a:off x="139597" y="5367624"/>
            <a:ext cx="7455000" cy="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cxnSp>
        <p:nvCxnSpPr>
          <p:cNvPr id="134" name="Google Shape;134;p14"/>
          <p:cNvCxnSpPr/>
          <p:nvPr/>
        </p:nvCxnSpPr>
        <p:spPr>
          <a:xfrm rot="10800000">
            <a:off x="111303" y="8656948"/>
            <a:ext cx="7455000" cy="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sp>
        <p:nvSpPr>
          <p:cNvPr id="135" name="Google Shape;135;p14"/>
          <p:cNvSpPr txBox="1"/>
          <p:nvPr/>
        </p:nvSpPr>
        <p:spPr>
          <a:xfrm>
            <a:off x="4918325" y="5459475"/>
            <a:ext cx="1812300" cy="400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RESTROOM</a:t>
            </a:r>
            <a:endParaRPr b="1" i="0" sz="1800" u="none" cap="none" strike="noStrike">
              <a:solidFill>
                <a:schemeClr val="dk1"/>
              </a:solidFill>
              <a:latin typeface="Arial"/>
              <a:ea typeface="Arial"/>
              <a:cs typeface="Arial"/>
              <a:sym typeface="Arial"/>
            </a:endParaRPr>
          </a:p>
        </p:txBody>
      </p:sp>
      <p:cxnSp>
        <p:nvCxnSpPr>
          <p:cNvPr id="136" name="Google Shape;136;p14"/>
          <p:cNvCxnSpPr/>
          <p:nvPr/>
        </p:nvCxnSpPr>
        <p:spPr>
          <a:xfrm>
            <a:off x="3983209" y="5530536"/>
            <a:ext cx="0" cy="304980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pic>
        <p:nvPicPr>
          <p:cNvPr id="137" name="Google Shape;137;p14"/>
          <p:cNvPicPr preferRelativeResize="0"/>
          <p:nvPr/>
        </p:nvPicPr>
        <p:blipFill rotWithShape="1">
          <a:blip r:embed="rId4">
            <a:alphaModFix/>
          </a:blip>
          <a:srcRect b="0" l="0" r="0" t="0"/>
          <a:stretch/>
        </p:blipFill>
        <p:spPr>
          <a:xfrm>
            <a:off x="346075" y="260350"/>
            <a:ext cx="718978" cy="597281"/>
          </a:xfrm>
          <a:prstGeom prst="rect">
            <a:avLst/>
          </a:prstGeom>
          <a:noFill/>
          <a:ln>
            <a:noFill/>
          </a:ln>
        </p:spPr>
      </p:pic>
      <p:sp>
        <p:nvSpPr>
          <p:cNvPr id="138" name="Google Shape;138;p14"/>
          <p:cNvSpPr txBox="1"/>
          <p:nvPr/>
        </p:nvSpPr>
        <p:spPr>
          <a:xfrm>
            <a:off x="332513" y="277739"/>
            <a:ext cx="746100" cy="562500"/>
          </a:xfrm>
          <a:prstGeom prst="rect">
            <a:avLst/>
          </a:prstGeom>
          <a:noFill/>
          <a:ln>
            <a:noFill/>
          </a:ln>
        </p:spPr>
        <p:txBody>
          <a:bodyPr anchorCtr="0" anchor="t" bIns="45700" lIns="91425" spcFirstLastPara="1" rIns="91425" wrap="square" tIns="45700">
            <a:noAutofit/>
          </a:bodyPr>
          <a:lstStyle/>
          <a:p>
            <a:pPr indent="0" lvl="0" marL="0" marR="0" rtl="0" algn="ctr">
              <a:lnSpc>
                <a:spcPct val="75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ELA </a:t>
            </a:r>
            <a:endParaRPr b="0" i="0" sz="1400" u="none" cap="none" strike="noStrike">
              <a:solidFill>
                <a:srgbClr val="000000"/>
              </a:solidFill>
              <a:latin typeface="Arial"/>
              <a:ea typeface="Arial"/>
              <a:cs typeface="Arial"/>
              <a:sym typeface="Arial"/>
            </a:endParaRPr>
          </a:p>
          <a:p>
            <a:pPr indent="0" lvl="0" marL="0" marR="0" rtl="0" algn="ctr">
              <a:lnSpc>
                <a:spcPct val="75000"/>
              </a:lnSpc>
              <a:spcBef>
                <a:spcPts val="0"/>
              </a:spcBef>
              <a:spcAft>
                <a:spcPts val="0"/>
              </a:spcAft>
              <a:buClr>
                <a:srgbClr val="000000"/>
              </a:buClr>
              <a:buSzPts val="2400"/>
              <a:buFont typeface="Arial"/>
              <a:buNone/>
            </a:pPr>
            <a:r>
              <a:rPr b="1" lang="en-US" sz="2400">
                <a:solidFill>
                  <a:schemeClr val="dk1"/>
                </a:solidFill>
              </a:rPr>
              <a:t>8th</a:t>
            </a:r>
            <a:endParaRPr b="0" i="0" sz="900" u="none" cap="none" strike="noStrike">
              <a:solidFill>
                <a:schemeClr val="dk1"/>
              </a:solidFill>
              <a:latin typeface="Arial"/>
              <a:ea typeface="Arial"/>
              <a:cs typeface="Arial"/>
              <a:sym typeface="Arial"/>
            </a:endParaRPr>
          </a:p>
        </p:txBody>
      </p:sp>
      <p:pic>
        <p:nvPicPr>
          <p:cNvPr descr="download.png" id="139" name="Google Shape;139;p14"/>
          <p:cNvPicPr preferRelativeResize="0"/>
          <p:nvPr/>
        </p:nvPicPr>
        <p:blipFill rotWithShape="1">
          <a:blip r:embed="rId5">
            <a:alphaModFix/>
          </a:blip>
          <a:srcRect b="0" l="0" r="0" t="0"/>
          <a:stretch/>
        </p:blipFill>
        <p:spPr>
          <a:xfrm>
            <a:off x="6552870" y="929993"/>
            <a:ext cx="638117" cy="602106"/>
          </a:xfrm>
          <a:prstGeom prst="rect">
            <a:avLst/>
          </a:prstGeom>
          <a:noFill/>
          <a:ln>
            <a:noFill/>
          </a:ln>
        </p:spPr>
      </p:pic>
      <p:cxnSp>
        <p:nvCxnSpPr>
          <p:cNvPr id="140" name="Google Shape;140;p14"/>
          <p:cNvCxnSpPr/>
          <p:nvPr/>
        </p:nvCxnSpPr>
        <p:spPr>
          <a:xfrm rot="10800000">
            <a:off x="111400" y="2507760"/>
            <a:ext cx="3727500" cy="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sp>
        <p:nvSpPr>
          <p:cNvPr id="141" name="Google Shape;141;p14"/>
          <p:cNvSpPr txBox="1"/>
          <p:nvPr/>
        </p:nvSpPr>
        <p:spPr>
          <a:xfrm>
            <a:off x="638175" y="2515750"/>
            <a:ext cx="2421300" cy="369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CLASS SUPPLIES</a:t>
            </a:r>
            <a:r>
              <a:rPr b="1" i="0" lang="en-US" sz="1800" u="none" cap="none" strike="noStrike">
                <a:solidFill>
                  <a:schemeClr val="dk1"/>
                </a:solidFill>
                <a:latin typeface="Arial"/>
                <a:ea typeface="Arial"/>
                <a:cs typeface="Arial"/>
                <a:sym typeface="Arial"/>
              </a:rPr>
              <a:t> </a:t>
            </a:r>
            <a:endParaRPr b="1" i="0" sz="1800" u="none" cap="none" strike="noStrike">
              <a:solidFill>
                <a:schemeClr val="dk1"/>
              </a:solidFill>
              <a:latin typeface="Arial"/>
              <a:ea typeface="Arial"/>
              <a:cs typeface="Arial"/>
              <a:sym typeface="Arial"/>
            </a:endParaRPr>
          </a:p>
        </p:txBody>
      </p:sp>
      <p:pic>
        <p:nvPicPr>
          <p:cNvPr descr="comp.png" id="142" name="Google Shape;142;p14"/>
          <p:cNvPicPr preferRelativeResize="0"/>
          <p:nvPr/>
        </p:nvPicPr>
        <p:blipFill rotWithShape="1">
          <a:blip r:embed="rId6">
            <a:alphaModFix/>
          </a:blip>
          <a:srcRect b="0" l="0" r="0" t="0"/>
          <a:stretch/>
        </p:blipFill>
        <p:spPr>
          <a:xfrm>
            <a:off x="3118604" y="1009440"/>
            <a:ext cx="506624" cy="506624"/>
          </a:xfrm>
          <a:prstGeom prst="rect">
            <a:avLst/>
          </a:prstGeom>
          <a:noFill/>
          <a:ln>
            <a:noFill/>
          </a:ln>
        </p:spPr>
      </p:pic>
      <p:sp>
        <p:nvSpPr>
          <p:cNvPr id="143" name="Google Shape;143;p14"/>
          <p:cNvSpPr/>
          <p:nvPr/>
        </p:nvSpPr>
        <p:spPr>
          <a:xfrm>
            <a:off x="139700" y="4494301"/>
            <a:ext cx="3828900" cy="71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Narrow"/>
                <a:ea typeface="Arial Narrow"/>
                <a:cs typeface="Arial Narrow"/>
                <a:sym typeface="Arial Narrow"/>
              </a:rPr>
              <a:t>I will be utilizing </a:t>
            </a:r>
            <a:r>
              <a:rPr lang="en-US" sz="1100">
                <a:solidFill>
                  <a:schemeClr val="dk1"/>
                </a:solidFill>
                <a:latin typeface="Arial Narrow"/>
                <a:ea typeface="Arial Narrow"/>
                <a:cs typeface="Arial Narrow"/>
                <a:sym typeface="Arial Narrow"/>
              </a:rPr>
              <a:t>Remind and email for the majority of communication. The system preloads based on FOCUS contact information. If you need to contact me, please do so via email, Remind message, or phone call. I will do my best to return phone call messages within 24 hours.</a:t>
            </a:r>
            <a:endParaRPr b="0" i="0" sz="1400" u="none" cap="none" strike="noStrike">
              <a:solidFill>
                <a:srgbClr val="000000"/>
              </a:solidFill>
              <a:latin typeface="Arial"/>
              <a:ea typeface="Arial"/>
              <a:cs typeface="Arial"/>
              <a:sym typeface="Arial"/>
            </a:endParaRPr>
          </a:p>
        </p:txBody>
      </p:sp>
      <p:cxnSp>
        <p:nvCxnSpPr>
          <p:cNvPr id="144" name="Google Shape;144;p14"/>
          <p:cNvCxnSpPr/>
          <p:nvPr/>
        </p:nvCxnSpPr>
        <p:spPr>
          <a:xfrm>
            <a:off x="3975409" y="4115410"/>
            <a:ext cx="15600" cy="114630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4"/>
              </a:srgbClr>
            </a:outerShdw>
          </a:effectLst>
        </p:spPr>
      </p:cxnSp>
      <p:sp>
        <p:nvSpPr>
          <p:cNvPr id="145" name="Google Shape;145;p14"/>
          <p:cNvSpPr txBox="1"/>
          <p:nvPr/>
        </p:nvSpPr>
        <p:spPr>
          <a:xfrm>
            <a:off x="4637082" y="7285905"/>
            <a:ext cx="2374800" cy="369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CLASS SCHEDULE</a:t>
            </a:r>
            <a:endParaRPr b="1" i="0" sz="1800" u="none" cap="none" strike="noStrike">
              <a:solidFill>
                <a:schemeClr val="dk1"/>
              </a:solidFill>
              <a:latin typeface="Arial"/>
              <a:ea typeface="Arial"/>
              <a:cs typeface="Arial"/>
              <a:sym typeface="Arial"/>
            </a:endParaRPr>
          </a:p>
        </p:txBody>
      </p:sp>
      <p:sp>
        <p:nvSpPr>
          <p:cNvPr id="146" name="Google Shape;146;p14"/>
          <p:cNvSpPr txBox="1"/>
          <p:nvPr/>
        </p:nvSpPr>
        <p:spPr>
          <a:xfrm>
            <a:off x="4057650" y="7608049"/>
            <a:ext cx="3533700" cy="597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lang="en-US" sz="1100">
                <a:solidFill>
                  <a:schemeClr val="dk1"/>
                </a:solidFill>
                <a:latin typeface="Arial Narrow"/>
                <a:ea typeface="Arial Narrow"/>
                <a:cs typeface="Arial Narrow"/>
                <a:sym typeface="Arial Narrow"/>
              </a:rPr>
              <a:t>Classes last 51 minutes with the exception of homeroom (4th period 62 min.). Students have 4 minutes to transition. Lunch for 8th graders is from 12:53-1:23.</a:t>
            </a:r>
            <a:r>
              <a:rPr b="0" i="0" lang="en-US" sz="1100" u="none" cap="none" strike="noStrike">
                <a:solidFill>
                  <a:schemeClr val="dk1"/>
                </a:solidFill>
                <a:latin typeface="Arial Narrow"/>
                <a:ea typeface="Arial Narrow"/>
                <a:cs typeface="Arial Narrow"/>
                <a:sym typeface="Arial Narrow"/>
              </a:rPr>
              <a:t> </a:t>
            </a:r>
            <a:endParaRPr b="0" i="0" sz="1100" u="none" cap="none" strike="noStrike">
              <a:solidFill>
                <a:schemeClr val="dk1"/>
              </a:solidFill>
              <a:latin typeface="Arial Narrow"/>
              <a:ea typeface="Arial Narrow"/>
              <a:cs typeface="Arial Narrow"/>
              <a:sym typeface="Arial Narrow"/>
            </a:endParaRPr>
          </a:p>
        </p:txBody>
      </p:sp>
      <p:sp>
        <p:nvSpPr>
          <p:cNvPr id="147" name="Google Shape;147;p14"/>
          <p:cNvSpPr/>
          <p:nvPr/>
        </p:nvSpPr>
        <p:spPr>
          <a:xfrm>
            <a:off x="181300" y="5843250"/>
            <a:ext cx="3587700" cy="1036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US" sz="1200">
                <a:solidFill>
                  <a:schemeClr val="dk1"/>
                </a:solidFill>
                <a:latin typeface="Arial Narrow"/>
                <a:ea typeface="Arial Narrow"/>
                <a:cs typeface="Arial Narrow"/>
                <a:sym typeface="Arial Narrow"/>
              </a:rPr>
              <a:t>Electronic devices MUST be stored OUT OF SIGHT and in backpacks when students arrive on campus and must remain in the backpacks for the remainder of the day. Cell phones will be sent to the office for parents to pick up if the student is caught using their cell phone during the school day.</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Narrow"/>
              <a:ea typeface="Arial Narrow"/>
              <a:cs typeface="Arial Narrow"/>
              <a:sym typeface="Arial Narrow"/>
            </a:endParaRPr>
          </a:p>
        </p:txBody>
      </p:sp>
      <p:sp>
        <p:nvSpPr>
          <p:cNvPr id="148" name="Google Shape;148;p14"/>
          <p:cNvSpPr txBox="1"/>
          <p:nvPr/>
        </p:nvSpPr>
        <p:spPr>
          <a:xfrm>
            <a:off x="193575" y="5480350"/>
            <a:ext cx="3587700" cy="369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CELL PHONES</a:t>
            </a:r>
            <a:r>
              <a:rPr b="1" i="0" lang="en-US" sz="1800" u="none" cap="none" strike="noStrike">
                <a:solidFill>
                  <a:schemeClr val="dk1"/>
                </a:solidFill>
                <a:latin typeface="Arial"/>
                <a:ea typeface="Arial"/>
                <a:cs typeface="Arial"/>
                <a:sym typeface="Arial"/>
              </a:rPr>
              <a:t> </a:t>
            </a:r>
            <a:endParaRPr b="1" i="0" sz="1800" u="none" cap="none" strike="noStrike">
              <a:solidFill>
                <a:schemeClr val="dk1"/>
              </a:solidFill>
              <a:latin typeface="Arial"/>
              <a:ea typeface="Arial"/>
              <a:cs typeface="Arial"/>
              <a:sym typeface="Arial"/>
            </a:endParaRPr>
          </a:p>
        </p:txBody>
      </p:sp>
      <p:sp>
        <p:nvSpPr>
          <p:cNvPr id="149" name="Google Shape;149;p14"/>
          <p:cNvSpPr/>
          <p:nvPr/>
        </p:nvSpPr>
        <p:spPr>
          <a:xfrm>
            <a:off x="120500" y="2818613"/>
            <a:ext cx="3727500" cy="12249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Narrow"/>
                <a:ea typeface="Arial Narrow"/>
                <a:cs typeface="Arial Narrow"/>
                <a:sym typeface="Arial Narrow"/>
              </a:rPr>
              <a:t>1 - 1 ½ inch hardcover 3 ring binder</a:t>
            </a:r>
            <a:endParaRPr sz="1200">
              <a:solidFill>
                <a:schemeClr val="dk1"/>
              </a:solidFill>
              <a:latin typeface="Arial Narrow"/>
              <a:ea typeface="Arial Narrow"/>
              <a:cs typeface="Arial Narrow"/>
              <a:sym typeface="Arial Narrow"/>
            </a:endParaRPr>
          </a:p>
          <a:p>
            <a:pPr indent="-171450" lvl="0" marL="171450" marR="0" rtl="0" algn="l">
              <a:lnSpc>
                <a:spcPct val="100000"/>
              </a:lnSpc>
              <a:spcBef>
                <a:spcPts val="0"/>
              </a:spcBef>
              <a:spcAft>
                <a:spcPts val="0"/>
              </a:spcAft>
              <a:buClr>
                <a:schemeClr val="dk1"/>
              </a:buClr>
              <a:buSzPts val="1200"/>
              <a:buFont typeface="Arial Narrow"/>
              <a:buChar char="•"/>
            </a:pPr>
            <a:r>
              <a:rPr lang="en-US" sz="1200">
                <a:solidFill>
                  <a:schemeClr val="dk1"/>
                </a:solidFill>
                <a:latin typeface="Arial Narrow"/>
                <a:ea typeface="Arial Narrow"/>
                <a:cs typeface="Arial Narrow"/>
                <a:sym typeface="Arial Narrow"/>
              </a:rPr>
              <a:t>pencils</a:t>
            </a:r>
            <a:endParaRPr sz="1200">
              <a:solidFill>
                <a:schemeClr val="dk1"/>
              </a:solidFill>
              <a:latin typeface="Arial Narrow"/>
              <a:ea typeface="Arial Narrow"/>
              <a:cs typeface="Arial Narrow"/>
              <a:sym typeface="Arial Narrow"/>
            </a:endParaRPr>
          </a:p>
          <a:p>
            <a:pPr indent="-171450" lvl="0" marL="171450" marR="0" rtl="0" algn="l">
              <a:lnSpc>
                <a:spcPct val="100000"/>
              </a:lnSpc>
              <a:spcBef>
                <a:spcPts val="0"/>
              </a:spcBef>
              <a:spcAft>
                <a:spcPts val="0"/>
              </a:spcAft>
              <a:buClr>
                <a:schemeClr val="dk1"/>
              </a:buClr>
              <a:buSzPts val="1200"/>
              <a:buFont typeface="Arial Narrow"/>
              <a:buChar char="•"/>
            </a:pPr>
            <a:r>
              <a:rPr lang="en-US" sz="1200">
                <a:solidFill>
                  <a:schemeClr val="dk1"/>
                </a:solidFill>
                <a:latin typeface="Arial Narrow"/>
                <a:ea typeface="Arial Narrow"/>
                <a:cs typeface="Arial Narrow"/>
                <a:sym typeface="Arial Narrow"/>
              </a:rPr>
              <a:t>highlighter</a:t>
            </a:r>
            <a:endParaRPr sz="1200">
              <a:solidFill>
                <a:schemeClr val="dk1"/>
              </a:solidFill>
              <a:latin typeface="Arial Narrow"/>
              <a:ea typeface="Arial Narrow"/>
              <a:cs typeface="Arial Narrow"/>
              <a:sym typeface="Arial Narrow"/>
            </a:endParaRPr>
          </a:p>
          <a:p>
            <a:pPr indent="-171450" lvl="0" marL="171450" marR="0" rtl="0" algn="l">
              <a:lnSpc>
                <a:spcPct val="100000"/>
              </a:lnSpc>
              <a:spcBef>
                <a:spcPts val="0"/>
              </a:spcBef>
              <a:spcAft>
                <a:spcPts val="0"/>
              </a:spcAft>
              <a:buClr>
                <a:schemeClr val="dk1"/>
              </a:buClr>
              <a:buSzPts val="1200"/>
              <a:buFont typeface="Arial Narrow"/>
              <a:buChar char="•"/>
            </a:pPr>
            <a:r>
              <a:rPr lang="en-US" sz="1200">
                <a:solidFill>
                  <a:schemeClr val="dk1"/>
                </a:solidFill>
                <a:latin typeface="Arial Narrow"/>
                <a:ea typeface="Arial Narrow"/>
                <a:cs typeface="Arial Narrow"/>
                <a:sym typeface="Arial Narrow"/>
              </a:rPr>
              <a:t>1 pack of notebook paper</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None/>
            </a:pPr>
            <a:r>
              <a:t/>
            </a:r>
            <a:endParaRPr b="1"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None/>
            </a:pPr>
            <a:r>
              <a:rPr b="1" lang="en-US" sz="1200">
                <a:solidFill>
                  <a:schemeClr val="dk1"/>
                </a:solidFill>
                <a:latin typeface="Arial Narrow"/>
                <a:ea typeface="Arial Narrow"/>
                <a:cs typeface="Arial Narrow"/>
                <a:sym typeface="Arial Narrow"/>
              </a:rPr>
              <a:t>Wishlist</a:t>
            </a:r>
            <a:r>
              <a:rPr lang="en-US" sz="1200">
                <a:solidFill>
                  <a:schemeClr val="dk1"/>
                </a:solidFill>
                <a:latin typeface="Arial Narrow"/>
                <a:ea typeface="Arial Narrow"/>
                <a:cs typeface="Arial Narrow"/>
                <a:sym typeface="Arial Narrow"/>
              </a:rPr>
              <a:t>: Kleenex, mints, hard candy, disinfecting wipes</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None/>
            </a:pPr>
            <a:r>
              <a:t/>
            </a:r>
            <a:endParaRPr sz="12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Narrow"/>
              <a:ea typeface="Arial Narrow"/>
              <a:cs typeface="Arial Narrow"/>
              <a:sym typeface="Arial Narrow"/>
            </a:endParaRPr>
          </a:p>
        </p:txBody>
      </p:sp>
      <p:sp>
        <p:nvSpPr>
          <p:cNvPr id="150" name="Google Shape;150;p14"/>
          <p:cNvSpPr txBox="1"/>
          <p:nvPr/>
        </p:nvSpPr>
        <p:spPr>
          <a:xfrm>
            <a:off x="4229100" y="5744225"/>
            <a:ext cx="31908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latin typeface="Arial Narrow"/>
                <a:ea typeface="Arial Narrow"/>
                <a:cs typeface="Arial Narrow"/>
                <a:sym typeface="Arial Narrow"/>
              </a:rPr>
              <a:t>Students are permitted to use the restroom between classes; however, it is the student’s’ responsibility to be on time and prepared for class. Restroom breaks during class will occur only in the first 10 minutes (unless it is an emergency). Students will use the Smart Pass system when needing to leave the classroom for any reason. </a:t>
            </a:r>
            <a:endParaRPr sz="1100">
              <a:latin typeface="Arial Narrow"/>
              <a:ea typeface="Arial Narrow"/>
              <a:cs typeface="Arial Narrow"/>
              <a:sym typeface="Arial Narrow"/>
            </a:endParaRPr>
          </a:p>
        </p:txBody>
      </p:sp>
      <p:sp>
        <p:nvSpPr>
          <p:cNvPr id="151" name="Google Shape;151;p14"/>
          <p:cNvSpPr txBox="1"/>
          <p:nvPr/>
        </p:nvSpPr>
        <p:spPr>
          <a:xfrm>
            <a:off x="1022462" y="7270950"/>
            <a:ext cx="1812300" cy="646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DRESS CODE</a:t>
            </a:r>
            <a:endParaRPr b="1" i="0" sz="1800" u="none" cap="none" strike="noStrike">
              <a:solidFill>
                <a:schemeClr val="dk1"/>
              </a:solidFill>
              <a:latin typeface="Arial"/>
              <a:ea typeface="Arial"/>
              <a:cs typeface="Arial"/>
              <a:sym typeface="Arial"/>
            </a:endParaRPr>
          </a:p>
        </p:txBody>
      </p:sp>
      <p:sp>
        <p:nvSpPr>
          <p:cNvPr id="152" name="Google Shape;152;p14"/>
          <p:cNvSpPr txBox="1"/>
          <p:nvPr/>
        </p:nvSpPr>
        <p:spPr>
          <a:xfrm>
            <a:off x="333213" y="7592925"/>
            <a:ext cx="31908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latin typeface="Arial Narrow"/>
                <a:ea typeface="Arial Narrow"/>
                <a:cs typeface="Arial Narrow"/>
                <a:sym typeface="Arial Narrow"/>
              </a:rPr>
              <a:t>Students are expected to follow the rules that are listed in the Student Code of Conduct Handbook. These rules will be enforced. </a:t>
            </a:r>
            <a:r>
              <a:rPr lang="en-US" sz="1100">
                <a:latin typeface="Arial Narrow"/>
                <a:ea typeface="Arial Narrow"/>
                <a:cs typeface="Arial Narrow"/>
                <a:sym typeface="Arial Narrow"/>
              </a:rPr>
              <a:t>Chronic</a:t>
            </a:r>
            <a:r>
              <a:rPr lang="en-US" sz="1100">
                <a:latin typeface="Arial Narrow"/>
                <a:ea typeface="Arial Narrow"/>
                <a:cs typeface="Arial Narrow"/>
                <a:sym typeface="Arial Narrow"/>
              </a:rPr>
              <a:t> violations will be dealt with by </a:t>
            </a:r>
            <a:r>
              <a:rPr lang="en-US" sz="1100">
                <a:latin typeface="Arial Narrow"/>
                <a:ea typeface="Arial Narrow"/>
                <a:cs typeface="Arial Narrow"/>
                <a:sym typeface="Arial Narrow"/>
              </a:rPr>
              <a:t>administration. </a:t>
            </a:r>
            <a:r>
              <a:rPr lang="en-US" sz="1100">
                <a:latin typeface="Arial Narrow"/>
                <a:ea typeface="Arial Narrow"/>
                <a:cs typeface="Arial Narrow"/>
                <a:sym typeface="Arial Narrow"/>
              </a:rPr>
              <a:t> No hats or hoodies are allowed.</a:t>
            </a:r>
            <a:endParaRPr sz="1100">
              <a:latin typeface="Arial Narrow"/>
              <a:ea typeface="Arial Narrow"/>
              <a:cs typeface="Arial Narrow"/>
              <a:sym typeface="Arial Narrow"/>
            </a:endParaRPr>
          </a:p>
        </p:txBody>
      </p:sp>
      <p:sp>
        <p:nvSpPr>
          <p:cNvPr id="153" name="Google Shape;153;p14"/>
          <p:cNvSpPr txBox="1"/>
          <p:nvPr/>
        </p:nvSpPr>
        <p:spPr>
          <a:xfrm>
            <a:off x="4888500" y="4072113"/>
            <a:ext cx="1812300" cy="400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TARDIES</a:t>
            </a:r>
            <a:endParaRPr b="1" i="0" sz="1800" u="none" cap="none" strike="noStrike">
              <a:solidFill>
                <a:schemeClr val="dk1"/>
              </a:solidFill>
              <a:latin typeface="Arial"/>
              <a:ea typeface="Arial"/>
              <a:cs typeface="Arial"/>
              <a:sym typeface="Arial"/>
            </a:endParaRPr>
          </a:p>
        </p:txBody>
      </p:sp>
      <p:sp>
        <p:nvSpPr>
          <p:cNvPr id="154" name="Google Shape;154;p14"/>
          <p:cNvSpPr txBox="1"/>
          <p:nvPr/>
        </p:nvSpPr>
        <p:spPr>
          <a:xfrm>
            <a:off x="4190400" y="4386925"/>
            <a:ext cx="32682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latin typeface="Arial Narrow"/>
                <a:ea typeface="Arial Narrow"/>
                <a:cs typeface="Arial Narrow"/>
                <a:sym typeface="Arial Narrow"/>
              </a:rPr>
              <a:t>Students are expected to be in the classroom at the start of class. If students are not in class when the bell rings, they will be marked tardy.</a:t>
            </a:r>
            <a:endParaRPr sz="1100">
              <a:latin typeface="Arial Narrow"/>
              <a:ea typeface="Arial Narrow"/>
              <a:cs typeface="Arial Narrow"/>
              <a:sym typeface="Arial Narrow"/>
            </a:endParaRPr>
          </a:p>
        </p:txBody>
      </p:sp>
      <p:cxnSp>
        <p:nvCxnSpPr>
          <p:cNvPr id="155" name="Google Shape;155;p14"/>
          <p:cNvCxnSpPr/>
          <p:nvPr/>
        </p:nvCxnSpPr>
        <p:spPr>
          <a:xfrm rot="10800000">
            <a:off x="158697" y="7092837"/>
            <a:ext cx="7455000" cy="0"/>
          </a:xfrm>
          <a:prstGeom prst="straightConnector1">
            <a:avLst/>
          </a:prstGeom>
          <a:noFill/>
          <a:ln cap="flat" cmpd="sng" w="28575">
            <a:solidFill>
              <a:schemeClr val="dk1"/>
            </a:solidFill>
            <a:prstDash val="dot"/>
            <a:round/>
            <a:headEnd len="sm" w="sm" type="none"/>
            <a:tailEnd len="sm" w="sm" type="none"/>
          </a:ln>
          <a:effectLst>
            <a:outerShdw blurRad="40000" rotWithShape="0" dir="5400000" dist="20000">
              <a:srgbClr val="000000">
                <a:alpha val="37250"/>
              </a:srgbClr>
            </a:outerShdw>
          </a:effectLst>
        </p:spPr>
      </p:cxnSp>
      <p:sp>
        <p:nvSpPr>
          <p:cNvPr id="156" name="Google Shape;156;p14"/>
          <p:cNvSpPr txBox="1"/>
          <p:nvPr/>
        </p:nvSpPr>
        <p:spPr>
          <a:xfrm>
            <a:off x="253441" y="8818025"/>
            <a:ext cx="73092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latin typeface="Arial Narrow"/>
                <a:ea typeface="Arial Narrow"/>
                <a:cs typeface="Arial Narrow"/>
                <a:sym typeface="Arial Narrow"/>
              </a:rPr>
              <a:t>I, ______________________________________________________, understand that these are rules, expectations, and procedures of my school and classroom that I am expected to follow. </a:t>
            </a:r>
            <a:r>
              <a:rPr lang="en-US" sz="1300">
                <a:latin typeface="Arial Narrow"/>
                <a:ea typeface="Arial Narrow"/>
                <a:cs typeface="Arial Narrow"/>
                <a:sym typeface="Arial Narrow"/>
              </a:rPr>
              <a:t> </a:t>
            </a:r>
            <a:endParaRPr sz="1300">
              <a:latin typeface="Arial Narrow"/>
              <a:ea typeface="Arial Narrow"/>
              <a:cs typeface="Arial Narrow"/>
              <a:sym typeface="Arial Narrow"/>
            </a:endParaRPr>
          </a:p>
          <a:p>
            <a:pPr indent="0" lvl="0" marL="0" rtl="0" algn="l">
              <a:spcBef>
                <a:spcPts val="0"/>
              </a:spcBef>
              <a:spcAft>
                <a:spcPts val="0"/>
              </a:spcAft>
              <a:buNone/>
            </a:pPr>
            <a:r>
              <a:t/>
            </a:r>
            <a:endParaRPr sz="1300">
              <a:latin typeface="Arial Narrow"/>
              <a:ea typeface="Arial Narrow"/>
              <a:cs typeface="Arial Narrow"/>
              <a:sym typeface="Arial Narrow"/>
            </a:endParaRPr>
          </a:p>
          <a:p>
            <a:pPr indent="0" lvl="0" marL="0" rtl="0" algn="l">
              <a:spcBef>
                <a:spcPts val="0"/>
              </a:spcBef>
              <a:spcAft>
                <a:spcPts val="0"/>
              </a:spcAft>
              <a:buNone/>
            </a:pPr>
            <a:r>
              <a:rPr lang="en-US" sz="1300">
                <a:latin typeface="Arial Narrow"/>
                <a:ea typeface="Arial Narrow"/>
                <a:cs typeface="Arial Narrow"/>
                <a:sym typeface="Arial Narrow"/>
              </a:rPr>
              <a:t>Signature: _______________________________________ Date: _________________________________________</a:t>
            </a:r>
            <a:endParaRPr sz="1300">
              <a:latin typeface="Arial Narrow"/>
              <a:ea typeface="Arial Narrow"/>
              <a:cs typeface="Arial Narrow"/>
              <a:sym typeface="Arial Narrow"/>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