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33"/>
  </p:notesMasterIdLst>
  <p:sldIdLst>
    <p:sldId id="305" r:id="rId5"/>
    <p:sldId id="306" r:id="rId6"/>
    <p:sldId id="256" r:id="rId7"/>
    <p:sldId id="257" r:id="rId8"/>
    <p:sldId id="258" r:id="rId9"/>
    <p:sldId id="259" r:id="rId10"/>
    <p:sldId id="260" r:id="rId11"/>
    <p:sldId id="261" r:id="rId12"/>
    <p:sldId id="299" r:id="rId13"/>
    <p:sldId id="262" r:id="rId14"/>
    <p:sldId id="312" r:id="rId15"/>
    <p:sldId id="263" r:id="rId16"/>
    <p:sldId id="302" r:id="rId17"/>
    <p:sldId id="265" r:id="rId18"/>
    <p:sldId id="266" r:id="rId19"/>
    <p:sldId id="267" r:id="rId20"/>
    <p:sldId id="268" r:id="rId21"/>
    <p:sldId id="269" r:id="rId22"/>
    <p:sldId id="270" r:id="rId23"/>
    <p:sldId id="300" r:id="rId24"/>
    <p:sldId id="294" r:id="rId25"/>
    <p:sldId id="274" r:id="rId26"/>
    <p:sldId id="313" r:id="rId27"/>
    <p:sldId id="293" r:id="rId28"/>
    <p:sldId id="315" r:id="rId29"/>
    <p:sldId id="295" r:id="rId30"/>
    <p:sldId id="314" r:id="rId31"/>
    <p:sldId id="298" r:id="rId32"/>
  </p:sldIdLst>
  <p:sldSz cx="9144000" cy="6858000" type="screen4x3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CF2F2"/>
    <a:srgbClr val="C9FFC9"/>
    <a:srgbClr val="AFFFAF"/>
    <a:srgbClr val="99FF66"/>
    <a:srgbClr val="3333FF"/>
    <a:srgbClr val="FFFF99"/>
    <a:srgbClr val="C9BEF0"/>
    <a:srgbClr val="FF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256" autoAdjust="0"/>
    <p:restoredTop sz="94660"/>
  </p:normalViewPr>
  <p:slideViewPr>
    <p:cSldViewPr>
      <p:cViewPr varScale="1">
        <p:scale>
          <a:sx n="89" d="100"/>
          <a:sy n="89" d="100"/>
        </p:scale>
        <p:origin x="1008" y="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21" Type="http://schemas.openxmlformats.org/officeDocument/2006/relationships/slide" Target="slides/slide17.xml"/><Relationship Id="rId34" Type="http://schemas.openxmlformats.org/officeDocument/2006/relationships/presProps" Target="pres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viewProps" Target="viewProps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5"/>
          </a:xfrm>
          <a:prstGeom prst="rect">
            <a:avLst/>
          </a:prstGeom>
        </p:spPr>
        <p:txBody>
          <a:bodyPr vert="horz" lIns="93176" tIns="46588" rIns="93176" bIns="46588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9" y="0"/>
            <a:ext cx="3037840" cy="466435"/>
          </a:xfrm>
          <a:prstGeom prst="rect">
            <a:avLst/>
          </a:prstGeom>
        </p:spPr>
        <p:txBody>
          <a:bodyPr vert="horz" lIns="93176" tIns="46588" rIns="93176" bIns="46588" rtlCol="0"/>
          <a:lstStyle>
            <a:lvl1pPr algn="r">
              <a:defRPr sz="1200"/>
            </a:lvl1pPr>
          </a:lstStyle>
          <a:p>
            <a:fld id="{F54CC2E8-2622-48FF-9C87-0EF3D7C8EA20}" type="datetimeFigureOut">
              <a:rPr lang="en-US" smtClean="0"/>
              <a:t>4/25/2024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412875" y="1162050"/>
            <a:ext cx="4184650" cy="31384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6" tIns="46588" rIns="93176" bIns="46588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1" y="4473893"/>
            <a:ext cx="5608320" cy="3660458"/>
          </a:xfrm>
          <a:prstGeom prst="rect">
            <a:avLst/>
          </a:prstGeom>
        </p:spPr>
        <p:txBody>
          <a:bodyPr vert="horz" lIns="93176" tIns="46588" rIns="93176" bIns="46588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8"/>
            <a:ext cx="3037840" cy="466434"/>
          </a:xfrm>
          <a:prstGeom prst="rect">
            <a:avLst/>
          </a:prstGeom>
        </p:spPr>
        <p:txBody>
          <a:bodyPr vert="horz" lIns="93176" tIns="46588" rIns="93176" bIns="46588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9" y="8829968"/>
            <a:ext cx="3037840" cy="466434"/>
          </a:xfrm>
          <a:prstGeom prst="rect">
            <a:avLst/>
          </a:prstGeom>
        </p:spPr>
        <p:txBody>
          <a:bodyPr vert="horz" lIns="93176" tIns="46588" rIns="93176" bIns="46588" rtlCol="0" anchor="b"/>
          <a:lstStyle>
            <a:lvl1pPr algn="r">
              <a:defRPr sz="1200"/>
            </a:lvl1pPr>
          </a:lstStyle>
          <a:p>
            <a:fld id="{94648CA1-09C4-419B-9B1F-2C64F6DC18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91181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4648CA1-09C4-419B-9B1F-2C64F6DC184B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153390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We’ll review Salaries and Benefits in more detail 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4648CA1-09C4-419B-9B1F-2C64F6DC184B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877680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6008D7-B72D-4D39-8977-279F44B904B2}" type="datetime1">
              <a:rPr lang="en-US" smtClean="0"/>
              <a:t>4/25/2024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47DBB-0C16-446A-A730-B9E0352885B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2E2732-F0A2-457C-AABB-61CDC33287E1}" type="datetime1">
              <a:rPr lang="en-US" smtClean="0"/>
              <a:t>4/25/2024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47DBB-0C16-446A-A730-B9E0352885B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AD24B8-BCBB-49AA-8746-E96CDBFAF986}" type="datetime1">
              <a:rPr lang="en-US" smtClean="0"/>
              <a:t>4/25/2024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47DBB-0C16-446A-A730-B9E0352885B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49D9E-B1F9-494F-BBCC-436E782A5162}" type="datetime1">
              <a:rPr lang="en-US" smtClean="0"/>
              <a:t>4/25/2024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47DBB-0C16-446A-A730-B9E0352885B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8603DE-6761-4FB5-966D-78C21E2E1B45}" type="datetime1">
              <a:rPr lang="en-US" smtClean="0"/>
              <a:t>4/25/2024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47DBB-0C16-446A-A730-B9E0352885B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7687AF-E41C-4D6B-8858-D3E84A26EA67}" type="datetime1">
              <a:rPr lang="en-US" smtClean="0"/>
              <a:t>4/25/2024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47DBB-0C16-446A-A730-B9E0352885B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EE6BED-3AA3-433C-8B90-F3D277623F3B}" type="datetime1">
              <a:rPr lang="en-US" smtClean="0"/>
              <a:t>4/25/2024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47DBB-0C16-446A-A730-B9E0352885B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88CC27-BE0C-4A26-B296-BD935673D5DB}" type="datetime1">
              <a:rPr lang="en-US" smtClean="0"/>
              <a:t>4/25/2024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47DBB-0C16-446A-A730-B9E0352885B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CEE990-21D3-48A6-9554-E6602BAF3015}" type="datetime1">
              <a:rPr lang="en-US" smtClean="0"/>
              <a:t>4/25/2024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47DBB-0C16-446A-A730-B9E0352885B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3FF3EE-6378-487D-8BF7-A9E0FD3C0D17}" type="datetime1">
              <a:rPr lang="en-US" smtClean="0"/>
              <a:t>4/25/2024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47DBB-0C16-446A-A730-B9E0352885B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EBC9A5-857C-4EEE-8FE1-2DEB8622591D}" type="datetime1">
              <a:rPr lang="en-US" smtClean="0"/>
              <a:t>4/25/2024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47DBB-0C16-446A-A730-B9E0352885B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0C3AD3D-D06D-4859-84C5-BDEBAD1578E3}" type="datetime1">
              <a:rPr lang="en-US" smtClean="0"/>
              <a:t>4/25/2024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047DBB-0C16-446A-A730-B9E0352885B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" Target="slide21.xml"/><Relationship Id="rId2" Type="http://schemas.openxmlformats.org/officeDocument/2006/relationships/slide" Target="slide3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slide" Target="slide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hyperlink" Target="http://www.yourcharlotteschools.net/" TargetMode="Externa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slide" Target="slide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 shadeToTitle="1">
        <a:gradFill flip="none" rotWithShape="1"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path path="shap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799" y="2590800"/>
            <a:ext cx="7772400" cy="2155825"/>
          </a:xfrm>
        </p:spPr>
        <p:txBody>
          <a:bodyPr>
            <a:normAutofit/>
          </a:bodyPr>
          <a:lstStyle/>
          <a:p>
            <a:r>
              <a:rPr lang="en-US" sz="4800" dirty="0"/>
              <a:t>Finance Training</a:t>
            </a:r>
            <a:br>
              <a:rPr lang="en-US" sz="4800" dirty="0"/>
            </a:br>
            <a:r>
              <a:rPr lang="en-US" sz="4800" dirty="0"/>
              <a:t> </a:t>
            </a:r>
            <a:br>
              <a:rPr lang="en-US" sz="4800" dirty="0"/>
            </a:br>
            <a:r>
              <a:rPr lang="en-US" sz="2800" b="1" dirty="0"/>
              <a:t>Training For School Secretaries and Bookkeepers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4C3F8F02-2440-4E37-82E9-62C2A04D8C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47DBB-0C16-446A-A730-B9E0352885BB}" type="slidenum">
              <a:rPr lang="en-US" smtClean="0"/>
              <a:pPr/>
              <a:t>1</a:t>
            </a:fld>
            <a:endParaRPr lang="en-US" dirty="0"/>
          </a:p>
        </p:txBody>
      </p:sp>
      <p:sp>
        <p:nvSpPr>
          <p:cNvPr id="9" name="TextBox 4">
            <a:extLst>
              <a:ext uri="{FF2B5EF4-FFF2-40B4-BE49-F238E27FC236}">
                <a16:creationId xmlns:a16="http://schemas.microsoft.com/office/drawing/2014/main" id="{3EBC1734-8495-4FF8-B029-61D1990D8418}"/>
              </a:ext>
            </a:extLst>
          </p:cNvPr>
          <p:cNvSpPr txBox="1"/>
          <p:nvPr/>
        </p:nvSpPr>
        <p:spPr>
          <a:xfrm>
            <a:off x="152400" y="6440483"/>
            <a:ext cx="21336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000" dirty="0"/>
              <a:t>Updated 10/26/2022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26CAF3E-F3A9-443B-8B13-594AB1DBD299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800" y="762000"/>
            <a:ext cx="1284605" cy="128460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7600967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1443"/>
    </mc:Choice>
    <mc:Fallback xmlns="">
      <p:transition spd="slow" advTm="11443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 shadeToTitle="1">
        <a:gradFill flip="none" rotWithShape="1"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path path="shap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457200"/>
            <a:ext cx="7772400" cy="1470025"/>
          </a:xfrm>
        </p:spPr>
        <p:txBody>
          <a:bodyPr>
            <a:normAutofit/>
          </a:bodyPr>
          <a:lstStyle/>
          <a:p>
            <a:r>
              <a:rPr lang="en-US" sz="4800" dirty="0"/>
              <a:t>Agenda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86000" y="2070893"/>
            <a:ext cx="5029200" cy="3872707"/>
          </a:xfrm>
        </p:spPr>
        <p:txBody>
          <a:bodyPr>
            <a:normAutofit/>
          </a:bodyPr>
          <a:lstStyle/>
          <a:p>
            <a:pPr algn="l">
              <a:spcBef>
                <a:spcPts val="1200"/>
              </a:spcBef>
            </a:pPr>
            <a:endParaRPr lang="en-US" b="1" dirty="0">
              <a:solidFill>
                <a:schemeClr val="tx1"/>
              </a:solidFill>
              <a:hlinkClick r:id="rId2" action="ppaction://hlinksldjump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 marL="457200" indent="-457200" algn="l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rgbClr val="3333FF"/>
                </a:solidFill>
                <a:hlinkClick r:id="rId2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Account Structure</a:t>
            </a:r>
            <a:endParaRPr lang="en-US" b="1" dirty="0">
              <a:solidFill>
                <a:srgbClr val="3333FF"/>
              </a:solidFill>
            </a:endParaRPr>
          </a:p>
          <a:p>
            <a:pPr marL="457200" indent="-457200" algn="l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rgbClr val="3333FF"/>
                </a:solidFill>
                <a:hlinkClick r:id="rId3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P-Cards</a:t>
            </a:r>
            <a:endParaRPr lang="en-US" b="1" dirty="0">
              <a:solidFill>
                <a:srgbClr val="3333FF"/>
              </a:solidFill>
            </a:endParaRPr>
          </a:p>
          <a:p>
            <a:pPr marL="457200" indent="-457200" algn="l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rgbClr val="3333FF"/>
                </a:solidFill>
              </a:rPr>
              <a:t>Travel</a:t>
            </a:r>
          </a:p>
          <a:p>
            <a:pPr marL="457200" indent="-457200" algn="l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b="1" dirty="0" err="1">
                <a:solidFill>
                  <a:srgbClr val="3333FF"/>
                </a:solidFill>
              </a:rPr>
              <a:t>SmartFind</a:t>
            </a:r>
            <a:r>
              <a:rPr lang="en-US" b="1" dirty="0">
                <a:solidFill>
                  <a:srgbClr val="3333FF"/>
                </a:solidFill>
              </a:rPr>
              <a:t> Express</a:t>
            </a:r>
            <a:r>
              <a:rPr lang="en-US" b="1" dirty="0">
                <a:solidFill>
                  <a:schemeClr val="tx1"/>
                </a:solidFill>
              </a:rPr>
              <a:t>  </a:t>
            </a:r>
          </a:p>
          <a:p>
            <a:pPr algn="l">
              <a:spcBef>
                <a:spcPts val="1200"/>
              </a:spcBef>
            </a:pPr>
            <a:endParaRPr lang="en-US" b="1" dirty="0">
              <a:solidFill>
                <a:schemeClr val="tx1"/>
              </a:solidFill>
            </a:endParaRPr>
          </a:p>
          <a:p>
            <a:pPr marL="457200" indent="-457200" algn="l">
              <a:spcBef>
                <a:spcPts val="1200"/>
              </a:spcBef>
              <a:buFont typeface="Arial" panose="020B0604020202020204" pitchFamily="34" charset="0"/>
              <a:buChar char="•"/>
            </a:pPr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33D6EAD-0F3F-4950-BF05-E56A0378DB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47DBB-0C16-446A-A730-B9E0352885BB}" type="slidenum">
              <a:rPr lang="en-US" smtClean="0"/>
              <a:pPr/>
              <a:t>2</a:t>
            </a:fld>
            <a:endParaRPr lang="en-US"/>
          </a:p>
        </p:txBody>
      </p:sp>
      <p:sp>
        <p:nvSpPr>
          <p:cNvPr id="7" name="TextBox 4">
            <a:extLst>
              <a:ext uri="{FF2B5EF4-FFF2-40B4-BE49-F238E27FC236}">
                <a16:creationId xmlns:a16="http://schemas.microsoft.com/office/drawing/2014/main" id="{810E2B2E-7A74-422E-827F-3D294C7729A3}"/>
              </a:ext>
            </a:extLst>
          </p:cNvPr>
          <p:cNvSpPr txBox="1"/>
          <p:nvPr/>
        </p:nvSpPr>
        <p:spPr>
          <a:xfrm>
            <a:off x="152400" y="6440483"/>
            <a:ext cx="21336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000" dirty="0"/>
              <a:t>Updated 10/26/2022</a:t>
            </a:r>
          </a:p>
        </p:txBody>
      </p:sp>
    </p:spTree>
    <p:extLst>
      <p:ext uri="{BB962C8B-B14F-4D97-AF65-F5344CB8AC3E}">
        <p14:creationId xmlns:p14="http://schemas.microsoft.com/office/powerpoint/2010/main" val="29946105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2896"/>
    </mc:Choice>
    <mc:Fallback xmlns="">
      <p:transition spd="slow" advTm="12896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 shadeToTitle="1">
        <a:gradFill flip="none" rotWithShape="1"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path path="shap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3600"/>
            <a:ext cx="7772400" cy="1470025"/>
          </a:xfrm>
        </p:spPr>
        <p:txBody>
          <a:bodyPr>
            <a:normAutofit/>
          </a:bodyPr>
          <a:lstStyle/>
          <a:p>
            <a:r>
              <a:rPr lang="en-US" sz="4800" dirty="0"/>
              <a:t>Account Structure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3733800"/>
            <a:ext cx="7620000" cy="1752600"/>
          </a:xfrm>
        </p:spPr>
        <p:txBody>
          <a:bodyPr/>
          <a:lstStyle/>
          <a:p>
            <a:r>
              <a:rPr lang="en-US" b="1" dirty="0">
                <a:solidFill>
                  <a:schemeClr val="tx1"/>
                </a:solidFill>
              </a:rPr>
              <a:t>Organization Key and Function/Object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64B0455-61EB-4D6F-B717-44E8D4268A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47DBB-0C16-446A-A730-B9E0352885BB}" type="slidenum">
              <a:rPr lang="en-US" smtClean="0"/>
              <a:pPr/>
              <a:t>3</a:t>
            </a:fld>
            <a:endParaRPr lang="en-US"/>
          </a:p>
        </p:txBody>
      </p:sp>
      <p:sp>
        <p:nvSpPr>
          <p:cNvPr id="5" name="Rectangle 4">
            <a:hlinkClick r:id="rId2" action="ppaction://hlinksldjump"/>
            <a:extLst>
              <a:ext uri="{FF2B5EF4-FFF2-40B4-BE49-F238E27FC236}">
                <a16:creationId xmlns:a16="http://schemas.microsoft.com/office/drawing/2014/main" id="{43E4A6A1-9207-4168-AC27-FF4C81B2DF2B}"/>
              </a:ext>
            </a:extLst>
          </p:cNvPr>
          <p:cNvSpPr/>
          <p:nvPr/>
        </p:nvSpPr>
        <p:spPr>
          <a:xfrm>
            <a:off x="152400" y="6356350"/>
            <a:ext cx="1295400" cy="36512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/>
              <a:t>Click here to </a:t>
            </a:r>
          </a:p>
          <a:p>
            <a:pPr algn="ctr"/>
            <a:r>
              <a:rPr lang="en-US" sz="1200" dirty="0"/>
              <a:t>return to agenda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918"/>
    </mc:Choice>
    <mc:Fallback xmlns="">
      <p:transition spd="slow" advTm="6918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path path="shape">
              <a:fillToRect l="50000" t="50000" r="50000" b="50000"/>
            </a:path>
          </a:gradFill>
        </p:spPr>
        <p:txBody>
          <a:bodyPr>
            <a:normAutofit/>
          </a:bodyPr>
          <a:lstStyle/>
          <a:p>
            <a:r>
              <a:rPr lang="en-US" dirty="0"/>
              <a:t>The Organization Key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path path="shape">
              <a:fillToRect l="50000" t="50000" r="50000" b="50000"/>
            </a:path>
          </a:gradFill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en-US" sz="2800" dirty="0"/>
              <a:t>10   251   152    00</a:t>
            </a:r>
          </a:p>
          <a:p>
            <a:pPr marL="0" indent="0" algn="ctr">
              <a:buNone/>
            </a:pPr>
            <a:r>
              <a:rPr lang="en-US" sz="1800" dirty="0"/>
              <a:t> </a:t>
            </a:r>
            <a:r>
              <a:rPr lang="en-US" sz="2000" dirty="0"/>
              <a:t>Fund   Loc     Project    Subj</a:t>
            </a:r>
          </a:p>
          <a:p>
            <a:pPr marL="0" indent="0">
              <a:buNone/>
            </a:pPr>
            <a:r>
              <a:rPr lang="en-US" sz="2000" dirty="0"/>
              <a:t>	</a:t>
            </a:r>
          </a:p>
          <a:p>
            <a:pPr marL="400050" lvl="1" indent="0">
              <a:buNone/>
            </a:pPr>
            <a:r>
              <a:rPr lang="en-US" sz="2000" dirty="0"/>
              <a:t>The org key consists of 10 digits</a:t>
            </a:r>
          </a:p>
          <a:p>
            <a:pPr marL="400050" lvl="1" indent="0">
              <a:buNone/>
            </a:pPr>
            <a:endParaRPr lang="en-US" sz="2000" dirty="0"/>
          </a:p>
          <a:p>
            <a:pPr lvl="2"/>
            <a:r>
              <a:rPr lang="en-US" sz="1800" dirty="0"/>
              <a:t>Fund -2 digits</a:t>
            </a:r>
          </a:p>
          <a:p>
            <a:pPr marL="857250" lvl="2" indent="0">
              <a:buNone/>
            </a:pPr>
            <a:endParaRPr lang="en-US" sz="1800" dirty="0"/>
          </a:p>
          <a:p>
            <a:pPr lvl="2"/>
            <a:r>
              <a:rPr lang="en-US" sz="1800" dirty="0"/>
              <a:t>Location – 3 digits</a:t>
            </a:r>
          </a:p>
          <a:p>
            <a:pPr marL="857250" lvl="2" indent="0">
              <a:buNone/>
            </a:pPr>
            <a:endParaRPr lang="en-US" sz="1800" dirty="0"/>
          </a:p>
          <a:p>
            <a:pPr lvl="2"/>
            <a:r>
              <a:rPr lang="en-US" sz="1800" dirty="0"/>
              <a:t>Project -3 digits</a:t>
            </a:r>
          </a:p>
          <a:p>
            <a:pPr marL="857250" lvl="2" indent="0">
              <a:buNone/>
            </a:pPr>
            <a:endParaRPr lang="en-US" sz="1800" dirty="0"/>
          </a:p>
          <a:p>
            <a:pPr lvl="2"/>
            <a:r>
              <a:rPr lang="en-US" sz="1800" dirty="0"/>
              <a:t>Subject – 2 digits</a:t>
            </a:r>
          </a:p>
          <a:p>
            <a:pPr marL="0" indent="0">
              <a:buNone/>
            </a:pPr>
            <a:r>
              <a:rPr lang="en-US" sz="3500" dirty="0"/>
              <a:t>                 </a:t>
            </a:r>
            <a:endParaRPr lang="en-US" dirty="0"/>
          </a:p>
          <a:p>
            <a:pPr>
              <a:buNone/>
            </a:pPr>
            <a:endParaRPr lang="en-US" sz="1600" dirty="0"/>
          </a:p>
          <a:p>
            <a:pPr>
              <a:buNone/>
            </a:pP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C534360-ECC7-4DEB-8A76-693DF70DEC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47DBB-0C16-446A-A730-B9E0352885BB}" type="slidenum">
              <a:rPr lang="en-US" smtClean="0"/>
              <a:pPr/>
              <a:t>4</a:t>
            </a:fld>
            <a:endParaRPr lang="en-US"/>
          </a:p>
        </p:txBody>
      </p:sp>
      <p:sp>
        <p:nvSpPr>
          <p:cNvPr id="6" name="Rectangle 5">
            <a:hlinkClick r:id="rId2" action="ppaction://hlinksldjump"/>
            <a:extLst>
              <a:ext uri="{FF2B5EF4-FFF2-40B4-BE49-F238E27FC236}">
                <a16:creationId xmlns:a16="http://schemas.microsoft.com/office/drawing/2014/main" id="{912B3FE9-4EA0-42E0-978B-3529872CB333}"/>
              </a:ext>
            </a:extLst>
          </p:cNvPr>
          <p:cNvSpPr/>
          <p:nvPr/>
        </p:nvSpPr>
        <p:spPr>
          <a:xfrm>
            <a:off x="152400" y="6356350"/>
            <a:ext cx="1295400" cy="36512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/>
              <a:t>Click here to </a:t>
            </a:r>
          </a:p>
          <a:p>
            <a:pPr algn="ctr"/>
            <a:r>
              <a:rPr lang="en-US" sz="1200" dirty="0"/>
              <a:t>return to agenda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5032"/>
    </mc:Choice>
    <mc:Fallback xmlns="">
      <p:transition spd="slow" advTm="15032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path path="shape">
              <a:fillToRect l="50000" t="50000" r="50000" b="50000"/>
            </a:path>
          </a:gradFill>
        </p:spPr>
        <p:txBody>
          <a:bodyPr>
            <a:normAutofit/>
          </a:bodyPr>
          <a:lstStyle/>
          <a:p>
            <a:r>
              <a:rPr lang="en-US" sz="4200" dirty="0"/>
              <a:t>Fund – 2 digits in the Org Key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52600"/>
            <a:ext cx="8229600" cy="4648200"/>
          </a:xfr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path path="shape">
              <a:fillToRect l="50000" t="50000" r="50000" b="50000"/>
            </a:path>
          </a:gradFill>
        </p:spPr>
        <p:txBody>
          <a:bodyPr>
            <a:normAutofit lnSpcReduction="10000"/>
          </a:bodyPr>
          <a:lstStyle/>
          <a:p>
            <a:pPr marL="0" lvl="0" indent="0">
              <a:buNone/>
            </a:pPr>
            <a:r>
              <a:rPr lang="en-US" sz="3500" dirty="0">
                <a:solidFill>
                  <a:prstClr val="black"/>
                </a:solidFill>
              </a:rPr>
              <a:t>                     10   </a:t>
            </a:r>
            <a:r>
              <a:rPr lang="en-US" sz="3500" dirty="0">
                <a:solidFill>
                  <a:schemeClr val="bg1">
                    <a:lumMod val="75000"/>
                  </a:schemeClr>
                </a:solidFill>
              </a:rPr>
              <a:t> 251  152    00</a:t>
            </a:r>
          </a:p>
          <a:p>
            <a:pPr marL="0" lvl="0" indent="0">
              <a:buNone/>
            </a:pPr>
            <a:r>
              <a:rPr lang="en-US" sz="2400" dirty="0">
                <a:solidFill>
                  <a:prstClr val="black"/>
                </a:solidFill>
              </a:rPr>
              <a:t>                             </a:t>
            </a:r>
            <a:r>
              <a:rPr lang="en-US" sz="2500" dirty="0">
                <a:solidFill>
                  <a:prstClr val="black"/>
                </a:solidFill>
              </a:rPr>
              <a:t>Fund    </a:t>
            </a:r>
            <a:r>
              <a:rPr lang="en-US" sz="2500" dirty="0">
                <a:solidFill>
                  <a:schemeClr val="bg1">
                    <a:lumMod val="65000"/>
                  </a:schemeClr>
                </a:solidFill>
              </a:rPr>
              <a:t>Loc      Project   Subj</a:t>
            </a:r>
          </a:p>
          <a:p>
            <a:r>
              <a:rPr lang="en-US" sz="2400" dirty="0"/>
              <a:t>Fund 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sz="1900" dirty="0"/>
              <a:t>The first 2 digits refer to the fund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sz="1900" dirty="0"/>
              <a:t>Different funds have different documentation requirements</a:t>
            </a:r>
          </a:p>
          <a:p>
            <a:pPr marL="457200" lvl="1" indent="0">
              <a:spcBef>
                <a:spcPts val="0"/>
              </a:spcBef>
              <a:buNone/>
            </a:pPr>
            <a:endParaRPr lang="en-US" sz="1800" dirty="0"/>
          </a:p>
          <a:p>
            <a:r>
              <a:rPr lang="en-US" sz="2200" dirty="0"/>
              <a:t>Funds used at Schools and Departments are: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sz="1800" dirty="0"/>
              <a:t>Fund 100 (10) is the General Fund – This is District Funds 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sz="1800" dirty="0"/>
              <a:t>Funds starting with 4* are Federal Funds</a:t>
            </a:r>
            <a:r>
              <a:rPr lang="en-US" sz="2200" dirty="0"/>
              <a:t> </a:t>
            </a:r>
            <a:r>
              <a:rPr lang="en-US" sz="1800" dirty="0"/>
              <a:t>(ex: 42 &amp; 46)</a:t>
            </a:r>
          </a:p>
          <a:p>
            <a:pPr lvl="2">
              <a:buFont typeface="Wingdings" panose="05000000000000000000" pitchFamily="2" charset="2"/>
              <a:buChar char="§"/>
            </a:pPr>
            <a:r>
              <a:rPr lang="en-US" sz="1400" dirty="0"/>
              <a:t>Food Service is fund 410 (41)</a:t>
            </a:r>
          </a:p>
          <a:p>
            <a:pPr lvl="2">
              <a:buFont typeface="Wingdings" panose="05000000000000000000" pitchFamily="2" charset="2"/>
              <a:buChar char="§"/>
            </a:pPr>
            <a:r>
              <a:rPr lang="en-US" sz="1400" dirty="0"/>
              <a:t>Fund 42* will remain, fund 43* is closed</a:t>
            </a:r>
          </a:p>
          <a:p>
            <a:pPr lvl="2">
              <a:buFont typeface="Wingdings" panose="05000000000000000000" pitchFamily="2" charset="2"/>
              <a:buChar char="§"/>
            </a:pPr>
            <a:r>
              <a:rPr lang="en-US" sz="1400" dirty="0"/>
              <a:t>Fund 46*, ESSER III, closes 9/30/2024 but may close earlier, budgets are set 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sz="1800" dirty="0"/>
              <a:t>Capital Projects Fund 370 (37) </a:t>
            </a:r>
          </a:p>
          <a:p>
            <a:pPr lvl="2">
              <a:buFont typeface="Wingdings" panose="05000000000000000000" pitchFamily="2" charset="2"/>
              <a:buChar char="§"/>
            </a:pPr>
            <a:r>
              <a:rPr lang="en-US" sz="1400" dirty="0"/>
              <a:t>Can only have function 7400 and an object starting with a 6**</a:t>
            </a:r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0335DB5C-329F-4F65-AD63-FB3BB105CB8F}"/>
              </a:ext>
            </a:extLst>
          </p:cNvPr>
          <p:cNvSpPr/>
          <p:nvPr/>
        </p:nvSpPr>
        <p:spPr>
          <a:xfrm>
            <a:off x="2362200" y="1828800"/>
            <a:ext cx="3810000" cy="914400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583FD6A-6220-4D0B-82C4-E550DD600F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47DBB-0C16-446A-A730-B9E0352885BB}" type="slidenum">
              <a:rPr lang="en-US" smtClean="0"/>
              <a:pPr/>
              <a:t>5</a:t>
            </a:fld>
            <a:endParaRPr lang="en-US"/>
          </a:p>
        </p:txBody>
      </p:sp>
      <p:sp>
        <p:nvSpPr>
          <p:cNvPr id="7" name="Rectangle 6">
            <a:hlinkClick r:id="rId2" action="ppaction://hlinksldjump"/>
            <a:extLst>
              <a:ext uri="{FF2B5EF4-FFF2-40B4-BE49-F238E27FC236}">
                <a16:creationId xmlns:a16="http://schemas.microsoft.com/office/drawing/2014/main" id="{9843A6C8-6210-4DA3-B17D-05ECD75A5021}"/>
              </a:ext>
            </a:extLst>
          </p:cNvPr>
          <p:cNvSpPr/>
          <p:nvPr/>
        </p:nvSpPr>
        <p:spPr>
          <a:xfrm>
            <a:off x="152400" y="6356350"/>
            <a:ext cx="1295400" cy="36512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/>
              <a:t>Click here to </a:t>
            </a:r>
          </a:p>
          <a:p>
            <a:pPr algn="ctr"/>
            <a:r>
              <a:rPr lang="en-US" sz="1200" dirty="0"/>
              <a:t>return to agenda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6493"/>
    </mc:Choice>
    <mc:Fallback xmlns="">
      <p:transition spd="slow" advTm="26493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path path="shape">
              <a:fillToRect l="50000" t="50000" r="50000" b="50000"/>
            </a:path>
          </a:gradFill>
        </p:spPr>
        <p:txBody>
          <a:bodyPr>
            <a:normAutofit/>
          </a:bodyPr>
          <a:lstStyle/>
          <a:p>
            <a:r>
              <a:rPr lang="en-US" sz="4200" dirty="0"/>
              <a:t>Location – 3 digits in the key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00600"/>
          </a:xfr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path path="shape">
              <a:fillToRect l="50000" t="50000" r="50000" b="50000"/>
            </a:path>
          </a:gradFill>
        </p:spPr>
        <p:txBody>
          <a:bodyPr>
            <a:normAutofit fontScale="40000" lnSpcReduction="20000"/>
          </a:bodyPr>
          <a:lstStyle/>
          <a:p>
            <a:pPr marL="0" lvl="0" indent="0">
              <a:buNone/>
            </a:pPr>
            <a:r>
              <a:rPr lang="en-US" dirty="0">
                <a:solidFill>
                  <a:prstClr val="black"/>
                </a:solidFill>
              </a:rPr>
              <a:t>                                                   </a:t>
            </a:r>
            <a:r>
              <a:rPr lang="en-US" sz="8800" dirty="0">
                <a:solidFill>
                  <a:schemeClr val="bg1">
                    <a:lumMod val="65000"/>
                  </a:schemeClr>
                </a:solidFill>
              </a:rPr>
              <a:t>12</a:t>
            </a:r>
            <a:r>
              <a:rPr lang="en-US" sz="8800" dirty="0">
                <a:solidFill>
                  <a:prstClr val="black"/>
                </a:solidFill>
              </a:rPr>
              <a:t>    345   </a:t>
            </a:r>
            <a:r>
              <a:rPr lang="en-US" sz="8800" dirty="0">
                <a:solidFill>
                  <a:schemeClr val="bg1">
                    <a:lumMod val="65000"/>
                  </a:schemeClr>
                </a:solidFill>
              </a:rPr>
              <a:t>678    90</a:t>
            </a:r>
          </a:p>
          <a:p>
            <a:pPr marL="0" lvl="0" indent="0">
              <a:buNone/>
            </a:pPr>
            <a:r>
              <a:rPr lang="en-US" sz="2300" dirty="0">
                <a:solidFill>
                  <a:prstClr val="black"/>
                </a:solidFill>
              </a:rPr>
              <a:t>                                                                         </a:t>
            </a:r>
            <a:r>
              <a:rPr lang="en-US" sz="6300" dirty="0">
                <a:solidFill>
                  <a:schemeClr val="bg1">
                    <a:lumMod val="65000"/>
                  </a:schemeClr>
                </a:solidFill>
              </a:rPr>
              <a:t>Fund</a:t>
            </a:r>
            <a:r>
              <a:rPr lang="en-US" sz="6300" dirty="0">
                <a:solidFill>
                  <a:prstClr val="black"/>
                </a:solidFill>
              </a:rPr>
              <a:t>    Loc      </a:t>
            </a:r>
            <a:r>
              <a:rPr lang="en-US" sz="6300" dirty="0">
                <a:solidFill>
                  <a:schemeClr val="bg1">
                    <a:lumMod val="65000"/>
                  </a:schemeClr>
                </a:solidFill>
              </a:rPr>
              <a:t>Project   Subj</a:t>
            </a:r>
          </a:p>
          <a:p>
            <a:pPr marL="0" lvl="0" indent="0">
              <a:buNone/>
            </a:pPr>
            <a:endParaRPr lang="en-US" sz="2300" dirty="0"/>
          </a:p>
          <a:p>
            <a:r>
              <a:rPr lang="en-US" sz="6000" dirty="0"/>
              <a:t>Location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sz="4500" dirty="0"/>
              <a:t>The next 3 digits in the Org Key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sz="4500" dirty="0"/>
              <a:t>It is the last 3 digits of the four digit school or location number	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sz="4500" dirty="0"/>
              <a:t>It represents your school or department</a:t>
            </a:r>
          </a:p>
          <a:p>
            <a:pPr lvl="1"/>
            <a:endParaRPr lang="en-US" sz="4500" dirty="0"/>
          </a:p>
          <a:p>
            <a:pPr lvl="1"/>
            <a:r>
              <a:rPr lang="en-US" sz="4500" dirty="0"/>
              <a:t>Examples:</a:t>
            </a:r>
          </a:p>
          <a:p>
            <a:pPr lvl="3"/>
            <a:r>
              <a:rPr lang="en-US" sz="4500" dirty="0"/>
              <a:t>Location 0021 is Sallie Jones Elementary</a:t>
            </a:r>
          </a:p>
          <a:p>
            <a:pPr lvl="4"/>
            <a:r>
              <a:rPr lang="en-US" sz="4500" dirty="0"/>
              <a:t>Use 021 for the Location in the Org Key</a:t>
            </a:r>
          </a:p>
          <a:p>
            <a:pPr marL="1828800" lvl="4" indent="0">
              <a:buNone/>
            </a:pPr>
            <a:endParaRPr lang="en-US" sz="4500" dirty="0"/>
          </a:p>
          <a:p>
            <a:pPr lvl="3"/>
            <a:r>
              <a:rPr lang="en-US" sz="4500" dirty="0"/>
              <a:t>Departments with zero after the “9”, drop the “0”</a:t>
            </a:r>
          </a:p>
          <a:p>
            <a:pPr lvl="4"/>
            <a:r>
              <a:rPr lang="en-US" sz="4500" dirty="0"/>
              <a:t>9033 is ESE’s Department number;  </a:t>
            </a:r>
          </a:p>
          <a:p>
            <a:pPr lvl="4"/>
            <a:r>
              <a:rPr lang="en-US" sz="4500" dirty="0"/>
              <a:t>Use 933 for the Location in the Org Key</a:t>
            </a:r>
            <a:endParaRPr lang="en-US" dirty="0"/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BB976BC4-EF85-43DD-ACDA-AA214DA11868}"/>
              </a:ext>
            </a:extLst>
          </p:cNvPr>
          <p:cNvSpPr/>
          <p:nvPr/>
        </p:nvSpPr>
        <p:spPr>
          <a:xfrm>
            <a:off x="2286000" y="1635711"/>
            <a:ext cx="3810000" cy="914400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6A4E056-5DFE-4147-8FCB-5E4AE2CF34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47DBB-0C16-446A-A730-B9E0352885BB}" type="slidenum">
              <a:rPr lang="en-US" smtClean="0"/>
              <a:pPr/>
              <a:t>6</a:t>
            </a:fld>
            <a:endParaRPr lang="en-US"/>
          </a:p>
        </p:txBody>
      </p:sp>
      <p:sp>
        <p:nvSpPr>
          <p:cNvPr id="7" name="Rectangle 6">
            <a:hlinkClick r:id="rId2" action="ppaction://hlinksldjump"/>
            <a:extLst>
              <a:ext uri="{FF2B5EF4-FFF2-40B4-BE49-F238E27FC236}">
                <a16:creationId xmlns:a16="http://schemas.microsoft.com/office/drawing/2014/main" id="{D0A2510D-0CAA-477B-A480-E791AC2FB29D}"/>
              </a:ext>
            </a:extLst>
          </p:cNvPr>
          <p:cNvSpPr/>
          <p:nvPr/>
        </p:nvSpPr>
        <p:spPr>
          <a:xfrm>
            <a:off x="152400" y="6356350"/>
            <a:ext cx="1295400" cy="36512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/>
              <a:t>Click here to </a:t>
            </a:r>
          </a:p>
          <a:p>
            <a:pPr algn="ctr"/>
            <a:r>
              <a:rPr lang="en-US" sz="1200" dirty="0"/>
              <a:t>return to agenda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3488"/>
    </mc:Choice>
    <mc:Fallback xmlns="">
      <p:transition spd="slow" advTm="53488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path path="shape">
              <a:fillToRect l="50000" t="50000" r="50000" b="50000"/>
            </a:path>
          </a:gradFill>
        </p:spPr>
        <p:txBody>
          <a:bodyPr>
            <a:normAutofit/>
          </a:bodyPr>
          <a:lstStyle/>
          <a:p>
            <a:r>
              <a:rPr lang="en-US" sz="4200" dirty="0"/>
              <a:t>Projects  - 3 Digits in the Key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path path="shape">
              <a:fillToRect l="50000" t="50000" r="50000" b="50000"/>
            </a:path>
          </a:gradFill>
        </p:spPr>
        <p:txBody>
          <a:bodyPr>
            <a:normAutofit/>
          </a:bodyPr>
          <a:lstStyle/>
          <a:p>
            <a:pPr marL="0" lvl="0" indent="0">
              <a:spcBef>
                <a:spcPts val="0"/>
              </a:spcBef>
              <a:buNone/>
            </a:pPr>
            <a:r>
              <a:rPr lang="en-US" sz="3500" dirty="0">
                <a:solidFill>
                  <a:prstClr val="black"/>
                </a:solidFill>
              </a:rPr>
              <a:t>                     </a:t>
            </a:r>
            <a:r>
              <a:rPr lang="en-US" sz="3500" dirty="0">
                <a:solidFill>
                  <a:schemeClr val="bg1">
                    <a:lumMod val="65000"/>
                  </a:schemeClr>
                </a:solidFill>
              </a:rPr>
              <a:t>10   251   </a:t>
            </a:r>
            <a:r>
              <a:rPr lang="en-US" sz="3500" dirty="0">
                <a:solidFill>
                  <a:prstClr val="black"/>
                </a:solidFill>
              </a:rPr>
              <a:t>152    </a:t>
            </a:r>
            <a:r>
              <a:rPr lang="en-US" sz="3500" dirty="0">
                <a:solidFill>
                  <a:schemeClr val="bg1">
                    <a:lumMod val="65000"/>
                  </a:schemeClr>
                </a:solidFill>
              </a:rPr>
              <a:t>00</a:t>
            </a:r>
          </a:p>
          <a:p>
            <a:pPr marL="0" lvl="0" indent="0">
              <a:spcBef>
                <a:spcPts val="0"/>
              </a:spcBef>
              <a:buNone/>
            </a:pPr>
            <a:r>
              <a:rPr lang="en-US" sz="2500" dirty="0">
                <a:solidFill>
                  <a:prstClr val="black"/>
                </a:solidFill>
              </a:rPr>
              <a:t>                             </a:t>
            </a:r>
            <a:r>
              <a:rPr lang="en-US" sz="2500" dirty="0">
                <a:solidFill>
                  <a:schemeClr val="bg1">
                    <a:lumMod val="65000"/>
                  </a:schemeClr>
                </a:solidFill>
              </a:rPr>
              <a:t>Fund   Loc     </a:t>
            </a:r>
            <a:r>
              <a:rPr lang="en-US" sz="2500" dirty="0">
                <a:solidFill>
                  <a:prstClr val="black"/>
                </a:solidFill>
              </a:rPr>
              <a:t>Project    </a:t>
            </a:r>
            <a:r>
              <a:rPr lang="en-US" sz="2500" dirty="0">
                <a:solidFill>
                  <a:schemeClr val="bg1">
                    <a:lumMod val="65000"/>
                  </a:schemeClr>
                </a:solidFill>
              </a:rPr>
              <a:t>Subj</a:t>
            </a:r>
          </a:p>
          <a:p>
            <a:r>
              <a:rPr lang="en-US" sz="2200" dirty="0"/>
              <a:t>Projects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sz="1800" dirty="0"/>
              <a:t>The next 3 digits in the Org Key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sz="1800" dirty="0"/>
              <a:t>Refers to funds set aside for a specific purpose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sz="1800" dirty="0"/>
              <a:t>Examples:</a:t>
            </a:r>
          </a:p>
          <a:p>
            <a:pPr lvl="2">
              <a:buFont typeface="Wingdings" panose="05000000000000000000" pitchFamily="2" charset="2"/>
              <a:buChar char="§"/>
            </a:pPr>
            <a:r>
              <a:rPr lang="en-US" sz="1500" dirty="0"/>
              <a:t>000 Account:    Basic operating budget for each school or department</a:t>
            </a:r>
          </a:p>
          <a:p>
            <a:pPr lvl="2">
              <a:buFont typeface="Wingdings" panose="05000000000000000000" pitchFamily="2" charset="2"/>
              <a:buChar char="§"/>
            </a:pPr>
            <a:r>
              <a:rPr lang="en-US" sz="1500" dirty="0"/>
              <a:t>011 to 299:       General Fund projects </a:t>
            </a:r>
            <a:r>
              <a:rPr lang="en-US" sz="1100" dirty="0"/>
              <a:t>(Ex: 152-School Improvement)</a:t>
            </a:r>
          </a:p>
          <a:p>
            <a:pPr lvl="2">
              <a:buFont typeface="Wingdings" panose="05000000000000000000" pitchFamily="2" charset="2"/>
              <a:buChar char="§"/>
            </a:pPr>
            <a:r>
              <a:rPr lang="en-US" sz="1500" dirty="0"/>
              <a:t>300 to 399:       Capital Fund projects </a:t>
            </a:r>
            <a:r>
              <a:rPr lang="en-US" sz="1100" dirty="0"/>
              <a:t>(Ex: 371, 372, 375-Instructional Equipment) Only </a:t>
            </a:r>
            <a:r>
              <a:rPr lang="en-US" sz="1100" dirty="0" err="1"/>
              <a:t>func</a:t>
            </a:r>
            <a:r>
              <a:rPr lang="en-US" sz="1100" dirty="0"/>
              <a:t> 7400/Obj 6*</a:t>
            </a:r>
          </a:p>
          <a:p>
            <a:pPr lvl="2">
              <a:buFont typeface="Wingdings" panose="05000000000000000000" pitchFamily="2" charset="2"/>
              <a:buChar char="§"/>
            </a:pPr>
            <a:r>
              <a:rPr lang="en-US" sz="1500" dirty="0"/>
              <a:t>400 to 499:       Federal Fund projects </a:t>
            </a:r>
            <a:endParaRPr lang="en-US" sz="1100" dirty="0"/>
          </a:p>
          <a:p>
            <a:pPr marL="1463040" lvl="3"/>
            <a:r>
              <a:rPr lang="en-US" sz="1400" dirty="0"/>
              <a:t>Exceptions: A few others do </a:t>
            </a:r>
            <a:r>
              <a:rPr lang="en-US" sz="1400" b="1" i="1" dirty="0"/>
              <a:t>not</a:t>
            </a:r>
            <a:r>
              <a:rPr lang="en-US" sz="1400" dirty="0"/>
              <a:t> have 400 project numbers. </a:t>
            </a:r>
            <a:br>
              <a:rPr lang="en-US" sz="1400" dirty="0"/>
            </a:br>
            <a:r>
              <a:rPr lang="en-US" sz="1400" dirty="0"/>
              <a:t>ESSER III projects are 005 and 004  </a:t>
            </a:r>
          </a:p>
          <a:p>
            <a:pPr marL="1463040" lvl="3"/>
            <a:r>
              <a:rPr lang="en-US" sz="1400" dirty="0"/>
              <a:t>The exceptions typically have an identifying subject (the last two digits of the org key).</a:t>
            </a:r>
          </a:p>
          <a:p>
            <a:pPr marL="1463040" lvl="3"/>
            <a:r>
              <a:rPr lang="en-US" sz="1400" dirty="0"/>
              <a:t> For example, 005LL, 005SP etc. Each of these represent a separate grant.</a:t>
            </a:r>
          </a:p>
          <a:p>
            <a:pPr marL="1234440" lvl="3" indent="0">
              <a:buNone/>
            </a:pPr>
            <a:endParaRPr lang="en-US" sz="1400" dirty="0"/>
          </a:p>
          <a:p>
            <a:pPr marL="320040" lvl="1" indent="0">
              <a:buNone/>
            </a:pPr>
            <a:endParaRPr lang="en-US" sz="1400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946C2CB6-6AA6-4246-A1C5-9065184A9F08}"/>
              </a:ext>
            </a:extLst>
          </p:cNvPr>
          <p:cNvSpPr/>
          <p:nvPr/>
        </p:nvSpPr>
        <p:spPr>
          <a:xfrm>
            <a:off x="2286000" y="1635711"/>
            <a:ext cx="3810000" cy="914400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BC2AB56-C241-4974-859C-6B87BEB4A7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47DBB-0C16-446A-A730-B9E0352885BB}" type="slidenum">
              <a:rPr lang="en-US" smtClean="0"/>
              <a:pPr/>
              <a:t>7</a:t>
            </a:fld>
            <a:endParaRPr lang="en-US"/>
          </a:p>
        </p:txBody>
      </p:sp>
      <p:sp>
        <p:nvSpPr>
          <p:cNvPr id="7" name="Rectangle 6">
            <a:hlinkClick r:id="rId2" action="ppaction://hlinksldjump"/>
            <a:extLst>
              <a:ext uri="{FF2B5EF4-FFF2-40B4-BE49-F238E27FC236}">
                <a16:creationId xmlns:a16="http://schemas.microsoft.com/office/drawing/2014/main" id="{E5F24382-5E72-4AC0-9326-78E2A454D580}"/>
              </a:ext>
            </a:extLst>
          </p:cNvPr>
          <p:cNvSpPr/>
          <p:nvPr/>
        </p:nvSpPr>
        <p:spPr>
          <a:xfrm>
            <a:off x="152400" y="6356350"/>
            <a:ext cx="1295400" cy="36512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/>
              <a:t>Click here to </a:t>
            </a:r>
          </a:p>
          <a:p>
            <a:pPr algn="ctr"/>
            <a:r>
              <a:rPr lang="en-US" sz="1200" dirty="0"/>
              <a:t>return to agenda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9867"/>
    </mc:Choice>
    <mc:Fallback xmlns="">
      <p:transition spd="slow" advTm="29867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path path="shape">
              <a:fillToRect l="50000" t="50000" r="50000" b="50000"/>
            </a:path>
          </a:gradFill>
        </p:spPr>
        <p:txBody>
          <a:bodyPr>
            <a:normAutofit/>
          </a:bodyPr>
          <a:lstStyle/>
          <a:p>
            <a:r>
              <a:rPr lang="en-US" sz="4200" dirty="0"/>
              <a:t>Subject – 2 Digits in the Key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path path="shape">
              <a:fillToRect l="50000" t="50000" r="50000" b="50000"/>
            </a:path>
          </a:gradFill>
        </p:spPr>
        <p:txBody>
          <a:bodyPr wrap="square">
            <a:normAutofit/>
          </a:bodyPr>
          <a:lstStyle/>
          <a:p>
            <a:pPr marL="0" lvl="0" indent="0">
              <a:spcBef>
                <a:spcPts val="0"/>
              </a:spcBef>
              <a:buNone/>
            </a:pPr>
            <a:r>
              <a:rPr lang="en-US" sz="3000" dirty="0">
                <a:solidFill>
                  <a:schemeClr val="bg1">
                    <a:lumMod val="65000"/>
                  </a:schemeClr>
                </a:solidFill>
              </a:rPr>
              <a:t>                       </a:t>
            </a:r>
            <a:r>
              <a:rPr lang="en-US" sz="3500" dirty="0">
                <a:solidFill>
                  <a:schemeClr val="bg1">
                    <a:lumMod val="65000"/>
                  </a:schemeClr>
                </a:solidFill>
              </a:rPr>
              <a:t>10   251   152    </a:t>
            </a:r>
            <a:r>
              <a:rPr lang="en-US" sz="3500" dirty="0"/>
              <a:t>00</a:t>
            </a:r>
          </a:p>
          <a:p>
            <a:pPr marL="0" lvl="0" indent="0">
              <a:spcBef>
                <a:spcPts val="0"/>
              </a:spcBef>
              <a:buNone/>
            </a:pPr>
            <a:r>
              <a:rPr lang="en-US" sz="2200" dirty="0">
                <a:solidFill>
                  <a:schemeClr val="bg1">
                    <a:lumMod val="65000"/>
                  </a:schemeClr>
                </a:solidFill>
              </a:rPr>
              <a:t>                              </a:t>
            </a:r>
            <a:r>
              <a:rPr lang="en-US" sz="2500" dirty="0">
                <a:solidFill>
                  <a:schemeClr val="bg1">
                    <a:lumMod val="65000"/>
                  </a:schemeClr>
                </a:solidFill>
              </a:rPr>
              <a:t>Fund   Loc     Project    </a:t>
            </a:r>
            <a:r>
              <a:rPr lang="en-US" sz="2500" dirty="0"/>
              <a:t>Subj</a:t>
            </a:r>
          </a:p>
          <a:p>
            <a:pPr marL="0" indent="0">
              <a:buNone/>
            </a:pPr>
            <a:endParaRPr lang="en-US" sz="2000" dirty="0"/>
          </a:p>
          <a:p>
            <a:r>
              <a:rPr lang="en-US" sz="2000" b="1" dirty="0"/>
              <a:t>Subject</a:t>
            </a:r>
            <a:r>
              <a:rPr lang="en-US" sz="2000" dirty="0"/>
              <a:t> 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sz="1800" dirty="0"/>
              <a:t>Used primarily to break down projects that may have to be separated for reporting or easier budgeting, further specifies monies inside a project.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sz="1800" b="1" i="1" dirty="0"/>
              <a:t>Most commonly used with Grants and can include letters</a:t>
            </a:r>
          </a:p>
          <a:p>
            <a:pPr lvl="2">
              <a:buFont typeface="Wingdings" panose="05000000000000000000" pitchFamily="2" charset="2"/>
              <a:buChar char="§"/>
            </a:pPr>
            <a:r>
              <a:rPr lang="en-US" sz="1500" i="1" dirty="0"/>
              <a:t>Example:  10191178</a:t>
            </a:r>
            <a:r>
              <a:rPr lang="en-US" sz="1500" i="1" u="sng" dirty="0"/>
              <a:t>G5</a:t>
            </a:r>
          </a:p>
          <a:p>
            <a:pPr lvl="2">
              <a:buFont typeface="Wingdings" panose="05000000000000000000" pitchFamily="2" charset="2"/>
              <a:buChar char="§"/>
            </a:pPr>
            <a:r>
              <a:rPr lang="en-US" sz="1500" dirty="0"/>
              <a:t>Project 178 is CLEF grants, the G5 specifies the Disaster Funding Grant</a:t>
            </a:r>
          </a:p>
          <a:p>
            <a:pPr marL="0" indent="0">
              <a:buNone/>
            </a:pPr>
            <a:endParaRPr lang="en-US" sz="1800" dirty="0"/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F00A7F73-0098-4D73-8239-118A6742FF12}"/>
              </a:ext>
            </a:extLst>
          </p:cNvPr>
          <p:cNvSpPr/>
          <p:nvPr/>
        </p:nvSpPr>
        <p:spPr>
          <a:xfrm>
            <a:off x="2286000" y="1635711"/>
            <a:ext cx="3810000" cy="914400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A3CD323-0F50-4D88-8B92-AD767D1F5E0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58000" y="1828800"/>
            <a:ext cx="1541213" cy="1224091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8E96417-A3DE-439E-BF61-1CF802FC4E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47DBB-0C16-446A-A730-B9E0352885BB}" type="slidenum">
              <a:rPr lang="en-US" smtClean="0"/>
              <a:pPr/>
              <a:t>8</a:t>
            </a:fld>
            <a:endParaRPr lang="en-US"/>
          </a:p>
        </p:txBody>
      </p:sp>
      <p:sp>
        <p:nvSpPr>
          <p:cNvPr id="7" name="Rectangle 6">
            <a:hlinkClick r:id="rId4" action="ppaction://hlinksldjump"/>
            <a:extLst>
              <a:ext uri="{FF2B5EF4-FFF2-40B4-BE49-F238E27FC236}">
                <a16:creationId xmlns:a16="http://schemas.microsoft.com/office/drawing/2014/main" id="{54B94E19-9596-456D-9203-A45367E5AC23}"/>
              </a:ext>
            </a:extLst>
          </p:cNvPr>
          <p:cNvSpPr/>
          <p:nvPr/>
        </p:nvSpPr>
        <p:spPr>
          <a:xfrm>
            <a:off x="152400" y="6356350"/>
            <a:ext cx="1295400" cy="36512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/>
              <a:t>Click here to </a:t>
            </a:r>
          </a:p>
          <a:p>
            <a:pPr algn="ctr"/>
            <a:r>
              <a:rPr lang="en-US" sz="1200" dirty="0"/>
              <a:t>return to agenda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4588"/>
    </mc:Choice>
    <mc:Fallback xmlns="">
      <p:transition spd="slow" advTm="24588"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path path="shape">
              <a:fillToRect l="50000" t="50000" r="50000" b="50000"/>
            </a:path>
          </a:gradFill>
        </p:spPr>
        <p:txBody>
          <a:bodyPr>
            <a:normAutofit/>
          </a:bodyPr>
          <a:lstStyle/>
          <a:p>
            <a:r>
              <a:rPr lang="en-US" dirty="0"/>
              <a:t>Function &amp; Object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path path="shape">
              <a:fillToRect l="50000" t="50000" r="50000" b="50000"/>
            </a:path>
          </a:gradFill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2000" dirty="0"/>
              <a:t>The Function and Object consists of 7 digits</a:t>
            </a:r>
          </a:p>
          <a:p>
            <a:pPr marL="0" indent="0" algn="ctr">
              <a:buNone/>
            </a:pPr>
            <a:r>
              <a:rPr lang="en-US" sz="2000" dirty="0"/>
              <a:t>They are defined by Florida Department of Education in the</a:t>
            </a:r>
          </a:p>
          <a:p>
            <a:pPr marL="0" indent="0" algn="ctr">
              <a:buNone/>
            </a:pPr>
            <a:r>
              <a:rPr lang="en-US" sz="2000" dirty="0"/>
              <a:t>Financial and Program Cost Accounting and </a:t>
            </a:r>
          </a:p>
          <a:p>
            <a:pPr marL="0" indent="0" algn="ctr">
              <a:buNone/>
            </a:pPr>
            <a:r>
              <a:rPr lang="en-US" sz="2000" dirty="0"/>
              <a:t>Reporting for Florida Schools (Red Book)</a:t>
            </a:r>
          </a:p>
          <a:p>
            <a:pPr marL="0" indent="0">
              <a:buNone/>
            </a:pPr>
            <a:endParaRPr lang="en-US" sz="1800" dirty="0"/>
          </a:p>
          <a:p>
            <a:pPr lvl="3">
              <a:buFont typeface="Arial" panose="020B0604020202020204" pitchFamily="34" charset="0"/>
              <a:buChar char="•"/>
            </a:pPr>
            <a:r>
              <a:rPr lang="en-US" sz="1800" dirty="0"/>
              <a:t>Function - 4 digits</a:t>
            </a:r>
          </a:p>
          <a:p>
            <a:pPr lvl="3" indent="-285750">
              <a:buFont typeface="Arial" panose="020B0604020202020204" pitchFamily="34" charset="0"/>
              <a:buChar char="•"/>
            </a:pPr>
            <a:endParaRPr lang="en-US" sz="1800" dirty="0"/>
          </a:p>
          <a:p>
            <a:pPr lvl="3">
              <a:buFont typeface="Arial" panose="020B0604020202020204" pitchFamily="34" charset="0"/>
              <a:buChar char="•"/>
            </a:pPr>
            <a:r>
              <a:rPr lang="en-US" sz="1800" dirty="0"/>
              <a:t>Object –   3 digits</a:t>
            </a:r>
          </a:p>
          <a:p>
            <a:pPr>
              <a:buNone/>
            </a:pPr>
            <a:endParaRPr lang="en-US" sz="1600" dirty="0"/>
          </a:p>
          <a:p>
            <a:pPr marL="0" indent="0">
              <a:spcBef>
                <a:spcPts val="0"/>
              </a:spcBef>
              <a:buNone/>
            </a:pPr>
            <a:r>
              <a:rPr lang="en-US" sz="4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    </a:t>
            </a:r>
            <a:br>
              <a:rPr lang="en-US" sz="35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35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	</a:t>
            </a:r>
            <a:endParaRPr lang="en-US" sz="2500" dirty="0"/>
          </a:p>
          <a:p>
            <a:pPr>
              <a:buNone/>
            </a:pPr>
            <a:endParaRPr lang="en-US" sz="1600" dirty="0"/>
          </a:p>
          <a:p>
            <a:pPr>
              <a:buNone/>
            </a:pPr>
            <a:endParaRPr lang="en-US" dirty="0"/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4ECE754F-F1BE-4D48-A278-F1D8E766A342}"/>
              </a:ext>
            </a:extLst>
          </p:cNvPr>
          <p:cNvSpPr/>
          <p:nvPr/>
        </p:nvSpPr>
        <p:spPr>
          <a:xfrm>
            <a:off x="4522695" y="3924027"/>
            <a:ext cx="2895600" cy="1080686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847C69F-F56D-4F37-9183-24233DEA6F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47DBB-0C16-446A-A730-B9E0352885BB}" type="slidenum">
              <a:rPr lang="en-US" smtClean="0"/>
              <a:pPr/>
              <a:t>9</a:t>
            </a:fld>
            <a:endParaRPr lang="en-US"/>
          </a:p>
        </p:txBody>
      </p:sp>
      <p:sp>
        <p:nvSpPr>
          <p:cNvPr id="7" name="Rectangle 6">
            <a:hlinkClick r:id="rId2" action="ppaction://hlinksldjump"/>
            <a:extLst>
              <a:ext uri="{FF2B5EF4-FFF2-40B4-BE49-F238E27FC236}">
                <a16:creationId xmlns:a16="http://schemas.microsoft.com/office/drawing/2014/main" id="{522E2555-1F96-4017-BDD9-1406D17AF275}"/>
              </a:ext>
            </a:extLst>
          </p:cNvPr>
          <p:cNvSpPr/>
          <p:nvPr/>
        </p:nvSpPr>
        <p:spPr>
          <a:xfrm>
            <a:off x="152400" y="6356350"/>
            <a:ext cx="1295400" cy="36512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/>
              <a:t>Click here to </a:t>
            </a:r>
          </a:p>
          <a:p>
            <a:pPr algn="ctr"/>
            <a:r>
              <a:rPr lang="en-US" sz="1200" dirty="0"/>
              <a:t>return to agenda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D6B8A8F-4DA0-4C8F-B5AD-955986257D99}"/>
              </a:ext>
            </a:extLst>
          </p:cNvPr>
          <p:cNvSpPr txBox="1"/>
          <p:nvPr/>
        </p:nvSpPr>
        <p:spPr>
          <a:xfrm>
            <a:off x="4540624" y="3912850"/>
            <a:ext cx="28956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dirty="0"/>
              <a:t>Function   </a:t>
            </a:r>
            <a:r>
              <a:rPr lang="en-US" sz="3000" dirty="0">
                <a:solidFill>
                  <a:schemeClr val="bg1">
                    <a:lumMod val="50000"/>
                  </a:schemeClr>
                </a:solidFill>
              </a:rPr>
              <a:t>Object</a:t>
            </a:r>
          </a:p>
          <a:p>
            <a:pPr marL="342900" indent="-342900">
              <a:buAutoNum type="arabicPlain" startAt="7400"/>
            </a:pPr>
            <a:r>
              <a:rPr lang="en-US" sz="3000" dirty="0"/>
              <a:t>          </a:t>
            </a:r>
            <a:r>
              <a:rPr lang="en-US" sz="3000" dirty="0">
                <a:solidFill>
                  <a:schemeClr val="bg1">
                    <a:lumMod val="50000"/>
                  </a:schemeClr>
                </a:solidFill>
              </a:rPr>
              <a:t>642</a:t>
            </a:r>
          </a:p>
        </p:txBody>
      </p:sp>
    </p:spTree>
    <p:extLst>
      <p:ext uri="{BB962C8B-B14F-4D97-AF65-F5344CB8AC3E}">
        <p14:creationId xmlns:p14="http://schemas.microsoft.com/office/powerpoint/2010/main" val="27071950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3691"/>
    </mc:Choice>
    <mc:Fallback xmlns="">
      <p:transition spd="slow" advTm="13691"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020762"/>
          </a:xfr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path path="shape">
              <a:fillToRect l="50000" t="50000" r="50000" b="50000"/>
            </a:path>
          </a:gradFill>
        </p:spPr>
        <p:txBody>
          <a:bodyPr/>
          <a:lstStyle/>
          <a:p>
            <a:r>
              <a:rPr lang="en-US" dirty="0"/>
              <a:t>Functions – 4 digits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47800"/>
            <a:ext cx="8229600" cy="4908550"/>
          </a:xfr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path path="shape">
              <a:fillToRect l="50000" t="50000" r="50000" b="50000"/>
            </a:path>
          </a:gradFill>
        </p:spPr>
        <p:txBody>
          <a:bodyPr wrap="square">
            <a:normAutofit fontScale="77500" lnSpcReduction="20000"/>
          </a:bodyPr>
          <a:lstStyle/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		 </a:t>
            </a:r>
            <a:r>
              <a:rPr lang="en-US" sz="5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7400    </a:t>
            </a:r>
            <a:r>
              <a:rPr lang="en-US" sz="5000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642</a:t>
            </a:r>
            <a:r>
              <a:rPr lang="en-US" sz="5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br>
              <a:rPr lang="en-US" sz="2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2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                               </a:t>
            </a:r>
            <a:r>
              <a:rPr lang="en-US" sz="4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Function   </a:t>
            </a:r>
            <a:r>
              <a:rPr lang="en-US" sz="4000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Object</a:t>
            </a:r>
            <a:endParaRPr lang="en-US" sz="4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n-US" sz="28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Bef>
                <a:spcPts val="0"/>
              </a:spcBef>
            </a:pPr>
            <a:r>
              <a:rPr lang="en-US" dirty="0"/>
              <a:t>Functions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sz="2900" dirty="0"/>
              <a:t>4 digit code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sz="2900" dirty="0"/>
              <a:t>Describes the objective or purpose of an item being purchased</a:t>
            </a:r>
          </a:p>
          <a:p>
            <a:pPr marL="400050" lvl="1" indent="0">
              <a:buNone/>
            </a:pPr>
            <a:r>
              <a:rPr lang="en-US" sz="2400" dirty="0"/>
              <a:t>   </a:t>
            </a:r>
          </a:p>
          <a:p>
            <a:pPr marL="400050" lvl="1" indent="0">
              <a:buNone/>
            </a:pPr>
            <a:r>
              <a:rPr lang="en-US" sz="2900" dirty="0"/>
              <a:t>Example: 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sz="2900" dirty="0"/>
              <a:t>5xxx:    Instruction – dealing </a:t>
            </a:r>
            <a:r>
              <a:rPr lang="en-US" sz="2900" u="sng" dirty="0"/>
              <a:t>directly</a:t>
            </a:r>
            <a:r>
              <a:rPr lang="en-US" sz="2900" dirty="0"/>
              <a:t> with teaching of students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sz="2900" dirty="0"/>
              <a:t>6xxx:    Student and Instructional Support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sz="2900" dirty="0"/>
              <a:t>7xxx:    General Support Services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sz="2900" dirty="0"/>
              <a:t>8xxx:    General Support Services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sz="2900" dirty="0"/>
              <a:t>9100:    Community Services such as before and </a:t>
            </a:r>
            <a:br>
              <a:rPr lang="en-US" sz="2900" dirty="0"/>
            </a:br>
            <a:r>
              <a:rPr lang="en-US" sz="2900" dirty="0"/>
              <a:t>              after-school care</a:t>
            </a:r>
          </a:p>
          <a:p>
            <a:pPr>
              <a:buNone/>
            </a:pPr>
            <a:endParaRPr lang="en-US" sz="2800" dirty="0"/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60173F2F-7418-4CFD-99D9-FD268B4BBB3F}"/>
              </a:ext>
            </a:extLst>
          </p:cNvPr>
          <p:cNvSpPr/>
          <p:nvPr/>
        </p:nvSpPr>
        <p:spPr>
          <a:xfrm>
            <a:off x="3276600" y="1447800"/>
            <a:ext cx="2895600" cy="914400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22C9748-7511-49C7-9B07-B17B219E85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47DBB-0C16-446A-A730-B9E0352885BB}" type="slidenum">
              <a:rPr lang="en-US" smtClean="0"/>
              <a:pPr/>
              <a:t>10</a:t>
            </a:fld>
            <a:endParaRPr lang="en-US"/>
          </a:p>
        </p:txBody>
      </p:sp>
      <p:sp>
        <p:nvSpPr>
          <p:cNvPr id="6" name="Rectangle 5">
            <a:hlinkClick r:id="rId2" action="ppaction://hlinksldjump"/>
            <a:extLst>
              <a:ext uri="{FF2B5EF4-FFF2-40B4-BE49-F238E27FC236}">
                <a16:creationId xmlns:a16="http://schemas.microsoft.com/office/drawing/2014/main" id="{26ABBD16-5138-4F6C-B00B-137CEA6D153A}"/>
              </a:ext>
            </a:extLst>
          </p:cNvPr>
          <p:cNvSpPr/>
          <p:nvPr/>
        </p:nvSpPr>
        <p:spPr>
          <a:xfrm>
            <a:off x="152400" y="6356350"/>
            <a:ext cx="1295400" cy="36512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/>
              <a:t>Click here to </a:t>
            </a:r>
          </a:p>
          <a:p>
            <a:pPr algn="ctr"/>
            <a:r>
              <a:rPr lang="en-US" sz="1200" dirty="0"/>
              <a:t>return to agenda</a:t>
            </a:r>
          </a:p>
        </p:txBody>
      </p:sp>
      <p:sp>
        <p:nvSpPr>
          <p:cNvPr id="7" name="AutoShape 2">
            <a:extLst>
              <a:ext uri="{FF2B5EF4-FFF2-40B4-BE49-F238E27FC236}">
                <a16:creationId xmlns:a16="http://schemas.microsoft.com/office/drawing/2014/main" id="{A9D88F54-2DC7-4AA6-BCBB-327734BB0FDC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9974"/>
    </mc:Choice>
    <mc:Fallback xmlns="">
      <p:transition spd="slow" advTm="19974"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020762"/>
          </a:xfr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path path="shape">
              <a:fillToRect l="50000" t="50000" r="50000" b="50000"/>
            </a:path>
          </a:gradFill>
        </p:spPr>
        <p:txBody>
          <a:bodyPr/>
          <a:lstStyle/>
          <a:p>
            <a:r>
              <a:rPr lang="en-US" dirty="0"/>
              <a:t>Function </a:t>
            </a:r>
            <a:r>
              <a:rPr lang="en-US" dirty="0" err="1"/>
              <a:t>con’t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47800"/>
            <a:ext cx="8229600" cy="4908550"/>
          </a:xfr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path path="shape">
              <a:fillToRect l="50000" t="50000" r="50000" b="50000"/>
            </a:path>
          </a:gradFill>
        </p:spPr>
        <p:txBody>
          <a:bodyPr wrap="square">
            <a:normAutofit fontScale="62500" lnSpcReduction="20000"/>
          </a:bodyPr>
          <a:lstStyle/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		</a:t>
            </a:r>
            <a:r>
              <a:rPr lang="en-US" sz="5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7400    </a:t>
            </a:r>
            <a:r>
              <a:rPr lang="en-US" sz="5000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642</a:t>
            </a:r>
            <a:r>
              <a:rPr lang="en-US" sz="5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br>
              <a:rPr lang="en-US" sz="2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2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                               </a:t>
            </a:r>
            <a:r>
              <a:rPr lang="en-US" sz="4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Function   </a:t>
            </a:r>
            <a:r>
              <a:rPr lang="en-US" sz="4000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Object</a:t>
            </a:r>
            <a:endParaRPr lang="en-US" sz="4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n-US" sz="28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Bef>
                <a:spcPts val="0"/>
              </a:spcBef>
            </a:pPr>
            <a:r>
              <a:rPr lang="en-US" dirty="0"/>
              <a:t>Extra Info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sz="2900" dirty="0"/>
              <a:t>Function 6400 – Instructional Staff Training</a:t>
            </a:r>
          </a:p>
          <a:p>
            <a:pPr lvl="2">
              <a:buFont typeface="Wingdings" panose="05000000000000000000" pitchFamily="2" charset="2"/>
              <a:buChar char="§"/>
            </a:pPr>
            <a:r>
              <a:rPr lang="en-US" sz="2700" i="1" dirty="0"/>
              <a:t>Is for Instructional Staff, Para’s are function 7700</a:t>
            </a:r>
          </a:p>
          <a:p>
            <a:pPr lvl="2">
              <a:buFont typeface="Wingdings" panose="05000000000000000000" pitchFamily="2" charset="2"/>
              <a:buChar char="§"/>
            </a:pPr>
            <a:r>
              <a:rPr lang="en-US" sz="2700" i="1" dirty="0"/>
              <a:t>Subs to cover teachers on leave for training should be coded to 6400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sz="2900" dirty="0"/>
              <a:t>Function 7300 – School Administration</a:t>
            </a:r>
          </a:p>
          <a:p>
            <a:pPr lvl="2">
              <a:buFont typeface="Wingdings" panose="05000000000000000000" pitchFamily="2" charset="2"/>
              <a:buChar char="§"/>
            </a:pPr>
            <a:r>
              <a:rPr lang="en-US" sz="2700" i="1" dirty="0"/>
              <a:t>Supplies for the office (do not use 5100 for office supplies)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sz="2900" dirty="0"/>
              <a:t> Function 7400 – Facilities Acquisition and Construction</a:t>
            </a:r>
          </a:p>
          <a:p>
            <a:pPr lvl="2">
              <a:buFont typeface="Wingdings" panose="05000000000000000000" pitchFamily="2" charset="2"/>
              <a:buChar char="§"/>
            </a:pPr>
            <a:r>
              <a:rPr lang="en-US" sz="2700" i="1" dirty="0"/>
              <a:t>Must be used in Capital Funds – with 6** objects, no supplies</a:t>
            </a:r>
          </a:p>
          <a:p>
            <a:pPr lvl="2">
              <a:buFont typeface="Wingdings" panose="05000000000000000000" pitchFamily="2" charset="2"/>
              <a:buChar char="§"/>
            </a:pPr>
            <a:r>
              <a:rPr lang="en-US" sz="2700" i="1" dirty="0"/>
              <a:t>Normally will not be used by schools in other funds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sz="2700" dirty="0"/>
              <a:t> </a:t>
            </a:r>
            <a:r>
              <a:rPr lang="en-US" sz="2900" dirty="0"/>
              <a:t>Function 7600 – Food Service</a:t>
            </a:r>
          </a:p>
          <a:p>
            <a:pPr lvl="2">
              <a:buFont typeface="Wingdings" panose="05000000000000000000" pitchFamily="2" charset="2"/>
              <a:buChar char="§"/>
            </a:pPr>
            <a:r>
              <a:rPr lang="en-US" sz="2700" i="1" dirty="0"/>
              <a:t>Normally, only used by Food Service Department</a:t>
            </a:r>
          </a:p>
          <a:p>
            <a:pPr lvl="2">
              <a:buFont typeface="Wingdings" panose="05000000000000000000" pitchFamily="2" charset="2"/>
              <a:buChar char="§"/>
            </a:pPr>
            <a:r>
              <a:rPr lang="en-US" sz="2700" i="1" dirty="0"/>
              <a:t>Cannot be used in the General Fund</a:t>
            </a:r>
          </a:p>
          <a:p>
            <a:pPr lvl="2">
              <a:buFont typeface="Wingdings" panose="05000000000000000000" pitchFamily="2" charset="2"/>
              <a:buChar char="§"/>
            </a:pPr>
            <a:r>
              <a:rPr lang="en-US" sz="2700" i="1" dirty="0"/>
              <a:t>Normally, will not be used by schools</a:t>
            </a:r>
          </a:p>
          <a:p>
            <a:pPr marL="400050" lvl="1" indent="0">
              <a:buNone/>
            </a:pPr>
            <a:r>
              <a:rPr lang="en-US" sz="2700" dirty="0"/>
              <a:t>   </a:t>
            </a:r>
          </a:p>
          <a:p>
            <a:pPr marL="400050" lvl="1" indent="0">
              <a:buNone/>
            </a:pPr>
            <a:endParaRPr lang="en-US" sz="2700" dirty="0"/>
          </a:p>
          <a:p>
            <a:pPr>
              <a:buNone/>
            </a:pPr>
            <a:endParaRPr lang="en-US" sz="2800" dirty="0"/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60173F2F-7418-4CFD-99D9-FD268B4BBB3F}"/>
              </a:ext>
            </a:extLst>
          </p:cNvPr>
          <p:cNvSpPr/>
          <p:nvPr/>
        </p:nvSpPr>
        <p:spPr>
          <a:xfrm>
            <a:off x="2590800" y="1447800"/>
            <a:ext cx="2895600" cy="759823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22C9748-7511-49C7-9B07-B17B219E85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47DBB-0C16-446A-A730-B9E0352885BB}" type="slidenum">
              <a:rPr lang="en-US" smtClean="0"/>
              <a:pPr/>
              <a:t>11</a:t>
            </a:fld>
            <a:endParaRPr lang="en-US"/>
          </a:p>
        </p:txBody>
      </p:sp>
      <p:sp>
        <p:nvSpPr>
          <p:cNvPr id="6" name="Rectangle 5">
            <a:hlinkClick r:id="rId2" action="ppaction://hlinksldjump"/>
            <a:extLst>
              <a:ext uri="{FF2B5EF4-FFF2-40B4-BE49-F238E27FC236}">
                <a16:creationId xmlns:a16="http://schemas.microsoft.com/office/drawing/2014/main" id="{26ABBD16-5138-4F6C-B00B-137CEA6D153A}"/>
              </a:ext>
            </a:extLst>
          </p:cNvPr>
          <p:cNvSpPr/>
          <p:nvPr/>
        </p:nvSpPr>
        <p:spPr>
          <a:xfrm>
            <a:off x="152400" y="6356350"/>
            <a:ext cx="1295400" cy="36512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/>
              <a:t>Click here to </a:t>
            </a:r>
          </a:p>
          <a:p>
            <a:pPr algn="ctr"/>
            <a:r>
              <a:rPr lang="en-US" sz="1200" dirty="0"/>
              <a:t>return to agenda</a:t>
            </a:r>
          </a:p>
        </p:txBody>
      </p:sp>
      <p:sp>
        <p:nvSpPr>
          <p:cNvPr id="7" name="AutoShape 2">
            <a:extLst>
              <a:ext uri="{FF2B5EF4-FFF2-40B4-BE49-F238E27FC236}">
                <a16:creationId xmlns:a16="http://schemas.microsoft.com/office/drawing/2014/main" id="{A9D88F54-2DC7-4AA6-BCBB-327734BB0FDC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25429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9974"/>
    </mc:Choice>
    <mc:Fallback xmlns="">
      <p:transition spd="slow" advTm="19974"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path path="shape">
              <a:fillToRect l="50000" t="50000" r="50000" b="50000"/>
            </a:path>
          </a:gradFill>
        </p:spPr>
        <p:txBody>
          <a:bodyPr/>
          <a:lstStyle/>
          <a:p>
            <a:r>
              <a:rPr lang="en-US" dirty="0"/>
              <a:t>Object Codes – 3 digits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756150"/>
          </a:xfr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path path="shape">
              <a:fillToRect l="50000" t="50000" r="50000" b="50000"/>
            </a:path>
          </a:gradFill>
        </p:spPr>
        <p:txBody>
          <a:bodyPr wrap="square">
            <a:normAutofit lnSpcReduction="10000"/>
          </a:bodyPr>
          <a:lstStyle/>
          <a:p>
            <a:pPr marL="0" marR="0" indent="0">
              <a:lnSpc>
                <a:spcPct val="107000"/>
              </a:lnSpc>
              <a:spcBef>
                <a:spcPts val="0"/>
              </a:spcBef>
              <a:buNone/>
            </a:pPr>
            <a:r>
              <a:rPr lang="en-US" sz="3500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               7400    </a:t>
            </a:r>
            <a:r>
              <a:rPr lang="en-US" sz="35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642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                                     </a:t>
            </a:r>
            <a:r>
              <a:rPr lang="en-US" sz="2500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Function</a:t>
            </a:r>
            <a:r>
              <a:rPr lang="en-US" sz="25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Object</a:t>
            </a:r>
          </a:p>
          <a:p>
            <a:r>
              <a:rPr lang="en-US" sz="2500" b="1" dirty="0"/>
              <a:t>Object 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sz="1800" dirty="0"/>
              <a:t>Defines the item being purchased. It indicates the types of goods and services obtained as a result of a specific expenditure.  </a:t>
            </a:r>
          </a:p>
          <a:p>
            <a:pPr lvl="1">
              <a:spcBef>
                <a:spcPts val="0"/>
              </a:spcBef>
            </a:pPr>
            <a:endParaRPr lang="en-US" sz="1600" dirty="0"/>
          </a:p>
          <a:p>
            <a:pPr lvl="1"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en-US" sz="1800" dirty="0"/>
              <a:t>Examples:</a:t>
            </a:r>
          </a:p>
          <a:p>
            <a:pPr lvl="2"/>
            <a:r>
              <a:rPr lang="en-US" sz="1800" dirty="0"/>
              <a:t>100:     Salaries </a:t>
            </a:r>
            <a:r>
              <a:rPr lang="en-US" sz="1400" dirty="0"/>
              <a:t>(Only use for creating PAF) </a:t>
            </a:r>
          </a:p>
          <a:p>
            <a:pPr lvl="2"/>
            <a:r>
              <a:rPr lang="en-US" sz="1800" dirty="0"/>
              <a:t>200:     Benefits </a:t>
            </a:r>
            <a:r>
              <a:rPr lang="en-US" sz="1400" dirty="0"/>
              <a:t>(Only used by Payroll)</a:t>
            </a:r>
          </a:p>
          <a:p>
            <a:pPr lvl="2"/>
            <a:r>
              <a:rPr lang="en-US" sz="1800" dirty="0"/>
              <a:t>300:     Purchased Services </a:t>
            </a:r>
          </a:p>
          <a:p>
            <a:pPr lvl="2"/>
            <a:r>
              <a:rPr lang="en-US" sz="1800" dirty="0"/>
              <a:t>400:     Energy </a:t>
            </a:r>
            <a:r>
              <a:rPr lang="en-US" sz="1400" dirty="0"/>
              <a:t>(Not used at the school level)</a:t>
            </a:r>
          </a:p>
          <a:p>
            <a:pPr lvl="2"/>
            <a:r>
              <a:rPr lang="en-US" sz="1800" dirty="0"/>
              <a:t>500:     Material and Supplies</a:t>
            </a:r>
          </a:p>
          <a:p>
            <a:pPr lvl="2"/>
            <a:r>
              <a:rPr lang="en-US" sz="1800" dirty="0"/>
              <a:t>600:     Capital Outlay</a:t>
            </a:r>
          </a:p>
          <a:p>
            <a:pPr lvl="2"/>
            <a:r>
              <a:rPr lang="en-US" sz="1800" dirty="0"/>
              <a:t>700:     Other </a:t>
            </a:r>
            <a:r>
              <a:rPr lang="en-US" sz="1400" dirty="0"/>
              <a:t>(Mostly for substitutes – 753 &amp; 754)</a:t>
            </a:r>
          </a:p>
          <a:p>
            <a:pPr marL="914400" lvl="2" indent="0">
              <a:buNone/>
            </a:pPr>
            <a:endParaRPr lang="en-US" sz="1200" dirty="0"/>
          </a:p>
          <a:p>
            <a:pPr lvl="2"/>
            <a:endParaRPr lang="en-US" sz="1200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E3C5C6AB-1FDC-49B7-BF1C-1A926B10EDB3}"/>
              </a:ext>
            </a:extLst>
          </p:cNvPr>
          <p:cNvSpPr/>
          <p:nvPr/>
        </p:nvSpPr>
        <p:spPr>
          <a:xfrm>
            <a:off x="3124200" y="1662929"/>
            <a:ext cx="2895600" cy="914400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61C1482-277A-41C8-B063-F2129F937A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47DBB-0C16-446A-A730-B9E0352885BB}" type="slidenum">
              <a:rPr lang="en-US" smtClean="0"/>
              <a:pPr/>
              <a:t>12</a:t>
            </a:fld>
            <a:endParaRPr lang="en-US"/>
          </a:p>
        </p:txBody>
      </p:sp>
      <p:sp>
        <p:nvSpPr>
          <p:cNvPr id="7" name="Rectangle 6">
            <a:hlinkClick r:id="rId3" action="ppaction://hlinksldjump"/>
            <a:extLst>
              <a:ext uri="{FF2B5EF4-FFF2-40B4-BE49-F238E27FC236}">
                <a16:creationId xmlns:a16="http://schemas.microsoft.com/office/drawing/2014/main" id="{DB0F5D0B-5FD7-4B75-BFD3-953B16AECA45}"/>
              </a:ext>
            </a:extLst>
          </p:cNvPr>
          <p:cNvSpPr/>
          <p:nvPr/>
        </p:nvSpPr>
        <p:spPr>
          <a:xfrm>
            <a:off x="152400" y="6356350"/>
            <a:ext cx="1295400" cy="36512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/>
              <a:t>Click here to </a:t>
            </a:r>
          </a:p>
          <a:p>
            <a:pPr algn="ctr"/>
            <a:r>
              <a:rPr lang="en-US" sz="1200" dirty="0"/>
              <a:t>return to agenda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1906"/>
    </mc:Choice>
    <mc:Fallback xmlns="">
      <p:transition spd="slow" advTm="31906"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47743"/>
            <a:ext cx="8229600" cy="1143000"/>
          </a:xfr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path path="shape">
              <a:fillToRect l="50000" t="50000" r="50000" b="50000"/>
            </a:path>
          </a:gradFill>
        </p:spPr>
        <p:txBody>
          <a:bodyPr>
            <a:normAutofit fontScale="90000"/>
          </a:bodyPr>
          <a:lstStyle/>
          <a:p>
            <a:r>
              <a:rPr lang="en-US" dirty="0"/>
              <a:t>Object Codes – 3 digits</a:t>
            </a:r>
            <a:br>
              <a:rPr lang="en-US" dirty="0"/>
            </a:br>
            <a:r>
              <a:rPr lang="en-US" dirty="0"/>
              <a:t>Salaries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path path="shape">
              <a:fillToRect l="50000" t="50000" r="50000" b="50000"/>
            </a:path>
          </a:gradFill>
        </p:spPr>
        <p:txBody>
          <a:bodyPr wrap="square">
            <a:normAutofit fontScale="85000" lnSpcReduction="20000"/>
          </a:bodyPr>
          <a:lstStyle/>
          <a:p>
            <a:pPr marL="0" marR="0" indent="0">
              <a:lnSpc>
                <a:spcPct val="107000"/>
              </a:lnSpc>
              <a:spcBef>
                <a:spcPts val="0"/>
              </a:spcBef>
              <a:buNone/>
            </a:pPr>
            <a:r>
              <a:rPr lang="en-US" sz="3500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                      </a:t>
            </a:r>
            <a:r>
              <a:rPr lang="en-US" sz="4500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5100    </a:t>
            </a:r>
            <a:r>
              <a:rPr lang="en-US" sz="45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100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                                               </a:t>
            </a:r>
            <a:r>
              <a:rPr lang="en-US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Function</a:t>
            </a: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Object</a:t>
            </a:r>
          </a:p>
          <a:p>
            <a:pPr marL="0" indent="0">
              <a:spcBef>
                <a:spcPts val="0"/>
              </a:spcBef>
              <a:buNone/>
            </a:pPr>
            <a:endParaRPr lang="en-US" sz="2000" dirty="0"/>
          </a:p>
          <a:p>
            <a:pPr marL="0" indent="0">
              <a:spcBef>
                <a:spcPts val="0"/>
              </a:spcBef>
              <a:buNone/>
            </a:pPr>
            <a:endParaRPr lang="en-US" sz="2000" dirty="0"/>
          </a:p>
          <a:p>
            <a:r>
              <a:rPr lang="en-US" b="1" dirty="0"/>
              <a:t>Salary object codes are 100 numbers</a:t>
            </a:r>
          </a:p>
          <a:p>
            <a:endParaRPr lang="en-US" sz="1600" dirty="0"/>
          </a:p>
          <a:p>
            <a:pPr lvl="2">
              <a:buFont typeface="Wingdings" panose="05000000000000000000" pitchFamily="2" charset="2"/>
              <a:buChar char="§"/>
            </a:pPr>
            <a:r>
              <a:rPr lang="en-US" sz="2300" dirty="0"/>
              <a:t>1x</a:t>
            </a:r>
            <a:r>
              <a:rPr lang="en-US" sz="2300" u="sng" dirty="0">
                <a:highlight>
                  <a:srgbClr val="ACF2F2"/>
                </a:highlight>
              </a:rPr>
              <a:t>1</a:t>
            </a:r>
            <a:r>
              <a:rPr lang="en-US" sz="2300" dirty="0"/>
              <a:t> (ending in a “1”) are primary paylines</a:t>
            </a:r>
          </a:p>
          <a:p>
            <a:pPr lvl="3">
              <a:buFont typeface="Wingdings" panose="05000000000000000000" pitchFamily="2" charset="2"/>
              <a:buChar char="§"/>
            </a:pPr>
            <a:r>
              <a:rPr lang="en-US" sz="2300" dirty="0"/>
              <a:t>Examples:  121 are teachers</a:t>
            </a:r>
          </a:p>
          <a:p>
            <a:pPr marL="1371600" lvl="3" indent="0">
              <a:buNone/>
            </a:pPr>
            <a:r>
              <a:rPr lang="en-US" sz="2300" dirty="0"/>
              <a:t>                        151 are para’s </a:t>
            </a:r>
          </a:p>
          <a:p>
            <a:pPr marL="1371600" lvl="3" indent="0">
              <a:buNone/>
            </a:pPr>
            <a:endParaRPr lang="en-US" sz="2300" dirty="0"/>
          </a:p>
          <a:p>
            <a:pPr lvl="2">
              <a:buFont typeface="Wingdings" panose="05000000000000000000" pitchFamily="2" charset="2"/>
              <a:buChar char="§"/>
            </a:pPr>
            <a:r>
              <a:rPr lang="en-US" sz="2300" dirty="0"/>
              <a:t>1x</a:t>
            </a:r>
            <a:r>
              <a:rPr lang="en-US" sz="2300" u="sng" dirty="0">
                <a:highlight>
                  <a:srgbClr val="ACF2F2"/>
                </a:highlight>
              </a:rPr>
              <a:t>2</a:t>
            </a:r>
            <a:r>
              <a:rPr lang="en-US" sz="2300" dirty="0"/>
              <a:t> (ending in a “2”) are overtime payroll</a:t>
            </a:r>
          </a:p>
          <a:p>
            <a:pPr lvl="3">
              <a:buFont typeface="Wingdings" panose="05000000000000000000" pitchFamily="2" charset="2"/>
              <a:buChar char="§"/>
            </a:pPr>
            <a:r>
              <a:rPr lang="en-US" sz="2300" dirty="0"/>
              <a:t>Example:  162 is Custodial overtime</a:t>
            </a:r>
          </a:p>
          <a:p>
            <a:pPr lvl="3">
              <a:buFont typeface="Wingdings" panose="05000000000000000000" pitchFamily="2" charset="2"/>
              <a:buChar char="§"/>
            </a:pPr>
            <a:endParaRPr lang="en-US" sz="2300" dirty="0"/>
          </a:p>
          <a:p>
            <a:pPr lvl="2">
              <a:buFont typeface="Wingdings" panose="05000000000000000000" pitchFamily="2" charset="2"/>
              <a:buChar char="§"/>
            </a:pPr>
            <a:r>
              <a:rPr lang="en-US" sz="2300" dirty="0"/>
              <a:t>1x</a:t>
            </a:r>
            <a:r>
              <a:rPr lang="en-US" sz="2300" dirty="0">
                <a:highlight>
                  <a:srgbClr val="ACF2F2"/>
                </a:highlight>
              </a:rPr>
              <a:t>9</a:t>
            </a:r>
            <a:r>
              <a:rPr lang="en-US" sz="2300" dirty="0"/>
              <a:t> (ending in a 9) are other pay</a:t>
            </a: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E3C5C6AB-1FDC-49B7-BF1C-1A926B10EDB3}"/>
              </a:ext>
            </a:extLst>
          </p:cNvPr>
          <p:cNvSpPr/>
          <p:nvPr/>
        </p:nvSpPr>
        <p:spPr>
          <a:xfrm>
            <a:off x="3124200" y="1662929"/>
            <a:ext cx="2895600" cy="914400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32A090A-B37C-4AB9-8EB0-CA8E6F9DC1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47DBB-0C16-446A-A730-B9E0352885BB}" type="slidenum">
              <a:rPr lang="en-US" smtClean="0"/>
              <a:pPr/>
              <a:t>13</a:t>
            </a:fld>
            <a:endParaRPr lang="en-US"/>
          </a:p>
        </p:txBody>
      </p:sp>
      <p:sp>
        <p:nvSpPr>
          <p:cNvPr id="7" name="Rectangle 6">
            <a:hlinkClick r:id="rId2" action="ppaction://hlinksldjump"/>
            <a:extLst>
              <a:ext uri="{FF2B5EF4-FFF2-40B4-BE49-F238E27FC236}">
                <a16:creationId xmlns:a16="http://schemas.microsoft.com/office/drawing/2014/main" id="{FC0D062C-02AD-4204-A959-38FFB9F94022}"/>
              </a:ext>
            </a:extLst>
          </p:cNvPr>
          <p:cNvSpPr/>
          <p:nvPr/>
        </p:nvSpPr>
        <p:spPr>
          <a:xfrm>
            <a:off x="152400" y="6356350"/>
            <a:ext cx="1295400" cy="36512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/>
              <a:t>Click here to </a:t>
            </a:r>
          </a:p>
          <a:p>
            <a:pPr algn="ctr"/>
            <a:r>
              <a:rPr lang="en-US" sz="1200" dirty="0"/>
              <a:t>return to agenda</a:t>
            </a:r>
          </a:p>
        </p:txBody>
      </p:sp>
    </p:spTree>
    <p:extLst>
      <p:ext uri="{BB962C8B-B14F-4D97-AF65-F5344CB8AC3E}">
        <p14:creationId xmlns:p14="http://schemas.microsoft.com/office/powerpoint/2010/main" val="3333396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5470"/>
    </mc:Choice>
    <mc:Fallback xmlns="">
      <p:transition spd="slow" advTm="35470"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path path="shape">
              <a:fillToRect l="50000" t="50000" r="50000" b="50000"/>
            </a:path>
          </a:gradFill>
        </p:spPr>
        <p:txBody>
          <a:bodyPr>
            <a:normAutofit fontScale="90000"/>
          </a:bodyPr>
          <a:lstStyle/>
          <a:p>
            <a:r>
              <a:rPr lang="en-US" dirty="0"/>
              <a:t>Object Codes – 3 digits</a:t>
            </a:r>
            <a:br>
              <a:rPr lang="en-US" dirty="0"/>
            </a:br>
            <a:r>
              <a:rPr lang="en-US" dirty="0"/>
              <a:t>Benefits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path path="shape">
              <a:fillToRect l="50000" t="50000" r="50000" b="50000"/>
            </a:path>
          </a:gradFill>
        </p:spPr>
        <p:txBody>
          <a:bodyPr>
            <a:normAutofit/>
          </a:bodyPr>
          <a:lstStyle/>
          <a:p>
            <a:pPr marL="0" marR="0" indent="0">
              <a:lnSpc>
                <a:spcPct val="107000"/>
              </a:lnSpc>
              <a:spcBef>
                <a:spcPts val="0"/>
              </a:spcBef>
              <a:buNone/>
            </a:pPr>
            <a:r>
              <a:rPr lang="en-US" sz="3500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       5100    </a:t>
            </a:r>
            <a:r>
              <a:rPr lang="en-US" sz="35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210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                        </a:t>
            </a:r>
            <a:r>
              <a:rPr lang="en-US" sz="2500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Function</a:t>
            </a:r>
            <a:r>
              <a:rPr lang="en-US" sz="25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Object</a:t>
            </a:r>
          </a:p>
          <a:p>
            <a:pPr marL="0" indent="0">
              <a:spcBef>
                <a:spcPts val="0"/>
              </a:spcBef>
              <a:buNone/>
            </a:pPr>
            <a:endParaRPr lang="en-US" sz="2000" dirty="0"/>
          </a:p>
          <a:p>
            <a:r>
              <a:rPr lang="en-US" sz="2500" b="1" dirty="0"/>
              <a:t>Benefits object codes are 200 numbers</a:t>
            </a:r>
          </a:p>
          <a:p>
            <a:pPr lvl="2">
              <a:buFont typeface="Wingdings" panose="05000000000000000000" pitchFamily="2" charset="2"/>
              <a:buChar char="§"/>
            </a:pPr>
            <a:r>
              <a:rPr lang="en-US" sz="1800" dirty="0"/>
              <a:t>They include:</a:t>
            </a:r>
          </a:p>
          <a:p>
            <a:pPr lvl="3">
              <a:buFont typeface="Wingdings" panose="05000000000000000000" pitchFamily="2" charset="2"/>
              <a:buChar char="§"/>
            </a:pPr>
            <a:r>
              <a:rPr lang="en-US" sz="1800" dirty="0"/>
              <a:t>Retirement</a:t>
            </a:r>
          </a:p>
          <a:p>
            <a:pPr lvl="3">
              <a:buFont typeface="Wingdings" panose="05000000000000000000" pitchFamily="2" charset="2"/>
              <a:buChar char="§"/>
            </a:pPr>
            <a:r>
              <a:rPr lang="en-US" sz="1800" dirty="0"/>
              <a:t>Employer portion of social security and Medicare</a:t>
            </a:r>
          </a:p>
          <a:p>
            <a:pPr lvl="3">
              <a:buFont typeface="Wingdings" panose="05000000000000000000" pitchFamily="2" charset="2"/>
              <a:buChar char="§"/>
            </a:pPr>
            <a:r>
              <a:rPr lang="en-US" sz="1800" dirty="0"/>
              <a:t>Worker’s compensation</a:t>
            </a:r>
          </a:p>
          <a:p>
            <a:pPr lvl="3">
              <a:buFont typeface="Wingdings" panose="05000000000000000000" pitchFamily="2" charset="2"/>
              <a:buChar char="§"/>
            </a:pPr>
            <a:r>
              <a:rPr lang="en-US" sz="1800" dirty="0"/>
              <a:t>Health insurance</a:t>
            </a:r>
          </a:p>
          <a:p>
            <a:pPr lvl="3">
              <a:buFont typeface="Wingdings" panose="05000000000000000000" pitchFamily="2" charset="2"/>
              <a:buChar char="§"/>
            </a:pPr>
            <a:r>
              <a:rPr lang="en-US" sz="1800" dirty="0"/>
              <a:t>Life and long-term disability</a:t>
            </a:r>
          </a:p>
          <a:p>
            <a:pPr marL="0" indent="0" algn="ctr">
              <a:buNone/>
            </a:pPr>
            <a:endParaRPr lang="en-US" dirty="0"/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3A53C5CA-5029-4823-AAFD-65A8A928807F}"/>
              </a:ext>
            </a:extLst>
          </p:cNvPr>
          <p:cNvSpPr/>
          <p:nvPr/>
        </p:nvSpPr>
        <p:spPr>
          <a:xfrm>
            <a:off x="2514600" y="1676400"/>
            <a:ext cx="2895600" cy="914400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D41C378-AA97-4372-8690-8F00DCD1EA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47DBB-0C16-446A-A730-B9E0352885BB}" type="slidenum">
              <a:rPr lang="en-US" smtClean="0"/>
              <a:pPr/>
              <a:t>14</a:t>
            </a:fld>
            <a:endParaRPr lang="en-US"/>
          </a:p>
        </p:txBody>
      </p:sp>
      <p:sp>
        <p:nvSpPr>
          <p:cNvPr id="7" name="Rectangle 6">
            <a:hlinkClick r:id="rId2" action="ppaction://hlinksldjump"/>
            <a:extLst>
              <a:ext uri="{FF2B5EF4-FFF2-40B4-BE49-F238E27FC236}">
                <a16:creationId xmlns:a16="http://schemas.microsoft.com/office/drawing/2014/main" id="{2BE4227E-3E3F-439D-8212-82A3BAF094F0}"/>
              </a:ext>
            </a:extLst>
          </p:cNvPr>
          <p:cNvSpPr/>
          <p:nvPr/>
        </p:nvSpPr>
        <p:spPr>
          <a:xfrm>
            <a:off x="152400" y="6356350"/>
            <a:ext cx="1295400" cy="36512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/>
              <a:t>Click here to </a:t>
            </a:r>
          </a:p>
          <a:p>
            <a:pPr algn="ctr"/>
            <a:r>
              <a:rPr lang="en-US" sz="1200" dirty="0"/>
              <a:t>return to agenda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1872"/>
    </mc:Choice>
    <mc:Fallback xmlns="">
      <p:transition spd="slow" advTm="11872"/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path path="shape">
              <a:fillToRect l="50000" t="50000" r="50000" b="50000"/>
            </a:path>
          </a:gradFill>
        </p:spPr>
        <p:txBody>
          <a:bodyPr>
            <a:normAutofit fontScale="90000"/>
          </a:bodyPr>
          <a:lstStyle/>
          <a:p>
            <a:r>
              <a:rPr lang="en-US" dirty="0"/>
              <a:t>Object Codes – 3 digits</a:t>
            </a:r>
            <a:br>
              <a:rPr lang="en-US" dirty="0"/>
            </a:br>
            <a:r>
              <a:rPr lang="en-US" dirty="0"/>
              <a:t>Purchased Services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756150"/>
          </a:xfr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path path="shape">
              <a:fillToRect l="50000" t="50000" r="50000" b="50000"/>
            </a:path>
          </a:gradFill>
        </p:spPr>
        <p:txBody>
          <a:bodyPr>
            <a:normAutofit lnSpcReduction="10000"/>
          </a:bodyPr>
          <a:lstStyle/>
          <a:p>
            <a:pPr marL="0" marR="0" indent="0">
              <a:lnSpc>
                <a:spcPct val="107000"/>
              </a:lnSpc>
              <a:spcBef>
                <a:spcPts val="0"/>
              </a:spcBef>
              <a:buNone/>
            </a:pPr>
            <a:r>
              <a:rPr lang="en-US" sz="3500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        5100    </a:t>
            </a:r>
            <a:r>
              <a:rPr lang="en-US" sz="35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300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                        </a:t>
            </a:r>
            <a:r>
              <a:rPr lang="en-US" sz="2500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Function</a:t>
            </a:r>
            <a:r>
              <a:rPr lang="en-US" sz="25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Object</a:t>
            </a:r>
            <a:endParaRPr lang="en-US" sz="2000" dirty="0"/>
          </a:p>
          <a:p>
            <a:endParaRPr lang="en-US" sz="2000" dirty="0"/>
          </a:p>
          <a:p>
            <a:r>
              <a:rPr lang="en-US" sz="2500" b="1" dirty="0"/>
              <a:t>Purchased services object codes are 300 numbers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sz="1900" dirty="0"/>
              <a:t>331: In-County travel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sz="1900" dirty="0"/>
              <a:t>332: Out-of-County travel – This includes all conference fees, registration,          			travel, hotel, and parking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sz="1900" dirty="0"/>
              <a:t>333: Taxable meals</a:t>
            </a:r>
          </a:p>
          <a:p>
            <a:pPr lvl="2">
              <a:buFont typeface="Wingdings" panose="05000000000000000000" pitchFamily="2" charset="2"/>
              <a:buChar char="§"/>
            </a:pPr>
            <a:r>
              <a:rPr lang="en-US" sz="1200" dirty="0"/>
              <a:t>When travel does not require an over night stay, the meals are taxable and are added to your payroll check.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sz="1900" dirty="0"/>
              <a:t>369: Technology Web (Software) related Rentals (Subscriptions)</a:t>
            </a:r>
          </a:p>
          <a:p>
            <a:pPr marL="457200" lvl="1" indent="0">
              <a:buNone/>
            </a:pPr>
            <a:r>
              <a:rPr lang="en-US" sz="1900" dirty="0"/>
              <a:t>		MUST be on a PO and approved by the Superintendent of IT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sz="1900" dirty="0"/>
              <a:t>373: Postage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sz="1900" dirty="0"/>
              <a:t>395: In-house professional development (speakers that come to CCPS) </a:t>
            </a:r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8BABDAF5-2673-4289-9279-296BC62C3A17}"/>
              </a:ext>
            </a:extLst>
          </p:cNvPr>
          <p:cNvSpPr/>
          <p:nvPr/>
        </p:nvSpPr>
        <p:spPr>
          <a:xfrm>
            <a:off x="2514600" y="1676400"/>
            <a:ext cx="2895600" cy="914400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64104CD-9644-422B-9EF5-63E1E5E0AF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47DBB-0C16-446A-A730-B9E0352885BB}" type="slidenum">
              <a:rPr lang="en-US" smtClean="0"/>
              <a:pPr/>
              <a:t>15</a:t>
            </a:fld>
            <a:endParaRPr lang="en-US" dirty="0"/>
          </a:p>
        </p:txBody>
      </p:sp>
      <p:sp>
        <p:nvSpPr>
          <p:cNvPr id="6" name="Rectangle 5">
            <a:hlinkClick r:id="rId2" action="ppaction://hlinksldjump"/>
            <a:extLst>
              <a:ext uri="{FF2B5EF4-FFF2-40B4-BE49-F238E27FC236}">
                <a16:creationId xmlns:a16="http://schemas.microsoft.com/office/drawing/2014/main" id="{B920412D-E60E-4CF4-817D-4DBDB2DBC97A}"/>
              </a:ext>
            </a:extLst>
          </p:cNvPr>
          <p:cNvSpPr/>
          <p:nvPr/>
        </p:nvSpPr>
        <p:spPr>
          <a:xfrm>
            <a:off x="152400" y="6356350"/>
            <a:ext cx="1295400" cy="36512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/>
              <a:t>Click here to </a:t>
            </a:r>
          </a:p>
          <a:p>
            <a:pPr algn="ctr"/>
            <a:r>
              <a:rPr lang="en-US" sz="1200" dirty="0"/>
              <a:t>return to agenda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1803"/>
    </mc:Choice>
    <mc:Fallback xmlns="">
      <p:transition spd="slow" advTm="21803"/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path path="shape">
              <a:fillToRect l="50000" t="50000" r="50000" b="50000"/>
            </a:path>
          </a:gradFill>
        </p:spPr>
        <p:txBody>
          <a:bodyPr>
            <a:normAutofit fontScale="90000"/>
          </a:bodyPr>
          <a:lstStyle/>
          <a:p>
            <a:r>
              <a:rPr lang="en-US" dirty="0"/>
              <a:t>Object Codes – 3 digits</a:t>
            </a:r>
            <a:br>
              <a:rPr lang="en-US" dirty="0"/>
            </a:br>
            <a:r>
              <a:rPr lang="en-US" dirty="0"/>
              <a:t>Energy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path path="shape">
              <a:fillToRect l="50000" t="50000" r="50000" b="50000"/>
            </a:path>
          </a:gradFill>
        </p:spPr>
        <p:txBody>
          <a:bodyPr>
            <a:normAutofit/>
          </a:bodyPr>
          <a:lstStyle/>
          <a:p>
            <a:pPr marL="0" marR="0" indent="0">
              <a:spcBef>
                <a:spcPts val="0"/>
              </a:spcBef>
              <a:buNone/>
            </a:pPr>
            <a:r>
              <a:rPr lang="en-US" sz="3500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			7900    </a:t>
            </a:r>
            <a:r>
              <a:rPr lang="en-US" sz="35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430</a:t>
            </a:r>
            <a:br>
              <a:rPr lang="en-US" sz="35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2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                      	</a:t>
            </a:r>
            <a:r>
              <a:rPr lang="en-US" sz="2500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Function</a:t>
            </a:r>
            <a:r>
              <a:rPr lang="en-US" sz="25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Object</a:t>
            </a:r>
          </a:p>
          <a:p>
            <a:pPr marL="0" indent="0">
              <a:spcBef>
                <a:spcPts val="0"/>
              </a:spcBef>
              <a:buNone/>
            </a:pPr>
            <a:endParaRPr lang="en-US" sz="2000" dirty="0"/>
          </a:p>
          <a:p>
            <a:r>
              <a:rPr lang="en-US" sz="2500" b="1" dirty="0"/>
              <a:t>Energy object codes are 400 numbers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sz="1800" dirty="0"/>
              <a:t>They include:</a:t>
            </a:r>
          </a:p>
          <a:p>
            <a:pPr lvl="3">
              <a:buFont typeface="Wingdings" panose="05000000000000000000" pitchFamily="2" charset="2"/>
              <a:buChar char="§"/>
            </a:pPr>
            <a:r>
              <a:rPr lang="en-US" sz="1800" dirty="0"/>
              <a:t>Electricity</a:t>
            </a:r>
          </a:p>
          <a:p>
            <a:pPr lvl="3">
              <a:buFont typeface="Wingdings" panose="05000000000000000000" pitchFamily="2" charset="2"/>
              <a:buChar char="§"/>
            </a:pPr>
            <a:r>
              <a:rPr lang="en-US" sz="1800" dirty="0"/>
              <a:t>Water</a:t>
            </a:r>
          </a:p>
          <a:p>
            <a:pPr lvl="3">
              <a:buFont typeface="Wingdings" panose="05000000000000000000" pitchFamily="2" charset="2"/>
              <a:buChar char="§"/>
            </a:pPr>
            <a:r>
              <a:rPr lang="en-US" sz="1800" dirty="0"/>
              <a:t>Gas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sz="1800" dirty="0"/>
              <a:t>They are generally coded to your location with project number 000, subject 01 as they are not in your operating budget.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sz="1800" dirty="0"/>
              <a:t>These object codes are not used by schools. If gas is purchased it should be coded to travel.</a:t>
            </a:r>
          </a:p>
          <a:p>
            <a:pPr marL="457200" lvl="1" indent="0">
              <a:buNone/>
            </a:pPr>
            <a:endParaRPr lang="en-US" sz="1800" dirty="0"/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309FA18B-5EF7-481E-936F-D76A23030722}"/>
              </a:ext>
            </a:extLst>
          </p:cNvPr>
          <p:cNvSpPr/>
          <p:nvPr/>
        </p:nvSpPr>
        <p:spPr>
          <a:xfrm>
            <a:off x="2971800" y="1589843"/>
            <a:ext cx="2590800" cy="990600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0BD2F74-3718-42C5-B63C-50990B51DB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47DBB-0C16-446A-A730-B9E0352885BB}" type="slidenum">
              <a:rPr lang="en-US" smtClean="0"/>
              <a:pPr/>
              <a:t>16</a:t>
            </a:fld>
            <a:endParaRPr lang="en-US"/>
          </a:p>
        </p:txBody>
      </p:sp>
      <p:sp>
        <p:nvSpPr>
          <p:cNvPr id="7" name="Rectangle 6">
            <a:hlinkClick r:id="rId2" action="ppaction://hlinksldjump"/>
            <a:extLst>
              <a:ext uri="{FF2B5EF4-FFF2-40B4-BE49-F238E27FC236}">
                <a16:creationId xmlns:a16="http://schemas.microsoft.com/office/drawing/2014/main" id="{D5CD6E02-DDB8-4C7C-B431-BF04510C2BD4}"/>
              </a:ext>
            </a:extLst>
          </p:cNvPr>
          <p:cNvSpPr/>
          <p:nvPr/>
        </p:nvSpPr>
        <p:spPr>
          <a:xfrm>
            <a:off x="152400" y="6356350"/>
            <a:ext cx="1295400" cy="36512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/>
              <a:t>Click here to </a:t>
            </a:r>
          </a:p>
          <a:p>
            <a:pPr algn="ctr"/>
            <a:r>
              <a:rPr lang="en-US" sz="1200" dirty="0"/>
              <a:t>return to agenda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0449"/>
    </mc:Choice>
    <mc:Fallback xmlns="">
      <p:transition spd="slow" advTm="20449"/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path path="shape">
              <a:fillToRect l="50000" t="50000" r="50000" b="50000"/>
            </a:path>
          </a:gradFill>
        </p:spPr>
        <p:txBody>
          <a:bodyPr>
            <a:normAutofit fontScale="90000"/>
          </a:bodyPr>
          <a:lstStyle/>
          <a:p>
            <a:r>
              <a:rPr lang="en-US" dirty="0"/>
              <a:t>Object Codes – 3 digits</a:t>
            </a:r>
            <a:br>
              <a:rPr lang="en-US" dirty="0"/>
            </a:br>
            <a:r>
              <a:rPr lang="en-US" dirty="0"/>
              <a:t>Materials and Supplies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path path="shape">
              <a:fillToRect l="50000" t="50000" r="50000" b="50000"/>
            </a:path>
          </a:gradFill>
        </p:spPr>
        <p:txBody>
          <a:bodyPr>
            <a:normAutofit/>
          </a:bodyPr>
          <a:lstStyle/>
          <a:p>
            <a:pPr marL="0" marR="0" indent="0">
              <a:lnSpc>
                <a:spcPct val="107000"/>
              </a:lnSpc>
              <a:spcBef>
                <a:spcPts val="0"/>
              </a:spcBef>
              <a:buNone/>
            </a:pPr>
            <a:r>
              <a:rPr lang="en-US" sz="3500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       5100    </a:t>
            </a:r>
            <a:r>
              <a:rPr lang="en-US" sz="35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510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                        </a:t>
            </a:r>
            <a:r>
              <a:rPr lang="en-US" sz="2500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Function</a:t>
            </a:r>
            <a:r>
              <a:rPr lang="en-US" sz="25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Object</a:t>
            </a:r>
            <a:endParaRPr lang="en-US" sz="2000" dirty="0"/>
          </a:p>
          <a:p>
            <a:endParaRPr lang="en-US" sz="2000" dirty="0"/>
          </a:p>
          <a:p>
            <a:endParaRPr lang="en-US" sz="2000" dirty="0"/>
          </a:p>
          <a:p>
            <a:r>
              <a:rPr lang="en-US" sz="2500" b="1" dirty="0"/>
              <a:t>Materials and Supplies object codes are 500 numbers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sz="1900" dirty="0"/>
              <a:t>510 is the object code for Consumable (supplies that are intended to be used quickly, paper) and we include low value supplies (stapler).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sz="1900" dirty="0"/>
              <a:t>Be sure to use the correct function. 5*** is for classroom supplies, 7300 is for front office supplies.</a:t>
            </a:r>
            <a:endParaRPr lang="en-US" dirty="0"/>
          </a:p>
          <a:p>
            <a:pPr>
              <a:buNone/>
            </a:pPr>
            <a:endParaRPr lang="en-US" dirty="0"/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20F1E42B-A906-4E1C-8CA4-6608D6937B8F}"/>
              </a:ext>
            </a:extLst>
          </p:cNvPr>
          <p:cNvSpPr/>
          <p:nvPr/>
        </p:nvSpPr>
        <p:spPr>
          <a:xfrm>
            <a:off x="2514600" y="1676400"/>
            <a:ext cx="2895600" cy="914400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3E79DA4-CDC0-4C7C-B251-9ECA2F836D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47DBB-0C16-446A-A730-B9E0352885BB}" type="slidenum">
              <a:rPr lang="en-US" smtClean="0"/>
              <a:pPr/>
              <a:t>17</a:t>
            </a:fld>
            <a:endParaRPr lang="en-US"/>
          </a:p>
        </p:txBody>
      </p:sp>
      <p:sp>
        <p:nvSpPr>
          <p:cNvPr id="7" name="Rectangle 6">
            <a:hlinkClick r:id="rId2" action="ppaction://hlinksldjump"/>
            <a:extLst>
              <a:ext uri="{FF2B5EF4-FFF2-40B4-BE49-F238E27FC236}">
                <a16:creationId xmlns:a16="http://schemas.microsoft.com/office/drawing/2014/main" id="{B1C83F03-6EEF-47D1-B419-6D5D7ECCB104}"/>
              </a:ext>
            </a:extLst>
          </p:cNvPr>
          <p:cNvSpPr/>
          <p:nvPr/>
        </p:nvSpPr>
        <p:spPr>
          <a:xfrm>
            <a:off x="152400" y="6356350"/>
            <a:ext cx="1295400" cy="36512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/>
              <a:t>Click here to </a:t>
            </a:r>
          </a:p>
          <a:p>
            <a:pPr algn="ctr"/>
            <a:r>
              <a:rPr lang="en-US" sz="1200" dirty="0"/>
              <a:t>return to agenda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8993"/>
    </mc:Choice>
    <mc:Fallback xmlns="">
      <p:transition spd="slow" advTm="8993"/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path path="shape">
              <a:fillToRect l="50000" t="50000" r="50000" b="50000"/>
            </a:path>
          </a:gradFill>
        </p:spPr>
        <p:txBody>
          <a:bodyPr>
            <a:normAutofit fontScale="90000"/>
          </a:bodyPr>
          <a:lstStyle/>
          <a:p>
            <a:r>
              <a:rPr lang="en-US" dirty="0"/>
              <a:t>Object Codes – 3 digits </a:t>
            </a:r>
            <a:br>
              <a:rPr lang="en-US" dirty="0"/>
            </a:br>
            <a:r>
              <a:rPr lang="en-US" dirty="0"/>
              <a:t>Capital Outlay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00600"/>
          </a:xfr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path path="shape">
              <a:fillToRect l="50000" t="50000" r="50000" b="50000"/>
            </a:path>
          </a:gradFill>
        </p:spPr>
        <p:txBody>
          <a:bodyPr wrap="square">
            <a:normAutofit fontScale="62500" lnSpcReduction="20000"/>
          </a:bodyPr>
          <a:lstStyle/>
          <a:p>
            <a:pPr marL="0" marR="0" indent="0">
              <a:lnSpc>
                <a:spcPct val="107000"/>
              </a:lnSpc>
              <a:spcBef>
                <a:spcPts val="0"/>
              </a:spcBef>
              <a:buNone/>
            </a:pPr>
            <a:r>
              <a:rPr lang="en-US" sz="3500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                    </a:t>
            </a:r>
            <a:r>
              <a:rPr lang="en-US" sz="5000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7400   </a:t>
            </a:r>
            <a:r>
              <a:rPr lang="en-US" sz="5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642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                                      </a:t>
            </a:r>
            <a:r>
              <a:rPr lang="en-US" sz="4000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Function</a:t>
            </a:r>
            <a:r>
              <a:rPr lang="en-US" sz="4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Object</a:t>
            </a:r>
            <a:endParaRPr lang="en-US" sz="4000" dirty="0"/>
          </a:p>
          <a:p>
            <a:endParaRPr lang="en-US" sz="2000" dirty="0"/>
          </a:p>
          <a:p>
            <a:r>
              <a:rPr lang="en-US" sz="3600" b="1" dirty="0"/>
              <a:t>Capital Outlay object codes are 600 numbers</a:t>
            </a:r>
            <a:endParaRPr lang="en-US" sz="3600" dirty="0"/>
          </a:p>
          <a:p>
            <a:pPr lvl="1">
              <a:buFont typeface="Wingdings" panose="05000000000000000000" pitchFamily="2" charset="2"/>
              <a:buChar char="§"/>
            </a:pPr>
            <a:r>
              <a:rPr lang="en-US" sz="2300" dirty="0"/>
              <a:t>Assets that last longer than a year.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sz="2300" dirty="0"/>
              <a:t>CCPS capitalization threshold is $5,000, schools do not typically purchase capitalized assets. These are purchased through Procurement or Construction departments</a:t>
            </a:r>
          </a:p>
          <a:p>
            <a:pPr marL="457200" lvl="1" indent="0">
              <a:buNone/>
            </a:pPr>
            <a:endParaRPr lang="en-US" sz="2300" dirty="0"/>
          </a:p>
          <a:p>
            <a:pPr lvl="1">
              <a:buFont typeface="Wingdings" panose="05000000000000000000" pitchFamily="2" charset="2"/>
              <a:buChar char="§"/>
            </a:pPr>
            <a:r>
              <a:rPr lang="en-US" sz="2300" dirty="0"/>
              <a:t>If the cost is below $5,000 the asset is not capitalized.</a:t>
            </a:r>
          </a:p>
          <a:p>
            <a:pPr lvl="2">
              <a:buFont typeface="Wingdings" panose="05000000000000000000" pitchFamily="2" charset="2"/>
              <a:buChar char="§"/>
            </a:pPr>
            <a:r>
              <a:rPr lang="en-US" sz="2300" dirty="0"/>
              <a:t>610 – Books-includes any book for student in-school use.</a:t>
            </a:r>
          </a:p>
          <a:p>
            <a:pPr lvl="2">
              <a:buFont typeface="Wingdings" panose="05000000000000000000" pitchFamily="2" charset="2"/>
              <a:buChar char="§"/>
            </a:pPr>
            <a:r>
              <a:rPr lang="en-US" sz="2300" dirty="0"/>
              <a:t>642 - Non-capitalized furniture, fixtures, or equipment.</a:t>
            </a:r>
          </a:p>
          <a:p>
            <a:pPr lvl="2">
              <a:buFont typeface="Wingdings" panose="05000000000000000000" pitchFamily="2" charset="2"/>
              <a:buChar char="§"/>
            </a:pPr>
            <a:r>
              <a:rPr lang="en-US" sz="2300" dirty="0"/>
              <a:t>644 – Non-capitalized computer hardware-Must be purchased through the IT department.</a:t>
            </a:r>
          </a:p>
          <a:p>
            <a:pPr marL="857250" lvl="1" indent="-457200">
              <a:buFont typeface="Wingdings" panose="05000000000000000000" pitchFamily="2" charset="2"/>
              <a:buChar char="§"/>
            </a:pPr>
            <a:endParaRPr lang="en-US" sz="2300" dirty="0"/>
          </a:p>
          <a:p>
            <a:pPr lvl="1">
              <a:buFont typeface="Wingdings" panose="05000000000000000000" pitchFamily="2" charset="2"/>
              <a:buChar char="§"/>
            </a:pPr>
            <a:r>
              <a:rPr lang="en-US" sz="2300" dirty="0"/>
              <a:t>If the cost is $5,000 or more the asset is capitalized. </a:t>
            </a:r>
          </a:p>
          <a:p>
            <a:pPr lvl="2" indent="-342900">
              <a:buFont typeface="Wingdings" panose="05000000000000000000" pitchFamily="2" charset="2"/>
              <a:buChar char="§"/>
            </a:pPr>
            <a:r>
              <a:rPr lang="en-US" sz="2300" dirty="0"/>
              <a:t>641 – Capitalized furniture, fixtures, or equipment.</a:t>
            </a:r>
          </a:p>
          <a:p>
            <a:pPr lvl="2" indent="-342900">
              <a:buFont typeface="Wingdings" panose="05000000000000000000" pitchFamily="2" charset="2"/>
              <a:buChar char="§"/>
            </a:pPr>
            <a:r>
              <a:rPr lang="en-US" sz="2300" dirty="0"/>
              <a:t>643 – Capitalized computer hardware-Must be purchased through IT</a:t>
            </a:r>
          </a:p>
          <a:p>
            <a:pPr lvl="2" indent="-342900">
              <a:buFont typeface="Wingdings" panose="05000000000000000000" pitchFamily="2" charset="2"/>
              <a:buChar char="§"/>
            </a:pPr>
            <a:r>
              <a:rPr lang="en-US" sz="2300" dirty="0"/>
              <a:t>Normally in fund 370, must be function 7400</a:t>
            </a:r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2A4ADBA9-5C52-4556-AA67-C392208CD3CC}"/>
              </a:ext>
            </a:extLst>
          </p:cNvPr>
          <p:cNvSpPr/>
          <p:nvPr/>
        </p:nvSpPr>
        <p:spPr>
          <a:xfrm>
            <a:off x="2438400" y="1618129"/>
            <a:ext cx="2895600" cy="914400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1018345-92F2-44B0-85CB-CAB98D6170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47DBB-0C16-446A-A730-B9E0352885BB}" type="slidenum">
              <a:rPr lang="en-US" smtClean="0"/>
              <a:pPr/>
              <a:t>18</a:t>
            </a:fld>
            <a:endParaRPr lang="en-US"/>
          </a:p>
        </p:txBody>
      </p:sp>
      <p:sp>
        <p:nvSpPr>
          <p:cNvPr id="6" name="Rectangle 5">
            <a:hlinkClick r:id="rId2" action="ppaction://hlinksldjump"/>
            <a:extLst>
              <a:ext uri="{FF2B5EF4-FFF2-40B4-BE49-F238E27FC236}">
                <a16:creationId xmlns:a16="http://schemas.microsoft.com/office/drawing/2014/main" id="{BD81977D-3504-4AC9-BD01-678BC827A557}"/>
              </a:ext>
            </a:extLst>
          </p:cNvPr>
          <p:cNvSpPr/>
          <p:nvPr/>
        </p:nvSpPr>
        <p:spPr>
          <a:xfrm>
            <a:off x="152400" y="6356350"/>
            <a:ext cx="1295400" cy="36512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/>
              <a:t>Click here to </a:t>
            </a:r>
          </a:p>
          <a:p>
            <a:pPr algn="ctr"/>
            <a:r>
              <a:rPr lang="en-US" sz="1200" dirty="0"/>
              <a:t>return to agenda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3008"/>
    </mc:Choice>
    <mc:Fallback xmlns="">
      <p:transition spd="slow" advTm="33008"/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path path="shape">
              <a:fillToRect l="50000" t="50000" r="50000" b="50000"/>
            </a:path>
          </a:gradFill>
        </p:spPr>
        <p:txBody>
          <a:bodyPr>
            <a:normAutofit fontScale="90000"/>
          </a:bodyPr>
          <a:lstStyle/>
          <a:p>
            <a:r>
              <a:rPr lang="en-US" dirty="0"/>
              <a:t>Object Codes – 3 digits </a:t>
            </a:r>
            <a:br>
              <a:rPr lang="en-US" dirty="0"/>
            </a:br>
            <a:r>
              <a:rPr lang="en-US" dirty="0"/>
              <a:t>Other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path path="shape">
              <a:fillToRect l="50000" t="50000" r="50000" b="50000"/>
            </a:path>
          </a:gradFill>
        </p:spPr>
        <p:txBody>
          <a:bodyPr>
            <a:normAutofit/>
          </a:bodyPr>
          <a:lstStyle/>
          <a:p>
            <a:pPr marL="0" marR="0" indent="0">
              <a:lnSpc>
                <a:spcPct val="107000"/>
              </a:lnSpc>
              <a:spcBef>
                <a:spcPts val="0"/>
              </a:spcBef>
              <a:buNone/>
            </a:pPr>
            <a:r>
              <a:rPr lang="en-US" sz="3500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            5200   </a:t>
            </a:r>
            <a:r>
              <a:rPr lang="en-US" sz="35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730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5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                        </a:t>
            </a:r>
            <a:r>
              <a:rPr lang="en-US" sz="2500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Function</a:t>
            </a:r>
            <a:r>
              <a:rPr lang="en-US" sz="25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Object</a:t>
            </a:r>
            <a:endParaRPr lang="en-US" sz="2500" dirty="0"/>
          </a:p>
          <a:p>
            <a:endParaRPr lang="en-US" sz="2000" dirty="0"/>
          </a:p>
          <a:p>
            <a:endParaRPr lang="en-US" sz="2000" dirty="0"/>
          </a:p>
          <a:p>
            <a:r>
              <a:rPr lang="en-US" sz="2700" b="1" dirty="0"/>
              <a:t>Other expenditures object codes are 700 numbers</a:t>
            </a:r>
            <a:endParaRPr lang="en-US" sz="2700" dirty="0"/>
          </a:p>
          <a:p>
            <a:pPr lvl="1">
              <a:buFont typeface="Wingdings" panose="05000000000000000000" pitchFamily="2" charset="2"/>
              <a:buChar char="§"/>
            </a:pPr>
            <a:r>
              <a:rPr lang="en-US" sz="1900" dirty="0"/>
              <a:t>They include:</a:t>
            </a:r>
          </a:p>
          <a:p>
            <a:pPr lvl="2">
              <a:buFont typeface="Wingdings" panose="05000000000000000000" pitchFamily="2" charset="2"/>
              <a:buChar char="§"/>
            </a:pPr>
            <a:r>
              <a:rPr lang="en-US" sz="1900" dirty="0"/>
              <a:t>730:  Dues, professional memberships, webinars</a:t>
            </a:r>
          </a:p>
          <a:p>
            <a:pPr lvl="2">
              <a:buFont typeface="Wingdings" panose="05000000000000000000" pitchFamily="2" charset="2"/>
              <a:buChar char="§"/>
            </a:pPr>
            <a:r>
              <a:rPr lang="en-US" sz="1900" dirty="0"/>
              <a:t>753:  Substitute for teacher</a:t>
            </a:r>
          </a:p>
          <a:p>
            <a:pPr lvl="2">
              <a:buFont typeface="Wingdings" panose="05000000000000000000" pitchFamily="2" charset="2"/>
              <a:buChar char="§"/>
            </a:pPr>
            <a:r>
              <a:rPr lang="en-US" sz="1900" dirty="0"/>
              <a:t>754:  Substitute for para</a:t>
            </a:r>
          </a:p>
          <a:p>
            <a:pPr marL="0" indent="0" algn="ctr">
              <a:buNone/>
            </a:pPr>
            <a:r>
              <a:rPr lang="en-US" dirty="0"/>
              <a:t> </a:t>
            </a:r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C7F522BD-6056-4C9D-8BDD-140CEB5B01E9}"/>
              </a:ext>
            </a:extLst>
          </p:cNvPr>
          <p:cNvSpPr/>
          <p:nvPr/>
        </p:nvSpPr>
        <p:spPr>
          <a:xfrm>
            <a:off x="2895600" y="1676400"/>
            <a:ext cx="2895600" cy="914400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9A4E274-8742-4F0C-9C9B-3A62869783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47DBB-0C16-446A-A730-B9E0352885BB}" type="slidenum">
              <a:rPr lang="en-US" smtClean="0"/>
              <a:pPr/>
              <a:t>19</a:t>
            </a:fld>
            <a:endParaRPr lang="en-US"/>
          </a:p>
        </p:txBody>
      </p:sp>
      <p:sp>
        <p:nvSpPr>
          <p:cNvPr id="7" name="Rectangle 6">
            <a:hlinkClick r:id="rId2" action="ppaction://hlinksldjump"/>
            <a:extLst>
              <a:ext uri="{FF2B5EF4-FFF2-40B4-BE49-F238E27FC236}">
                <a16:creationId xmlns:a16="http://schemas.microsoft.com/office/drawing/2014/main" id="{00692A23-71C2-47A5-A526-D5FFEECD4B13}"/>
              </a:ext>
            </a:extLst>
          </p:cNvPr>
          <p:cNvSpPr/>
          <p:nvPr/>
        </p:nvSpPr>
        <p:spPr>
          <a:xfrm>
            <a:off x="152400" y="6356350"/>
            <a:ext cx="1295400" cy="36512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/>
              <a:t>Click here to </a:t>
            </a:r>
          </a:p>
          <a:p>
            <a:pPr algn="ctr"/>
            <a:r>
              <a:rPr lang="en-US" sz="1200" dirty="0"/>
              <a:t>return to agenda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2808"/>
    </mc:Choice>
    <mc:Fallback xmlns="">
      <p:transition spd="slow" advTm="12808"/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74B950F9-F283-48ED-A389-90B4C2B06EC4}"/>
              </a:ext>
            </a:extLst>
          </p:cNvPr>
          <p:cNvSpPr txBox="1">
            <a:spLocks/>
          </p:cNvSpPr>
          <p:nvPr/>
        </p:nvSpPr>
        <p:spPr>
          <a:xfrm>
            <a:off x="381000" y="350887"/>
            <a:ext cx="8382000" cy="1143000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path path="shape">
              <a:fillToRect l="50000" t="50000" r="50000" b="50000"/>
            </a:path>
          </a:gradFill>
        </p:spPr>
        <p:txBody>
          <a:bodyPr vert="horz" lIns="91440" tIns="45720" rIns="91440" bIns="45720" rtlCol="0" anchor="ctr">
            <a:normAutofit fontScale="475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Account Structure – </a:t>
            </a:r>
          </a:p>
          <a:p>
            <a:r>
              <a:rPr lang="en-US" b="1" dirty="0"/>
              <a:t>Organization Key and Function/Object</a:t>
            </a:r>
          </a:p>
          <a:p>
            <a:endParaRPr lang="en-US" dirty="0"/>
          </a:p>
          <a:p>
            <a:r>
              <a:rPr lang="en-US" dirty="0"/>
              <a:t>Helpful Resources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48859FB7-5136-4B22-B892-682E69AB5E50}"/>
              </a:ext>
            </a:extLst>
          </p:cNvPr>
          <p:cNvSpPr txBox="1">
            <a:spLocks/>
          </p:cNvSpPr>
          <p:nvPr/>
        </p:nvSpPr>
        <p:spPr>
          <a:xfrm>
            <a:off x="381000" y="1805731"/>
            <a:ext cx="8416834" cy="4550620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path path="shape">
              <a:fillToRect l="50000" t="50000" r="50000" b="50000"/>
            </a:path>
          </a:gradFill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dirty="0"/>
              <a:t>	</a:t>
            </a:r>
            <a:endParaRPr lang="en-US" dirty="0"/>
          </a:p>
          <a:p>
            <a:endParaRPr lang="en-US" sz="1600" dirty="0"/>
          </a:p>
          <a:p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2182D19-CA18-48CD-B076-A8BD20ABE4AA}"/>
              </a:ext>
            </a:extLst>
          </p:cNvPr>
          <p:cNvSpPr txBox="1"/>
          <p:nvPr/>
        </p:nvSpPr>
        <p:spPr>
          <a:xfrm>
            <a:off x="1066800" y="1839664"/>
            <a:ext cx="7924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Visit </a:t>
            </a:r>
            <a:r>
              <a:rPr lang="en-US" dirty="0">
                <a:hlinkClick r:id="rId2"/>
              </a:rPr>
              <a:t>www.yourcharlotteschools.net</a:t>
            </a:r>
            <a:r>
              <a:rPr lang="en-US" dirty="0"/>
              <a:t> </a:t>
            </a:r>
          </a:p>
          <a:p>
            <a:r>
              <a:rPr lang="en-US" dirty="0"/>
              <a:t>	Select </a:t>
            </a:r>
            <a:r>
              <a:rPr lang="en-US" b="1" dirty="0"/>
              <a:t>Departments</a:t>
            </a:r>
            <a:r>
              <a:rPr lang="en-US" dirty="0"/>
              <a:t> &gt; </a:t>
            </a:r>
            <a:r>
              <a:rPr lang="en-US" b="1" i="1" dirty="0"/>
              <a:t>Risk Management, Finance &amp; Payroll</a:t>
            </a:r>
          </a:p>
        </p:txBody>
      </p:sp>
      <p:pic>
        <p:nvPicPr>
          <p:cNvPr id="29" name="Picture 28">
            <a:extLst>
              <a:ext uri="{FF2B5EF4-FFF2-40B4-BE49-F238E27FC236}">
                <a16:creationId xmlns:a16="http://schemas.microsoft.com/office/drawing/2014/main" id="{50F4AE90-1B7F-4EC5-A29F-3DBE7426428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5801" y="2519928"/>
            <a:ext cx="4234230" cy="2268909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08CE4AE7-2F6F-40A1-9B2C-95D16ABC8332}"/>
              </a:ext>
            </a:extLst>
          </p:cNvPr>
          <p:cNvSpPr txBox="1"/>
          <p:nvPr/>
        </p:nvSpPr>
        <p:spPr>
          <a:xfrm>
            <a:off x="5738219" y="2967335"/>
            <a:ext cx="256758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To view more detail and </a:t>
            </a:r>
          </a:p>
          <a:p>
            <a:r>
              <a:rPr lang="en-US" dirty="0"/>
              <a:t>A list of most common </a:t>
            </a:r>
            <a:r>
              <a:rPr lang="en-US" b="1" dirty="0"/>
              <a:t>Function/Object </a:t>
            </a:r>
            <a:r>
              <a:rPr lang="en-US" dirty="0"/>
              <a:t>codes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E8252C5-E8FB-49F7-9D5F-0F787B1EE0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47DBB-0C16-446A-A730-B9E0352885BB}" type="slidenum">
              <a:rPr lang="en-US" smtClean="0"/>
              <a:pPr/>
              <a:t>20</a:t>
            </a:fld>
            <a:endParaRPr lang="en-US"/>
          </a:p>
        </p:txBody>
      </p:sp>
      <p:sp>
        <p:nvSpPr>
          <p:cNvPr id="9" name="Rectangle 8">
            <a:hlinkClick r:id="rId4" action="ppaction://hlinksldjump"/>
            <a:extLst>
              <a:ext uri="{FF2B5EF4-FFF2-40B4-BE49-F238E27FC236}">
                <a16:creationId xmlns:a16="http://schemas.microsoft.com/office/drawing/2014/main" id="{3636872D-A4B2-45AE-8B43-7AFF8B05CE54}"/>
              </a:ext>
            </a:extLst>
          </p:cNvPr>
          <p:cNvSpPr/>
          <p:nvPr/>
        </p:nvSpPr>
        <p:spPr>
          <a:xfrm>
            <a:off x="152400" y="6356350"/>
            <a:ext cx="1295400" cy="36512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/>
              <a:t>Click here to </a:t>
            </a:r>
          </a:p>
          <a:p>
            <a:pPr algn="ctr"/>
            <a:r>
              <a:rPr lang="en-US" sz="1200" dirty="0"/>
              <a:t>return to agenda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359427B-894D-4BA8-85E3-CBD7003F6A5F}"/>
              </a:ext>
            </a:extLst>
          </p:cNvPr>
          <p:cNvSpPr txBox="1"/>
          <p:nvPr/>
        </p:nvSpPr>
        <p:spPr>
          <a:xfrm>
            <a:off x="1066800" y="5334000"/>
            <a:ext cx="7239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Please refer to the </a:t>
            </a:r>
            <a:r>
              <a:rPr lang="en-US" sz="1400" b="1" dirty="0"/>
              <a:t>Red Book- </a:t>
            </a:r>
            <a:r>
              <a:rPr lang="en-US" sz="1400" dirty="0"/>
              <a:t>Florida Dept of Education Financial and Program Cost Accounting and Reporting for Florida Schools for detailed required coding. 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5AD8E050-EBF2-4CF6-AE6A-B3550EF1545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62898" y="3917005"/>
            <a:ext cx="3598652" cy="5188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29629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1492"/>
    </mc:Choice>
    <mc:Fallback xmlns="">
      <p:transition spd="slow" advTm="21492"/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path path="shap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4B20BA-23EC-4ED0-81B2-6C1FE8993A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202362"/>
          </a:xfrm>
          <a:gradFill>
            <a:gsLst>
              <a:gs pos="22000">
                <a:srgbClr val="FFCCFF"/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path path="shape">
              <a:fillToRect l="50000" t="50000" r="50000" b="50000"/>
            </a:path>
          </a:gradFill>
        </p:spPr>
        <p:txBody>
          <a:bodyPr>
            <a:normAutofit/>
          </a:bodyPr>
          <a:lstStyle/>
          <a:p>
            <a:r>
              <a:rPr lang="en-US" dirty="0"/>
              <a:t>P-CARDs</a:t>
            </a:r>
            <a:br>
              <a:rPr lang="en-US" dirty="0"/>
            </a:br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021B361-0BF1-446D-8A10-48B3B39A8E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47DBB-0C16-446A-A730-B9E0352885BB}" type="slidenum">
              <a:rPr lang="en-US" smtClean="0"/>
              <a:pPr/>
              <a:t>21</a:t>
            </a:fld>
            <a:endParaRPr lang="en-US"/>
          </a:p>
        </p:txBody>
      </p:sp>
      <p:sp>
        <p:nvSpPr>
          <p:cNvPr id="4" name="Rectangle 3">
            <a:hlinkClick r:id="rId2" action="ppaction://hlinksldjump"/>
            <a:extLst>
              <a:ext uri="{FF2B5EF4-FFF2-40B4-BE49-F238E27FC236}">
                <a16:creationId xmlns:a16="http://schemas.microsoft.com/office/drawing/2014/main" id="{60C5478A-3E7A-4E52-990A-D834AA4265A0}"/>
              </a:ext>
            </a:extLst>
          </p:cNvPr>
          <p:cNvSpPr/>
          <p:nvPr/>
        </p:nvSpPr>
        <p:spPr>
          <a:xfrm>
            <a:off x="152400" y="6356350"/>
            <a:ext cx="1295400" cy="36512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/>
              <a:t>Click here to </a:t>
            </a:r>
          </a:p>
          <a:p>
            <a:pPr algn="ctr"/>
            <a:r>
              <a:rPr lang="en-US" sz="1200" dirty="0"/>
              <a:t>return to agenda</a:t>
            </a:r>
          </a:p>
        </p:txBody>
      </p:sp>
    </p:spTree>
    <p:extLst>
      <p:ext uri="{BB962C8B-B14F-4D97-AF65-F5344CB8AC3E}">
        <p14:creationId xmlns:p14="http://schemas.microsoft.com/office/powerpoint/2010/main" val="9011657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269"/>
    </mc:Choice>
    <mc:Fallback xmlns="">
      <p:transition spd="slow" advTm="3269"/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B0C002-8A0C-4E7B-8FD1-33F816C48C77}"/>
              </a:ext>
            </a:extLst>
          </p:cNvPr>
          <p:cNvSpPr>
            <a:spLocks noGrp="1"/>
          </p:cNvSpPr>
          <p:nvPr>
            <p:ph type="title"/>
          </p:nvPr>
        </p:nvSpPr>
        <p:spPr>
          <a:gradFill>
            <a:gsLst>
              <a:gs pos="0">
                <a:srgbClr val="FFCCFF"/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path path="shape">
              <a:fillToRect l="50000" t="50000" r="50000" b="50000"/>
            </a:path>
          </a:gradFill>
        </p:spPr>
        <p:txBody>
          <a:bodyPr>
            <a:normAutofit fontScale="90000"/>
          </a:bodyPr>
          <a:lstStyle/>
          <a:p>
            <a:r>
              <a:rPr lang="en-US" dirty="0"/>
              <a:t>Purchasing Card</a:t>
            </a:r>
            <a:br>
              <a:rPr lang="en-US" dirty="0"/>
            </a:br>
            <a:r>
              <a:rPr lang="en-US" dirty="0"/>
              <a:t>P-Cards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3067226-49D8-470A-B124-FF554401E7F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181600"/>
          </a:xfrm>
          <a:gradFill>
            <a:gsLst>
              <a:gs pos="15000">
                <a:srgbClr val="FFCCFF"/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path path="shape">
              <a:fillToRect l="50000" t="50000" r="50000" b="50000"/>
            </a:path>
          </a:gradFill>
        </p:spPr>
        <p:txBody>
          <a:bodyPr>
            <a:normAutofit/>
          </a:bodyPr>
          <a:lstStyle/>
          <a:p>
            <a:pPr lvl="1">
              <a:buFont typeface="Arial" panose="020B0604020202020204" pitchFamily="34" charset="0"/>
              <a:buChar char="•"/>
            </a:pPr>
            <a:r>
              <a:rPr lang="en-US" sz="2200" dirty="0"/>
              <a:t>Open Transaction Log (Excel file) that Lori sends monthly</a:t>
            </a:r>
          </a:p>
          <a:p>
            <a:pPr lvl="2"/>
            <a:r>
              <a:rPr lang="en-US" sz="1900" dirty="0"/>
              <a:t>Log each month’s purchases </a:t>
            </a:r>
            <a:r>
              <a:rPr lang="en-US" sz="1500" dirty="0"/>
              <a:t>(</a:t>
            </a:r>
            <a:r>
              <a:rPr lang="en-US" sz="1500" b="1" i="1" dirty="0"/>
              <a:t>Please do </a:t>
            </a:r>
            <a:r>
              <a:rPr lang="en-US" sz="1500" b="1" i="1" u="sng" dirty="0"/>
              <a:t>not</a:t>
            </a:r>
            <a:r>
              <a:rPr lang="en-US" sz="1500" b="1" i="1" dirty="0"/>
              <a:t> print and hand write the log</a:t>
            </a:r>
            <a:r>
              <a:rPr lang="en-US" sz="1500" dirty="0"/>
              <a:t>.)</a:t>
            </a:r>
          </a:p>
          <a:p>
            <a:pPr lvl="2"/>
            <a:r>
              <a:rPr lang="en-US" sz="1900" dirty="0"/>
              <a:t>Email, </a:t>
            </a:r>
            <a:r>
              <a:rPr lang="en-US" sz="1900" u="sng" dirty="0"/>
              <a:t>within 7 days</a:t>
            </a:r>
            <a:r>
              <a:rPr lang="en-US" sz="1900" dirty="0"/>
              <a:t>, the completed Transaction Log in </a:t>
            </a:r>
            <a:r>
              <a:rPr lang="en-US" sz="1900" u="sng" dirty="0"/>
              <a:t>Excel</a:t>
            </a:r>
            <a:r>
              <a:rPr lang="en-US" sz="1900" dirty="0"/>
              <a:t> to Linda Porter and Lori Jones.  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200" dirty="0"/>
              <a:t>Send the completed Monthly Transaction Log with backup receipts and other required documentation </a:t>
            </a:r>
            <a:r>
              <a:rPr lang="en-US" sz="2200" u="sng" dirty="0"/>
              <a:t>within 7 days </a:t>
            </a:r>
            <a:r>
              <a:rPr lang="en-US" sz="2200" dirty="0"/>
              <a:t>of receiving your statement via Pony Mail to Linda Porter</a:t>
            </a:r>
            <a:endParaRPr lang="en-US" dirty="0"/>
          </a:p>
          <a:p>
            <a:pPr lvl="2"/>
            <a:r>
              <a:rPr lang="en-US" sz="1900" dirty="0"/>
              <a:t>IMPORTANT: Include</a:t>
            </a:r>
          </a:p>
          <a:p>
            <a:pPr lvl="3"/>
            <a:r>
              <a:rPr lang="en-US" sz="1800" dirty="0"/>
              <a:t>A printed copy of the Transaction Log </a:t>
            </a:r>
            <a:r>
              <a:rPr lang="en-US" sz="1800" b="1" i="1" dirty="0"/>
              <a:t>with authorized </a:t>
            </a:r>
            <a:r>
              <a:rPr lang="en-US" sz="1800" b="1" i="1" u="sng" dirty="0"/>
              <a:t>signatures</a:t>
            </a:r>
            <a:endParaRPr lang="en-US" sz="1800" b="1" i="1" dirty="0"/>
          </a:p>
          <a:p>
            <a:pPr lvl="3"/>
            <a:r>
              <a:rPr lang="en-US" sz="1800" dirty="0"/>
              <a:t>A copy of the P-card statement </a:t>
            </a:r>
            <a:r>
              <a:rPr lang="en-US" sz="1800" b="1" i="1" dirty="0"/>
              <a:t>with authorized </a:t>
            </a:r>
            <a:r>
              <a:rPr lang="en-US" sz="1800" b="1" i="1" u="sng" dirty="0"/>
              <a:t>signatures </a:t>
            </a:r>
          </a:p>
          <a:p>
            <a:pPr lvl="3"/>
            <a:r>
              <a:rPr lang="en-US" sz="1800" dirty="0"/>
              <a:t>Any back-up documentation</a:t>
            </a:r>
          </a:p>
          <a:p>
            <a:pPr marL="457200" lvl="1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A64B217-849C-473D-B479-12B23727EE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47DBB-0C16-446A-A730-B9E0352885BB}" type="slidenum">
              <a:rPr lang="en-US" smtClean="0"/>
              <a:pPr/>
              <a:t>22</a:t>
            </a:fld>
            <a:endParaRPr lang="en-US"/>
          </a:p>
        </p:txBody>
      </p:sp>
      <p:sp>
        <p:nvSpPr>
          <p:cNvPr id="6" name="Rectangle 5">
            <a:hlinkClick r:id="rId2" action="ppaction://hlinksldjump"/>
            <a:extLst>
              <a:ext uri="{FF2B5EF4-FFF2-40B4-BE49-F238E27FC236}">
                <a16:creationId xmlns:a16="http://schemas.microsoft.com/office/drawing/2014/main" id="{00C7EAD2-1CC5-4A1D-AAC1-A8AD860231E7}"/>
              </a:ext>
            </a:extLst>
          </p:cNvPr>
          <p:cNvSpPr/>
          <p:nvPr/>
        </p:nvSpPr>
        <p:spPr>
          <a:xfrm>
            <a:off x="152400" y="6356350"/>
            <a:ext cx="1295400" cy="36512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/>
              <a:t>Click here to </a:t>
            </a:r>
          </a:p>
          <a:p>
            <a:pPr algn="ctr"/>
            <a:r>
              <a:rPr lang="en-US" sz="1200" dirty="0"/>
              <a:t>return to agenda</a:t>
            </a:r>
          </a:p>
        </p:txBody>
      </p:sp>
    </p:spTree>
    <p:extLst>
      <p:ext uri="{BB962C8B-B14F-4D97-AF65-F5344CB8AC3E}">
        <p14:creationId xmlns:p14="http://schemas.microsoft.com/office/powerpoint/2010/main" val="2921378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3510"/>
    </mc:Choice>
    <mc:Fallback xmlns="">
      <p:transition spd="slow" advTm="63510"/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B0C002-8A0C-4E7B-8FD1-33F816C48C77}"/>
              </a:ext>
            </a:extLst>
          </p:cNvPr>
          <p:cNvSpPr>
            <a:spLocks noGrp="1"/>
          </p:cNvSpPr>
          <p:nvPr>
            <p:ph type="title"/>
          </p:nvPr>
        </p:nvSpPr>
        <p:spPr>
          <a:gradFill>
            <a:gsLst>
              <a:gs pos="0">
                <a:srgbClr val="FFCCFF"/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path path="shape">
              <a:fillToRect l="50000" t="50000" r="50000" b="50000"/>
            </a:path>
          </a:gradFill>
        </p:spPr>
        <p:txBody>
          <a:bodyPr>
            <a:normAutofit fontScale="90000"/>
          </a:bodyPr>
          <a:lstStyle/>
          <a:p>
            <a:r>
              <a:rPr lang="en-US" dirty="0"/>
              <a:t>Purchasing Card</a:t>
            </a:r>
            <a:br>
              <a:rPr lang="en-US" dirty="0"/>
            </a:br>
            <a:r>
              <a:rPr lang="en-US" dirty="0"/>
              <a:t>P-Cards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3067226-49D8-470A-B124-FF554401E7F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181600"/>
          </a:xfrm>
          <a:gradFill>
            <a:gsLst>
              <a:gs pos="15000">
                <a:srgbClr val="FFCCFF"/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path path="shape">
              <a:fillToRect l="50000" t="50000" r="50000" b="50000"/>
            </a:path>
          </a:gradFill>
        </p:spPr>
        <p:txBody>
          <a:bodyPr>
            <a:normAutofit fontScale="92500" lnSpcReduction="20000"/>
          </a:bodyPr>
          <a:lstStyle/>
          <a:p>
            <a:pPr marL="457200" lvl="1" indent="0">
              <a:buNone/>
            </a:pPr>
            <a:endParaRPr lang="en-US" sz="2200" dirty="0"/>
          </a:p>
          <a:p>
            <a:pPr marL="457200" lvl="1" indent="0">
              <a:buNone/>
            </a:pPr>
            <a:endParaRPr lang="en-US" sz="2000" dirty="0"/>
          </a:p>
          <a:p>
            <a:pPr marL="457200" lvl="1" indent="0">
              <a:buNone/>
            </a:pPr>
            <a:endParaRPr lang="en-US" sz="2000" dirty="0"/>
          </a:p>
          <a:p>
            <a:pPr marL="457200" lvl="1" indent="0">
              <a:buNone/>
            </a:pPr>
            <a:endParaRPr lang="en-US" sz="2000" dirty="0"/>
          </a:p>
          <a:p>
            <a:pPr marL="457200" lvl="1" indent="0">
              <a:buNone/>
            </a:pPr>
            <a:endParaRPr lang="en-US" sz="2000" dirty="0"/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200" b="1" dirty="0"/>
              <a:t>Transaction Log Number the Log and Receipt </a:t>
            </a:r>
            <a:r>
              <a:rPr lang="en-US" sz="2200" dirty="0"/>
              <a:t>- Make sure to number each transaction on the log and enter the corresponding number on each receipt and/or documentation.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200" b="1" dirty="0"/>
              <a:t>Book purchases </a:t>
            </a:r>
            <a:r>
              <a:rPr lang="en-US" sz="2200" dirty="0"/>
              <a:t>must have prior approval. Submit signed approval for with log.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200" b="1" dirty="0"/>
              <a:t>Federal purchases </a:t>
            </a:r>
            <a:r>
              <a:rPr lang="en-US" sz="2200" dirty="0"/>
              <a:t>(org code starting with a 4*) MUST have an approved Federal Authorization Form. Prior approval from the Grant Administrator is required. 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200" b="1" dirty="0"/>
              <a:t>Industry Certification </a:t>
            </a:r>
            <a:r>
              <a:rPr lang="en-US" sz="2200" dirty="0"/>
              <a:t>(project 184) expenditures should be for the program that generated the funding and should be for the benefit of the students and the program.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200" b="1" dirty="0"/>
              <a:t>Purchases over $2,500 </a:t>
            </a:r>
            <a:r>
              <a:rPr lang="en-US" sz="2200" dirty="0"/>
              <a:t>must be on a PO (except for travel).</a:t>
            </a:r>
          </a:p>
          <a:p>
            <a:pPr marL="457200" lvl="1" indent="0">
              <a:buNone/>
            </a:pPr>
            <a:endParaRPr lang="en-US" sz="2200" dirty="0"/>
          </a:p>
          <a:p>
            <a:pPr lvl="2"/>
            <a:endParaRPr lang="en-US" sz="1900" dirty="0"/>
          </a:p>
          <a:p>
            <a:pPr marL="457200" lvl="1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A64B217-849C-473D-B479-12B23727EE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47DBB-0C16-446A-A730-B9E0352885BB}" type="slidenum">
              <a:rPr lang="en-US" smtClean="0"/>
              <a:pPr/>
              <a:t>23</a:t>
            </a:fld>
            <a:endParaRPr lang="en-US"/>
          </a:p>
        </p:txBody>
      </p:sp>
      <p:sp>
        <p:nvSpPr>
          <p:cNvPr id="6" name="Rectangle 5">
            <a:hlinkClick r:id="rId2" action="ppaction://hlinksldjump"/>
            <a:extLst>
              <a:ext uri="{FF2B5EF4-FFF2-40B4-BE49-F238E27FC236}">
                <a16:creationId xmlns:a16="http://schemas.microsoft.com/office/drawing/2014/main" id="{00C7EAD2-1CC5-4A1D-AAC1-A8AD860231E7}"/>
              </a:ext>
            </a:extLst>
          </p:cNvPr>
          <p:cNvSpPr/>
          <p:nvPr/>
        </p:nvSpPr>
        <p:spPr>
          <a:xfrm>
            <a:off x="152400" y="6356350"/>
            <a:ext cx="1295400" cy="36512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/>
              <a:t>Click here to </a:t>
            </a:r>
          </a:p>
          <a:p>
            <a:pPr algn="ctr"/>
            <a:r>
              <a:rPr lang="en-US" sz="1200" dirty="0"/>
              <a:t>return to agenda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F33E42BE-1901-4F1C-9F78-82A421F4313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" y="1752599"/>
            <a:ext cx="7969438" cy="9367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08487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3510"/>
    </mc:Choice>
    <mc:Fallback xmlns="">
      <p:transition spd="slow" advTm="63510"/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B0C002-8A0C-4E7B-8FD1-33F816C48C77}"/>
              </a:ext>
            </a:extLst>
          </p:cNvPr>
          <p:cNvSpPr>
            <a:spLocks noGrp="1"/>
          </p:cNvSpPr>
          <p:nvPr>
            <p:ph type="title"/>
          </p:nvPr>
        </p:nvSpPr>
        <p:spPr>
          <a:gradFill>
            <a:gsLst>
              <a:gs pos="23000">
                <a:srgbClr val="FFCCFF"/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path path="shape">
              <a:fillToRect l="50000" t="50000" r="50000" b="50000"/>
            </a:path>
          </a:gradFill>
        </p:spPr>
        <p:txBody>
          <a:bodyPr>
            <a:normAutofit fontScale="90000"/>
          </a:bodyPr>
          <a:lstStyle/>
          <a:p>
            <a:br>
              <a:rPr lang="en-US" dirty="0"/>
            </a:br>
            <a:r>
              <a:rPr lang="en-US" dirty="0"/>
              <a:t>P-Cards (Continued)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3067226-49D8-470A-B124-FF554401E7F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00600"/>
          </a:xfrm>
          <a:gradFill>
            <a:gsLst>
              <a:gs pos="10000">
                <a:srgbClr val="FFCCFF"/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path path="shape">
              <a:fillToRect l="50000" t="50000" r="50000" b="50000"/>
            </a:path>
          </a:gradFill>
        </p:spPr>
        <p:txBody>
          <a:bodyPr>
            <a:normAutofit/>
          </a:bodyPr>
          <a:lstStyle/>
          <a:p>
            <a:pPr lvl="1">
              <a:buFont typeface="Arial" panose="020B0604020202020204" pitchFamily="34" charset="0"/>
              <a:buChar char="•"/>
            </a:pPr>
            <a:endParaRPr lang="en-US" sz="2000" b="1" dirty="0"/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000" b="1" dirty="0"/>
              <a:t>Web-based subscriptions </a:t>
            </a:r>
            <a:r>
              <a:rPr lang="en-US" sz="2000" dirty="0"/>
              <a:t>(object 369) may NOT be purchased with a P-card. A PO with IT approval is required.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000" b="1" dirty="0"/>
              <a:t>Inventoried Items </a:t>
            </a:r>
            <a:r>
              <a:rPr lang="en-US" sz="2000" dirty="0"/>
              <a:t>that need to be tracked should NOT be purchased with a P-card, such as laptops, Chromebooks, cameras, tech equipment, capitalized equipment. 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000" b="1" dirty="0"/>
              <a:t>Gift Cards</a:t>
            </a:r>
            <a:r>
              <a:rPr lang="en-US" sz="2000" b="1" i="1" dirty="0"/>
              <a:t> </a:t>
            </a:r>
            <a:r>
              <a:rPr lang="en-US" sz="2000" dirty="0"/>
              <a:t>- </a:t>
            </a:r>
            <a:r>
              <a:rPr lang="en-US" sz="1800" dirty="0"/>
              <a:t>Gift cards should not be purchased.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1800" b="1" dirty="0"/>
              <a:t>Food, Candy, Toys, Gifts </a:t>
            </a:r>
            <a:r>
              <a:rPr lang="en-US" sz="1800" dirty="0"/>
              <a:t>may NOT be purchased.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1800" b="1" dirty="0"/>
              <a:t>Taxes </a:t>
            </a:r>
            <a:r>
              <a:rPr lang="en-US" sz="1800" dirty="0"/>
              <a:t>– No taxes my be charged.</a:t>
            </a:r>
          </a:p>
          <a:p>
            <a:pPr marL="457200" lvl="1" indent="0">
              <a:buNone/>
            </a:pPr>
            <a:endParaRPr lang="en-US" sz="1800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6CDA3B8-6DEC-4533-AA37-B71951B0E8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47DBB-0C16-446A-A730-B9E0352885BB}" type="slidenum">
              <a:rPr lang="en-US" smtClean="0"/>
              <a:pPr/>
              <a:t>24</a:t>
            </a:fld>
            <a:endParaRPr lang="en-US"/>
          </a:p>
        </p:txBody>
      </p:sp>
      <p:sp>
        <p:nvSpPr>
          <p:cNvPr id="5" name="Rectangle 4">
            <a:hlinkClick r:id="rId2" action="ppaction://hlinksldjump"/>
            <a:extLst>
              <a:ext uri="{FF2B5EF4-FFF2-40B4-BE49-F238E27FC236}">
                <a16:creationId xmlns:a16="http://schemas.microsoft.com/office/drawing/2014/main" id="{A5D308B4-A831-42A1-A57A-047831D1A8F2}"/>
              </a:ext>
            </a:extLst>
          </p:cNvPr>
          <p:cNvSpPr/>
          <p:nvPr/>
        </p:nvSpPr>
        <p:spPr>
          <a:xfrm>
            <a:off x="152400" y="6356350"/>
            <a:ext cx="1295400" cy="36512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/>
              <a:t>Click here to </a:t>
            </a:r>
          </a:p>
          <a:p>
            <a:pPr algn="ctr"/>
            <a:r>
              <a:rPr lang="en-US" sz="1200" dirty="0"/>
              <a:t>return to agenda</a:t>
            </a:r>
          </a:p>
        </p:txBody>
      </p:sp>
    </p:spTree>
    <p:extLst>
      <p:ext uri="{BB962C8B-B14F-4D97-AF65-F5344CB8AC3E}">
        <p14:creationId xmlns:p14="http://schemas.microsoft.com/office/powerpoint/2010/main" val="39132165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0645"/>
    </mc:Choice>
    <mc:Fallback xmlns="">
      <p:transition spd="slow" advTm="40645"/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B0C002-8A0C-4E7B-8FD1-33F816C48C77}"/>
              </a:ext>
            </a:extLst>
          </p:cNvPr>
          <p:cNvSpPr>
            <a:spLocks noGrp="1"/>
          </p:cNvSpPr>
          <p:nvPr>
            <p:ph type="title"/>
          </p:nvPr>
        </p:nvSpPr>
        <p:spPr>
          <a:gradFill>
            <a:gsLst>
              <a:gs pos="23000">
                <a:srgbClr val="FFCCFF"/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path path="shape">
              <a:fillToRect l="50000" t="50000" r="50000" b="50000"/>
            </a:path>
          </a:gradFill>
        </p:spPr>
        <p:txBody>
          <a:bodyPr>
            <a:normAutofit fontScale="90000"/>
          </a:bodyPr>
          <a:lstStyle/>
          <a:p>
            <a:br>
              <a:rPr lang="en-US" dirty="0"/>
            </a:br>
            <a:r>
              <a:rPr lang="en-US" dirty="0"/>
              <a:t>Travel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3067226-49D8-470A-B124-FF554401E7F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00600"/>
          </a:xfrm>
          <a:gradFill>
            <a:gsLst>
              <a:gs pos="10000">
                <a:srgbClr val="FFCCFF"/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path path="shape">
              <a:fillToRect l="50000" t="50000" r="50000" b="50000"/>
            </a:path>
          </a:gradFill>
        </p:spPr>
        <p:txBody>
          <a:bodyPr>
            <a:normAutofit/>
          </a:bodyPr>
          <a:lstStyle/>
          <a:p>
            <a:pPr lvl="1">
              <a:buFont typeface="Arial" panose="020B0604020202020204" pitchFamily="34" charset="0"/>
              <a:buChar char="•"/>
            </a:pPr>
            <a:endParaRPr lang="en-US" sz="2000" b="1" dirty="0"/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000" b="1" dirty="0"/>
              <a:t>Conferences – </a:t>
            </a:r>
            <a:r>
              <a:rPr lang="en-US" sz="1800" b="1" u="sng" dirty="0"/>
              <a:t>Before</a:t>
            </a:r>
            <a:r>
              <a:rPr lang="en-US" sz="1800" dirty="0"/>
              <a:t> making reservations document</a:t>
            </a:r>
            <a:r>
              <a:rPr lang="en-US" sz="2000" dirty="0"/>
              <a:t>:</a:t>
            </a:r>
          </a:p>
          <a:p>
            <a:pPr lvl="2"/>
            <a:r>
              <a:rPr lang="en-US" sz="1600" dirty="0"/>
              <a:t>Who is going </a:t>
            </a:r>
          </a:p>
          <a:p>
            <a:pPr lvl="2"/>
            <a:r>
              <a:rPr lang="en-US" sz="1600" dirty="0"/>
              <a:t>Name and Purpose of the conference</a:t>
            </a:r>
          </a:p>
          <a:p>
            <a:pPr lvl="2"/>
            <a:r>
              <a:rPr lang="en-US" sz="1600" dirty="0"/>
              <a:t>Get an Agenda</a:t>
            </a:r>
          </a:p>
          <a:p>
            <a:pPr lvl="2"/>
            <a:r>
              <a:rPr lang="en-US" sz="1600" dirty="0"/>
              <a:t>Date and Location of conference</a:t>
            </a:r>
          </a:p>
          <a:p>
            <a:pPr lvl="2"/>
            <a:r>
              <a:rPr lang="en-US" sz="1600" dirty="0"/>
              <a:t>Funding Source (proper approvals)</a:t>
            </a:r>
          </a:p>
          <a:p>
            <a:pPr lvl="2"/>
            <a:r>
              <a:rPr lang="en-US" sz="1600" dirty="0"/>
              <a:t>You should have all this information </a:t>
            </a:r>
            <a:r>
              <a:rPr lang="en-US" sz="1600" u="sng" dirty="0"/>
              <a:t>before</a:t>
            </a:r>
            <a:r>
              <a:rPr lang="en-US" sz="1600" dirty="0"/>
              <a:t> the P-card charges are made</a:t>
            </a:r>
            <a:r>
              <a:rPr lang="en-US" sz="1600" b="1" dirty="0"/>
              <a:t>.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1800" b="1" dirty="0"/>
              <a:t>Remind travelers </a:t>
            </a:r>
            <a:r>
              <a:rPr lang="en-US" sz="1800" dirty="0"/>
              <a:t>- a hotel receipt must be submitted (even for prepaid rooms) along with the conference agenda, check receipt for taxes.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1800" b="1" dirty="0"/>
              <a:t>Travel Out-of-State </a:t>
            </a:r>
            <a:r>
              <a:rPr lang="en-US" sz="1800" dirty="0"/>
              <a:t>– Must have Board approval in advance. Board Memo must be attached to the travel reimbursement request and P-card statement.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000" b="1" dirty="0"/>
              <a:t>In-County Travel </a:t>
            </a:r>
            <a:r>
              <a:rPr lang="en-US" sz="2000" dirty="0"/>
              <a:t>– </a:t>
            </a:r>
            <a:r>
              <a:rPr lang="en-US" sz="1800" dirty="0"/>
              <a:t>Use the mileage chart provided in the reimbursement form. </a:t>
            </a:r>
          </a:p>
          <a:p>
            <a:pPr marL="457200" lvl="1" indent="0">
              <a:buNone/>
            </a:pPr>
            <a:endParaRPr lang="en-US" sz="1800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6CDA3B8-6DEC-4533-AA37-B71951B0E8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47DBB-0C16-446A-A730-B9E0352885BB}" type="slidenum">
              <a:rPr lang="en-US" smtClean="0"/>
              <a:pPr/>
              <a:t>25</a:t>
            </a:fld>
            <a:endParaRPr lang="en-US"/>
          </a:p>
        </p:txBody>
      </p:sp>
      <p:sp>
        <p:nvSpPr>
          <p:cNvPr id="5" name="Rectangle 4">
            <a:hlinkClick r:id="rId2" action="ppaction://hlinksldjump"/>
            <a:extLst>
              <a:ext uri="{FF2B5EF4-FFF2-40B4-BE49-F238E27FC236}">
                <a16:creationId xmlns:a16="http://schemas.microsoft.com/office/drawing/2014/main" id="{A5D308B4-A831-42A1-A57A-047831D1A8F2}"/>
              </a:ext>
            </a:extLst>
          </p:cNvPr>
          <p:cNvSpPr/>
          <p:nvPr/>
        </p:nvSpPr>
        <p:spPr>
          <a:xfrm>
            <a:off x="152400" y="6356350"/>
            <a:ext cx="1295400" cy="36512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/>
              <a:t>Click here to </a:t>
            </a:r>
          </a:p>
          <a:p>
            <a:pPr algn="ctr"/>
            <a:r>
              <a:rPr lang="en-US" sz="1200" dirty="0"/>
              <a:t>return to agenda</a:t>
            </a:r>
          </a:p>
        </p:txBody>
      </p:sp>
    </p:spTree>
    <p:extLst>
      <p:ext uri="{BB962C8B-B14F-4D97-AF65-F5344CB8AC3E}">
        <p14:creationId xmlns:p14="http://schemas.microsoft.com/office/powerpoint/2010/main" val="11308243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0645"/>
    </mc:Choice>
    <mc:Fallback xmlns="">
      <p:transition spd="slow" advTm="40645"/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AFFFAF"/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path path="shap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3FE8EE-BF15-4739-8319-00F1057EDC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430962"/>
          </a:xfrm>
        </p:spPr>
        <p:txBody>
          <a:bodyPr/>
          <a:lstStyle/>
          <a:p>
            <a:r>
              <a:rPr lang="en-US" dirty="0"/>
              <a:t>SMARTFIND EXPRESS</a:t>
            </a:r>
            <a:br>
              <a:rPr lang="en-US" dirty="0"/>
            </a:br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C2BB3D90-668B-426E-BE24-3CE6C4C42C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47DBB-0C16-446A-A730-B9E0352885BB}" type="slidenum">
              <a:rPr lang="en-US" smtClean="0"/>
              <a:pPr/>
              <a:t>26</a:t>
            </a:fld>
            <a:endParaRPr lang="en-US"/>
          </a:p>
        </p:txBody>
      </p:sp>
      <p:sp>
        <p:nvSpPr>
          <p:cNvPr id="4" name="Rectangle 3">
            <a:hlinkClick r:id="rId2" action="ppaction://hlinksldjump"/>
            <a:extLst>
              <a:ext uri="{FF2B5EF4-FFF2-40B4-BE49-F238E27FC236}">
                <a16:creationId xmlns:a16="http://schemas.microsoft.com/office/drawing/2014/main" id="{AA8EF8E2-54C2-4148-8D01-F8A44102E797}"/>
              </a:ext>
            </a:extLst>
          </p:cNvPr>
          <p:cNvSpPr/>
          <p:nvPr/>
        </p:nvSpPr>
        <p:spPr>
          <a:xfrm>
            <a:off x="152400" y="6356350"/>
            <a:ext cx="1295400" cy="36512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/>
              <a:t>Click here to </a:t>
            </a:r>
          </a:p>
          <a:p>
            <a:pPr algn="ctr"/>
            <a:r>
              <a:rPr lang="en-US" sz="1200" dirty="0"/>
              <a:t>return to agenda</a:t>
            </a:r>
          </a:p>
        </p:txBody>
      </p:sp>
    </p:spTree>
    <p:extLst>
      <p:ext uri="{BB962C8B-B14F-4D97-AF65-F5344CB8AC3E}">
        <p14:creationId xmlns:p14="http://schemas.microsoft.com/office/powerpoint/2010/main" val="36515111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678"/>
    </mc:Choice>
    <mc:Fallback xmlns="">
      <p:transition spd="slow" advTm="4678"/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B0C002-8A0C-4E7B-8FD1-33F816C48C77}"/>
              </a:ext>
            </a:extLst>
          </p:cNvPr>
          <p:cNvSpPr>
            <a:spLocks noGrp="1"/>
          </p:cNvSpPr>
          <p:nvPr>
            <p:ph type="title"/>
          </p:nvPr>
        </p:nvSpPr>
        <p:spPr>
          <a:gradFill>
            <a:gsLst>
              <a:gs pos="23000">
                <a:srgbClr val="AFFFAF"/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path path="shape">
              <a:fillToRect l="50000" t="50000" r="50000" b="50000"/>
            </a:path>
          </a:gradFill>
        </p:spPr>
        <p:txBody>
          <a:bodyPr>
            <a:normAutofit fontScale="90000"/>
          </a:bodyPr>
          <a:lstStyle/>
          <a:p>
            <a:br>
              <a:rPr lang="en-US" dirty="0"/>
            </a:br>
            <a:r>
              <a:rPr lang="en-US" dirty="0" err="1"/>
              <a:t>SmartFind</a:t>
            </a:r>
            <a:r>
              <a:rPr lang="en-US" dirty="0"/>
              <a:t> Express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3067226-49D8-470A-B124-FF554401E7F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00600"/>
          </a:xfrm>
          <a:gradFill>
            <a:gsLst>
              <a:gs pos="0">
                <a:srgbClr val="C9FFC9"/>
              </a:gs>
              <a:gs pos="10000">
                <a:srgbClr val="99FF66"/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path path="shape">
              <a:fillToRect l="50000" t="50000" r="50000" b="50000"/>
            </a:path>
          </a:gradFill>
        </p:spPr>
        <p:txBody>
          <a:bodyPr>
            <a:normAutofit/>
          </a:bodyPr>
          <a:lstStyle/>
          <a:p>
            <a:pPr lvl="1">
              <a:buFont typeface="Arial" panose="020B0604020202020204" pitchFamily="34" charset="0"/>
              <a:buChar char="•"/>
            </a:pPr>
            <a:endParaRPr lang="en-US" sz="2000" b="1" dirty="0"/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000" b="1" dirty="0"/>
              <a:t>Substitutes </a:t>
            </a:r>
            <a:r>
              <a:rPr lang="en-US" sz="2000" dirty="0"/>
              <a:t>– All substitutes should be entered in </a:t>
            </a:r>
            <a:r>
              <a:rPr lang="en-US" sz="2000" dirty="0" err="1"/>
              <a:t>SmartFind</a:t>
            </a:r>
            <a:r>
              <a:rPr lang="en-US" sz="2000" dirty="0"/>
              <a:t> Express.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000" b="1" dirty="0"/>
              <a:t>Payroll</a:t>
            </a:r>
            <a:r>
              <a:rPr lang="en-US" sz="2000" dirty="0"/>
              <a:t>- Will pay substitutes according to what has been approved in </a:t>
            </a:r>
            <a:r>
              <a:rPr lang="en-US" sz="2000" dirty="0" err="1"/>
              <a:t>SmartFind</a:t>
            </a:r>
            <a:r>
              <a:rPr lang="en-US" sz="2000" dirty="0"/>
              <a:t> Express. Make sure you have verified all subs hours before submitting the payroll report. If a job is not verified the sub will not get paid.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000" b="1" dirty="0"/>
              <a:t>Duty Leave </a:t>
            </a:r>
            <a:r>
              <a:rPr lang="en-US" sz="2000" dirty="0"/>
              <a:t>– You must have a valid GL code to request a sub. The GL code should come from the person sending you on the duty leave. Do not use a previous code unless you verify it is still correct. Grants close and the code you used previously may not still be correct. </a:t>
            </a:r>
          </a:p>
          <a:p>
            <a:pPr marL="457200" lvl="1" indent="0">
              <a:buNone/>
            </a:pPr>
            <a:endParaRPr lang="en-US" sz="1800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6CDA3B8-6DEC-4533-AA37-B71951B0E8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47DBB-0C16-446A-A730-B9E0352885BB}" type="slidenum">
              <a:rPr lang="en-US" smtClean="0"/>
              <a:pPr/>
              <a:t>27</a:t>
            </a:fld>
            <a:endParaRPr lang="en-US"/>
          </a:p>
        </p:txBody>
      </p:sp>
      <p:sp>
        <p:nvSpPr>
          <p:cNvPr id="5" name="Rectangle 4">
            <a:hlinkClick r:id="rId2" action="ppaction://hlinksldjump"/>
            <a:extLst>
              <a:ext uri="{FF2B5EF4-FFF2-40B4-BE49-F238E27FC236}">
                <a16:creationId xmlns:a16="http://schemas.microsoft.com/office/drawing/2014/main" id="{A5D308B4-A831-42A1-A57A-047831D1A8F2}"/>
              </a:ext>
            </a:extLst>
          </p:cNvPr>
          <p:cNvSpPr/>
          <p:nvPr/>
        </p:nvSpPr>
        <p:spPr>
          <a:xfrm>
            <a:off x="152400" y="6356350"/>
            <a:ext cx="1295400" cy="36512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/>
              <a:t>Click here to </a:t>
            </a:r>
          </a:p>
          <a:p>
            <a:pPr algn="ctr"/>
            <a:r>
              <a:rPr lang="en-US" sz="1200" dirty="0"/>
              <a:t>return to agenda</a:t>
            </a:r>
          </a:p>
        </p:txBody>
      </p:sp>
    </p:spTree>
    <p:extLst>
      <p:ext uri="{BB962C8B-B14F-4D97-AF65-F5344CB8AC3E}">
        <p14:creationId xmlns:p14="http://schemas.microsoft.com/office/powerpoint/2010/main" val="30851162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0645"/>
    </mc:Choice>
    <mc:Fallback xmlns="">
      <p:transition spd="slow" advTm="40645"/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path path="shap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8D514D-51B4-4866-83B8-DBD851D49E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000" y="136525"/>
            <a:ext cx="8229600" cy="4953000"/>
          </a:xfrm>
          <a:gradFill>
            <a:gsLst>
              <a:gs pos="0">
                <a:srgbClr val="C9BEF0"/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path path="shape">
              <a:fillToRect l="50000" t="50000" r="50000" b="50000"/>
            </a:path>
          </a:gradFill>
        </p:spPr>
        <p:txBody>
          <a:bodyPr>
            <a:normAutofit/>
          </a:bodyPr>
          <a:lstStyle/>
          <a:p>
            <a:r>
              <a:rPr lang="en-US" sz="4800" b="1" dirty="0"/>
              <a:t>Finance Training</a:t>
            </a:r>
            <a:r>
              <a:rPr lang="en-US" sz="10000" b="1" dirty="0"/>
              <a:t> </a:t>
            </a:r>
            <a:br>
              <a:rPr lang="en-US" dirty="0"/>
            </a:br>
            <a:r>
              <a:rPr lang="en-US" sz="3800" dirty="0"/>
              <a:t>Thank You for All You Do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8B59A6F-E473-4603-B9A3-9F74415862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47DBB-0C16-446A-A730-B9E0352885BB}" type="slidenum">
              <a:rPr lang="en-US" smtClean="0"/>
              <a:pPr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53442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0223"/>
    </mc:Choice>
    <mc:Fallback xmlns="">
      <p:transition spd="slow" advTm="10223"/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A15C4BE692C4B498B2B95D7C4F6B599" ma:contentTypeVersion="13" ma:contentTypeDescription="Create a new document." ma:contentTypeScope="" ma:versionID="b1b231e0671a80eb58665f4a44da6903">
  <xsd:schema xmlns:xsd="http://www.w3.org/2001/XMLSchema" xmlns:xs="http://www.w3.org/2001/XMLSchema" xmlns:p="http://schemas.microsoft.com/office/2006/metadata/properties" xmlns:ns3="cde05961-e9dc-4868-b63c-a9b44a7c018d" xmlns:ns4="c5886492-e2b8-4b6f-be58-d8cb4835cc33" targetNamespace="http://schemas.microsoft.com/office/2006/metadata/properties" ma:root="true" ma:fieldsID="1d9e00fb2ae26aea0f4c29cb1ed92a03" ns3:_="" ns4:_="">
    <xsd:import namespace="cde05961-e9dc-4868-b63c-a9b44a7c018d"/>
    <xsd:import namespace="c5886492-e2b8-4b6f-be58-d8cb4835cc33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AutoTags" minOccurs="0"/>
                <xsd:element ref="ns3:MediaServiceGenerationTime" minOccurs="0"/>
                <xsd:element ref="ns3:MediaServiceEventHashCode" minOccurs="0"/>
                <xsd:element ref="ns3:MediaServiceDateTaken" minOccurs="0"/>
                <xsd:element ref="ns3:MediaLengthInSeconds" minOccurs="0"/>
                <xsd:element ref="ns3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de05961-e9dc-4868-b63c-a9b44a7c018d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5" nillable="true" ma:displayName="Tags" ma:internalName="MediaServiceAutoTags" ma:readOnly="true">
      <xsd:simpleType>
        <xsd:restriction base="dms:Text"/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9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CR" ma:index="20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5886492-e2b8-4b6f-be58-d8cb4835cc33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4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A3B0B9F1-DC89-4C06-9966-468B1A7F2E0F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90857CC9-16A2-42D9-9858-DC78D1882F15}">
  <ds:schemaRefs>
    <ds:schemaRef ds:uri="http://schemas.microsoft.com/office/2006/documentManagement/types"/>
    <ds:schemaRef ds:uri="http://schemas.microsoft.com/office/2006/metadata/properties"/>
    <ds:schemaRef ds:uri="http://schemas.openxmlformats.org/package/2006/metadata/core-properties"/>
    <ds:schemaRef ds:uri="http://purl.org/dc/dcmitype/"/>
    <ds:schemaRef ds:uri="http://purl.org/dc/elements/1.1/"/>
    <ds:schemaRef ds:uri="c5886492-e2b8-4b6f-be58-d8cb4835cc33"/>
    <ds:schemaRef ds:uri="cde05961-e9dc-4868-b63c-a9b44a7c018d"/>
    <ds:schemaRef ds:uri="http://schemas.microsoft.com/office/infopath/2007/PartnerControls"/>
    <ds:schemaRef ds:uri="http://www.w3.org/XML/1998/namespace"/>
    <ds:schemaRef ds:uri="http://purl.org/dc/terms/"/>
  </ds:schemaRefs>
</ds:datastoreItem>
</file>

<file path=customXml/itemProps3.xml><?xml version="1.0" encoding="utf-8"?>
<ds:datastoreItem xmlns:ds="http://schemas.openxmlformats.org/officeDocument/2006/customXml" ds:itemID="{38CC2709-AAEC-4FC0-8EBD-191E68FF0AC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cde05961-e9dc-4868-b63c-a9b44a7c018d"/>
    <ds:schemaRef ds:uri="c5886492-e2b8-4b6f-be58-d8cb4835cc3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Integral</Template>
  <TotalTime>4720</TotalTime>
  <Words>2172</Words>
  <Application>Microsoft Office PowerPoint</Application>
  <PresentationFormat>On-screen Show (4:3)</PresentationFormat>
  <Paragraphs>364</Paragraphs>
  <Slides>28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32" baseType="lpstr">
      <vt:lpstr>Arial</vt:lpstr>
      <vt:lpstr>Calibri</vt:lpstr>
      <vt:lpstr>Wingdings</vt:lpstr>
      <vt:lpstr>Office Theme</vt:lpstr>
      <vt:lpstr>Finance Training   Training For School Secretaries and Bookkeepers</vt:lpstr>
      <vt:lpstr>Agenda</vt:lpstr>
      <vt:lpstr>Account Structure</vt:lpstr>
      <vt:lpstr>The Organization Key</vt:lpstr>
      <vt:lpstr>Fund – 2 digits in the Org Key</vt:lpstr>
      <vt:lpstr>Location – 3 digits in the key</vt:lpstr>
      <vt:lpstr>Projects  - 3 Digits in the Key</vt:lpstr>
      <vt:lpstr>Subject – 2 Digits in the Key</vt:lpstr>
      <vt:lpstr>Function &amp; Object</vt:lpstr>
      <vt:lpstr>Functions – 4 digits</vt:lpstr>
      <vt:lpstr>Function con’t</vt:lpstr>
      <vt:lpstr>Object Codes – 3 digits</vt:lpstr>
      <vt:lpstr>Object Codes – 3 digits Salaries </vt:lpstr>
      <vt:lpstr>Object Codes – 3 digits Benefits</vt:lpstr>
      <vt:lpstr>Object Codes – 3 digits Purchased Services</vt:lpstr>
      <vt:lpstr>Object Codes – 3 digits Energy</vt:lpstr>
      <vt:lpstr>Object Codes – 3 digits Materials and Supplies</vt:lpstr>
      <vt:lpstr>Object Codes – 3 digits  Capital Outlay</vt:lpstr>
      <vt:lpstr>Object Codes – 3 digits  Other </vt:lpstr>
      <vt:lpstr>PowerPoint Presentation</vt:lpstr>
      <vt:lpstr>P-CARDs </vt:lpstr>
      <vt:lpstr>Purchasing Card P-Cards</vt:lpstr>
      <vt:lpstr>Purchasing Card P-Cards</vt:lpstr>
      <vt:lpstr> P-Cards (Continued)</vt:lpstr>
      <vt:lpstr> Travel</vt:lpstr>
      <vt:lpstr>SMARTFIND EXPRESS </vt:lpstr>
      <vt:lpstr> SmartFind Express</vt:lpstr>
      <vt:lpstr>Finance Training  Thank You for All You Do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Account Structure</dc:title>
  <dc:creator>Joni</dc:creator>
  <cp:lastModifiedBy>Kuhlmann, Michelle</cp:lastModifiedBy>
  <cp:revision>210</cp:revision>
  <cp:lastPrinted>2024-02-22T15:36:27Z</cp:lastPrinted>
  <dcterms:created xsi:type="dcterms:W3CDTF">2015-07-22T00:35:16Z</dcterms:created>
  <dcterms:modified xsi:type="dcterms:W3CDTF">2024-04-25T14:06:31Z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0x010100DA15C4BE692C4B498B2B95D7C4F6B599</vt:lpwstr>
  </property>
</Properties>
</file>