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embeddedFontLst>
    <p:embeddedFont>
      <p:font typeface="Roboto Slab"/>
      <p:regular r:id="rId21"/>
      <p:bold r:id="rId22"/>
    </p:embeddedFont>
    <p:embeddedFont>
      <p:font typeface="Roboto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RobotoSlab-bold.fntdata"/><Relationship Id="rId21" Type="http://schemas.openxmlformats.org/officeDocument/2006/relationships/font" Target="fonts/RobotoSlab-regular.fntdata"/><Relationship Id="rId24" Type="http://schemas.openxmlformats.org/officeDocument/2006/relationships/font" Target="fonts/Roboto-bold.fntdata"/><Relationship Id="rId23" Type="http://schemas.openxmlformats.org/officeDocument/2006/relationships/font" Target="fonts/Roboto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Roboto-boldItalic.fntdata"/><Relationship Id="rId25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c6f75fce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c6f75fce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6f75fceb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c6f75fce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c6f75fceb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c6f75fceb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59efff416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59efff416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59efff416f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59efff416f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c6f75fceb_0_1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c6f75fceb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59e77aff93_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59e77aff93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59e77aff93_4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59e77aff93_4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59e77aff93_4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59e77aff93_4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59e77aff93_4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59e77aff93_4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59e77aff93_4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59e77aff93_4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574a2ca16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574a2ca16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c6f75fceb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c6f75fceb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59e77aff93_4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59e77aff93_4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c6f75fceb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c6f75fceb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3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" name="Google Shape;27;p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" name="Google Shape;36;p7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" name="Google Shape;45;p9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6" name="Google Shape;46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Relationship Id="rId4" Type="http://schemas.openxmlformats.org/officeDocument/2006/relationships/image" Target="../media/image12.png"/><Relationship Id="rId5" Type="http://schemas.openxmlformats.org/officeDocument/2006/relationships/image" Target="../media/image11.png"/><Relationship Id="rId6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7th Grade </a:t>
            </a:r>
            <a:r>
              <a:rPr lang="es"/>
              <a:t>Expectations </a:t>
            </a:r>
            <a:endParaRPr/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680300" y="3049450"/>
            <a:ext cx="5783400" cy="170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What teachers expect from students and parents and what students and parents can expect from teachers.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idx="2" type="body"/>
          </p:nvPr>
        </p:nvSpPr>
        <p:spPr>
          <a:xfrm>
            <a:off x="4925200" y="5811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</a:pPr>
            <a:r>
              <a:rPr lang="es"/>
              <a:t>-Highly qualified to teach specific subject areas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</a:pPr>
            <a:r>
              <a:rPr lang="es"/>
              <a:t>-Will contact home when concerned about failing grades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</a:pPr>
            <a:r>
              <a:rPr lang="es"/>
              <a:t>-Will </a:t>
            </a:r>
            <a:r>
              <a:rPr lang="es"/>
              <a:t>also</a:t>
            </a:r>
            <a:r>
              <a:rPr lang="es"/>
              <a:t> share positive behaviors and achievements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</a:pPr>
            <a:r>
              <a:rPr lang="es"/>
              <a:t>-All teachers see roughly 150 students each day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None/>
            </a:pPr>
            <a:r>
              <a:rPr lang="es"/>
              <a:t>-Each teacher has their </a:t>
            </a:r>
            <a:r>
              <a:rPr lang="es"/>
              <a:t>individual</a:t>
            </a:r>
            <a:r>
              <a:rPr lang="es"/>
              <a:t> style, however, all align to school expectations </a:t>
            </a:r>
            <a:endParaRPr/>
          </a:p>
        </p:txBody>
      </p:sp>
      <p:sp>
        <p:nvSpPr>
          <p:cNvPr id="70" name="Google Shape;70;p14"/>
          <p:cNvSpPr txBox="1"/>
          <p:nvPr>
            <p:ph type="title"/>
          </p:nvPr>
        </p:nvSpPr>
        <p:spPr>
          <a:xfrm>
            <a:off x="223475" y="1674400"/>
            <a:ext cx="4045200" cy="131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About our teachers: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Subjects Taught</a:t>
            </a:r>
            <a:endParaRPr/>
          </a:p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>
            <a:off x="228600" y="1363650"/>
            <a:ext cx="89154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Every student attends:			If your child is </a:t>
            </a:r>
            <a:r>
              <a:rPr b="1" lang="es"/>
              <a:t>NOT </a:t>
            </a:r>
            <a:r>
              <a:rPr lang="es"/>
              <a:t>in band/chorus your child attends*: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-PE 							-Health for 1 semester	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-Math						- </a:t>
            </a:r>
            <a:r>
              <a:rPr lang="es"/>
              <a:t>Keyboarding</a:t>
            </a:r>
            <a:r>
              <a:rPr lang="es"/>
              <a:t> for 1 semester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-Science						</a:t>
            </a:r>
            <a:r>
              <a:rPr lang="es" sz="1200"/>
              <a:t>*Your child can be placed in RtI if recommended by the Data/RtI Support Team</a:t>
            </a:r>
            <a:endParaRPr sz="12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-English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-Social Studies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77" name="Google Shape;7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8875" y="3305575"/>
            <a:ext cx="2076525" cy="1609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Google Classroom: For Students</a:t>
            </a:r>
            <a:endParaRPr/>
          </a:p>
        </p:txBody>
      </p:sp>
      <p:sp>
        <p:nvSpPr>
          <p:cNvPr id="83" name="Google Shape;83;p1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Teachers will post assignments, notes, and announcements to students on google classroom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If a teacher posts anything in any manner it will send kids an email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Parents can be invited to join also as a guardian (not the same access)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7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90" name="Google Shape;9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263" y="2947275"/>
            <a:ext cx="8505825" cy="192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7900" y="-109275"/>
            <a:ext cx="7486150" cy="314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>
            <p:ph idx="4294967295"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Checking Grades via Skyward</a:t>
            </a:r>
            <a:endParaRPr/>
          </a:p>
        </p:txBody>
      </p:sp>
      <p:sp>
        <p:nvSpPr>
          <p:cNvPr id="97" name="Google Shape;97;p18"/>
          <p:cNvSpPr txBox="1"/>
          <p:nvPr>
            <p:ph idx="4294967295" type="body"/>
          </p:nvPr>
        </p:nvSpPr>
        <p:spPr>
          <a:xfrm>
            <a:off x="311700" y="1196750"/>
            <a:ext cx="8520600" cy="52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chemeClr val="accent5"/>
                </a:solidFill>
              </a:rPr>
              <a:t>Can your child access </a:t>
            </a:r>
            <a:r>
              <a:rPr lang="es" sz="2400">
                <a:solidFill>
                  <a:schemeClr val="accent5"/>
                </a:solidFill>
              </a:rPr>
              <a:t>their</a:t>
            </a:r>
            <a:r>
              <a:rPr lang="es" sz="2400">
                <a:solidFill>
                  <a:schemeClr val="accent5"/>
                </a:solidFill>
              </a:rPr>
              <a:t> grades? </a:t>
            </a:r>
            <a:r>
              <a:rPr lang="es" sz="2400">
                <a:solidFill>
                  <a:schemeClr val="accent5"/>
                </a:solidFill>
              </a:rPr>
              <a:t>Can you access his/her grades?</a:t>
            </a:r>
            <a:endParaRPr sz="2400">
              <a:solidFill>
                <a:schemeClr val="accent5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400">
              <a:solidFill>
                <a:schemeClr val="accent5"/>
              </a:solidFill>
            </a:endParaRPr>
          </a:p>
        </p:txBody>
      </p:sp>
      <p:cxnSp>
        <p:nvCxnSpPr>
          <p:cNvPr id="98" name="Google Shape;98;p18"/>
          <p:cNvCxnSpPr/>
          <p:nvPr/>
        </p:nvCxnSpPr>
        <p:spPr>
          <a:xfrm>
            <a:off x="418675" y="1811883"/>
            <a:ext cx="2709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9" name="Google Shape;99;p18"/>
          <p:cNvSpPr txBox="1"/>
          <p:nvPr>
            <p:ph idx="4294967295" type="body"/>
          </p:nvPr>
        </p:nvSpPr>
        <p:spPr>
          <a:xfrm>
            <a:off x="311700" y="2406775"/>
            <a:ext cx="7555500" cy="226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Here are some key points about Skyward and how the teachers use it here at CMS. 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i="1" lang="es" sz="2400"/>
              <a:t>No computer? Download the Skyward app on your smartphone. (Available for Apple and Android)</a:t>
            </a:r>
            <a:endParaRPr i="1" sz="2400"/>
          </a:p>
        </p:txBody>
      </p:sp>
      <p:cxnSp>
        <p:nvCxnSpPr>
          <p:cNvPr id="100" name="Google Shape;100;p18"/>
          <p:cNvCxnSpPr/>
          <p:nvPr/>
        </p:nvCxnSpPr>
        <p:spPr>
          <a:xfrm>
            <a:off x="5012725" y="1811883"/>
            <a:ext cx="2709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8" name="Google Shape;108;p19"/>
          <p:cNvPicPr preferRelativeResize="0"/>
          <p:nvPr/>
        </p:nvPicPr>
        <p:blipFill rotWithShape="1">
          <a:blip r:embed="rId3">
            <a:alphaModFix/>
          </a:blip>
          <a:srcRect b="20862" l="24115" r="23923" t="10939"/>
          <a:stretch/>
        </p:blipFill>
        <p:spPr>
          <a:xfrm>
            <a:off x="296025" y="100125"/>
            <a:ext cx="6229426" cy="4599326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9"/>
          <p:cNvSpPr txBox="1"/>
          <p:nvPr/>
        </p:nvSpPr>
        <p:spPr>
          <a:xfrm>
            <a:off x="1295125" y="414450"/>
            <a:ext cx="266400" cy="888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0" name="Google Shape;110;p19"/>
          <p:cNvSpPr txBox="1"/>
          <p:nvPr/>
        </p:nvSpPr>
        <p:spPr>
          <a:xfrm>
            <a:off x="6349800" y="100125"/>
            <a:ext cx="1894500" cy="5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Number of missing assignments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11" name="Google Shape;111;p19"/>
          <p:cNvCxnSpPr/>
          <p:nvPr/>
        </p:nvCxnSpPr>
        <p:spPr>
          <a:xfrm flipH="1">
            <a:off x="2619950" y="436650"/>
            <a:ext cx="4018500" cy="222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2" name="Google Shape;112;p19"/>
          <p:cNvSpPr txBox="1"/>
          <p:nvPr/>
        </p:nvSpPr>
        <p:spPr>
          <a:xfrm>
            <a:off x="7223100" y="1724375"/>
            <a:ext cx="1272900" cy="5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3" name="Google Shape;113;p19"/>
          <p:cNvSpPr txBox="1"/>
          <p:nvPr/>
        </p:nvSpPr>
        <p:spPr>
          <a:xfrm>
            <a:off x="1272925" y="1124900"/>
            <a:ext cx="266400" cy="118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4" name="Google Shape;114;p19"/>
          <p:cNvSpPr txBox="1"/>
          <p:nvPr/>
        </p:nvSpPr>
        <p:spPr>
          <a:xfrm>
            <a:off x="178475" y="1879900"/>
            <a:ext cx="1183200" cy="4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Roboto"/>
                <a:ea typeface="Roboto"/>
                <a:cs typeface="Roboto"/>
                <a:sym typeface="Roboto"/>
              </a:rPr>
              <a:t>Click teacher’s name to message via Skyward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15" name="Google Shape;115;p19"/>
          <p:cNvCxnSpPr/>
          <p:nvPr/>
        </p:nvCxnSpPr>
        <p:spPr>
          <a:xfrm>
            <a:off x="851075" y="2997300"/>
            <a:ext cx="510600" cy="2220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6" name="Google Shape;116;p19"/>
          <p:cNvCxnSpPr>
            <a:stCxn id="114" idx="0"/>
          </p:cNvCxnSpPr>
          <p:nvPr/>
        </p:nvCxnSpPr>
        <p:spPr>
          <a:xfrm flipH="1" rot="10800000">
            <a:off x="770075" y="1591000"/>
            <a:ext cx="547200" cy="2889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0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20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2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4" name="Google Shape;124;p20"/>
          <p:cNvPicPr preferRelativeResize="0"/>
          <p:nvPr/>
        </p:nvPicPr>
        <p:blipFill rotWithShape="1">
          <a:blip r:embed="rId3">
            <a:alphaModFix/>
          </a:blip>
          <a:srcRect b="40026" l="24989" r="29524" t="10045"/>
          <a:stretch/>
        </p:blipFill>
        <p:spPr>
          <a:xfrm>
            <a:off x="4174000" y="1968575"/>
            <a:ext cx="4159200" cy="25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0"/>
          <p:cNvPicPr preferRelativeResize="0"/>
          <p:nvPr/>
        </p:nvPicPr>
        <p:blipFill rotWithShape="1">
          <a:blip r:embed="rId4">
            <a:alphaModFix/>
          </a:blip>
          <a:srcRect b="21782" l="32050" r="23711" t="10736"/>
          <a:stretch/>
        </p:blipFill>
        <p:spPr>
          <a:xfrm>
            <a:off x="128800" y="118425"/>
            <a:ext cx="4045200" cy="3470926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0"/>
          <p:cNvSpPr txBox="1"/>
          <p:nvPr/>
        </p:nvSpPr>
        <p:spPr>
          <a:xfrm>
            <a:off x="4758675" y="296025"/>
            <a:ext cx="2212800" cy="6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Click on “show all” next to “missing assignments” to see the list of what is missing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27" name="Google Shape;127;p20"/>
          <p:cNvCxnSpPr/>
          <p:nvPr/>
        </p:nvCxnSpPr>
        <p:spPr>
          <a:xfrm rot="10800000">
            <a:off x="1206250" y="288650"/>
            <a:ext cx="3493200" cy="1554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8" name="Google Shape;128;p20"/>
          <p:cNvCxnSpPr/>
          <p:nvPr/>
        </p:nvCxnSpPr>
        <p:spPr>
          <a:xfrm flipH="1">
            <a:off x="5772475" y="1280325"/>
            <a:ext cx="140700" cy="8142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9" name="Google Shape;129;p20"/>
          <p:cNvSpPr txBox="1"/>
          <p:nvPr/>
        </p:nvSpPr>
        <p:spPr>
          <a:xfrm>
            <a:off x="207225" y="370025"/>
            <a:ext cx="207300" cy="66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0" name="Google Shape;130;p20"/>
          <p:cNvSpPr txBox="1"/>
          <p:nvPr/>
        </p:nvSpPr>
        <p:spPr>
          <a:xfrm>
            <a:off x="192425" y="925100"/>
            <a:ext cx="207300" cy="66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1" name="Google Shape;131;p20"/>
          <p:cNvSpPr txBox="1"/>
          <p:nvPr/>
        </p:nvSpPr>
        <p:spPr>
          <a:xfrm>
            <a:off x="4307225" y="2175800"/>
            <a:ext cx="207300" cy="66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21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21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39" name="Google Shape;139;p21"/>
          <p:cNvPicPr preferRelativeResize="0"/>
          <p:nvPr/>
        </p:nvPicPr>
        <p:blipFill rotWithShape="1">
          <a:blip r:embed="rId3">
            <a:alphaModFix/>
          </a:blip>
          <a:srcRect b="20862" l="24115" r="23923" t="10939"/>
          <a:stretch/>
        </p:blipFill>
        <p:spPr>
          <a:xfrm>
            <a:off x="37000" y="0"/>
            <a:ext cx="5292499" cy="390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1"/>
          <p:cNvPicPr preferRelativeResize="0"/>
          <p:nvPr/>
        </p:nvPicPr>
        <p:blipFill rotWithShape="1">
          <a:blip r:embed="rId4">
            <a:alphaModFix/>
          </a:blip>
          <a:srcRect b="18706" l="28245" r="27969" t="20576"/>
          <a:stretch/>
        </p:blipFill>
        <p:spPr>
          <a:xfrm>
            <a:off x="5076875" y="1968575"/>
            <a:ext cx="4003800" cy="3123101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1"/>
          <p:cNvSpPr txBox="1"/>
          <p:nvPr/>
        </p:nvSpPr>
        <p:spPr>
          <a:xfrm>
            <a:off x="5380325" y="118425"/>
            <a:ext cx="2116500" cy="7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Click on the blue letter to bring up all the </a:t>
            </a:r>
            <a:r>
              <a:rPr lang="es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assignments</a:t>
            </a:r>
            <a:r>
              <a:rPr lang="es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for that grade.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42" name="Google Shape;142;p21"/>
          <p:cNvCxnSpPr/>
          <p:nvPr/>
        </p:nvCxnSpPr>
        <p:spPr>
          <a:xfrm flipH="1">
            <a:off x="4536625" y="562450"/>
            <a:ext cx="740100" cy="7845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3" name="Google Shape;143;p21"/>
          <p:cNvCxnSpPr/>
          <p:nvPr/>
        </p:nvCxnSpPr>
        <p:spPr>
          <a:xfrm flipH="1">
            <a:off x="6083425" y="1073100"/>
            <a:ext cx="288600" cy="19167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44" name="Google Shape;144;p21"/>
          <p:cNvSpPr txBox="1"/>
          <p:nvPr/>
        </p:nvSpPr>
        <p:spPr>
          <a:xfrm>
            <a:off x="74025" y="3966775"/>
            <a:ext cx="2982600" cy="2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Blue speech bubble is a comment posted by the the teacher. </a:t>
            </a:r>
            <a:r>
              <a:rPr lang="es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Click on it to see what the comment is.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45" name="Google Shape;145;p21"/>
          <p:cNvCxnSpPr>
            <a:stCxn id="144" idx="3"/>
          </p:cNvCxnSpPr>
          <p:nvPr/>
        </p:nvCxnSpPr>
        <p:spPr>
          <a:xfrm flipH="1" rot="10800000">
            <a:off x="3056625" y="3578725"/>
            <a:ext cx="3433800" cy="5286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46" name="Google Shape;146;p21"/>
          <p:cNvPicPr preferRelativeResize="0"/>
          <p:nvPr/>
        </p:nvPicPr>
        <p:blipFill rotWithShape="1">
          <a:blip r:embed="rId5">
            <a:alphaModFix/>
          </a:blip>
          <a:srcRect b="51066" l="32441" r="55094" t="40259"/>
          <a:stretch/>
        </p:blipFill>
        <p:spPr>
          <a:xfrm>
            <a:off x="6801275" y="3212337"/>
            <a:ext cx="1339526" cy="4588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7" name="Google Shape;147;p21"/>
          <p:cNvCxnSpPr/>
          <p:nvPr/>
        </p:nvCxnSpPr>
        <p:spPr>
          <a:xfrm flipH="1" rot="10800000">
            <a:off x="3197100" y="3737250"/>
            <a:ext cx="3582000" cy="7920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48" name="Google Shape;148;p21"/>
          <p:cNvSpPr txBox="1"/>
          <p:nvPr/>
        </p:nvSpPr>
        <p:spPr>
          <a:xfrm>
            <a:off x="880675" y="266425"/>
            <a:ext cx="229500" cy="74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9" name="Google Shape;149;p21"/>
          <p:cNvSpPr txBox="1"/>
          <p:nvPr/>
        </p:nvSpPr>
        <p:spPr>
          <a:xfrm>
            <a:off x="865875" y="880675"/>
            <a:ext cx="229500" cy="74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0" name="Google Shape;150;p21"/>
          <p:cNvSpPr txBox="1"/>
          <p:nvPr/>
        </p:nvSpPr>
        <p:spPr>
          <a:xfrm>
            <a:off x="5217500" y="2168400"/>
            <a:ext cx="199800" cy="444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2"/>
          <p:cNvSpPr txBox="1"/>
          <p:nvPr>
            <p:ph type="title"/>
          </p:nvPr>
        </p:nvSpPr>
        <p:spPr>
          <a:xfrm>
            <a:off x="295100" y="169150"/>
            <a:ext cx="1703100" cy="245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400"/>
              <a:t>Concerned about discipline or attendance? </a:t>
            </a:r>
            <a:endParaRPr sz="1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400"/>
              <a:t>This student has been absent 90 days this year and has 18 discipline referrals. </a:t>
            </a:r>
            <a:endParaRPr sz="1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pic>
        <p:nvPicPr>
          <p:cNvPr id="156" name="Google Shape;156;p22"/>
          <p:cNvPicPr preferRelativeResize="0"/>
          <p:nvPr/>
        </p:nvPicPr>
        <p:blipFill rotWithShape="1">
          <a:blip r:embed="rId3">
            <a:alphaModFix/>
          </a:blip>
          <a:srcRect b="41819" l="0" r="63464" t="0"/>
          <a:stretch/>
        </p:blipFill>
        <p:spPr>
          <a:xfrm>
            <a:off x="2343025" y="1368025"/>
            <a:ext cx="3970426" cy="3556599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2"/>
          <p:cNvSpPr txBox="1"/>
          <p:nvPr/>
        </p:nvSpPr>
        <p:spPr>
          <a:xfrm>
            <a:off x="3744750" y="1913675"/>
            <a:ext cx="547500" cy="118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8" name="Google Shape;158;p22"/>
          <p:cNvSpPr txBox="1"/>
          <p:nvPr/>
        </p:nvSpPr>
        <p:spPr>
          <a:xfrm>
            <a:off x="4470050" y="2365100"/>
            <a:ext cx="577200" cy="59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9" name="Google Shape;159;p22"/>
          <p:cNvSpPr txBox="1"/>
          <p:nvPr/>
        </p:nvSpPr>
        <p:spPr>
          <a:xfrm>
            <a:off x="4625450" y="3208800"/>
            <a:ext cx="621600" cy="118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0" name="Google Shape;160;p22"/>
          <p:cNvSpPr txBox="1"/>
          <p:nvPr>
            <p:ph type="title"/>
          </p:nvPr>
        </p:nvSpPr>
        <p:spPr>
          <a:xfrm>
            <a:off x="4799125" y="277150"/>
            <a:ext cx="4045200" cy="80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400"/>
              <a:t>Keep in mind, we can see how often and when grades have been checked by both the student and parent.</a:t>
            </a:r>
            <a:endParaRPr sz="1400"/>
          </a:p>
        </p:txBody>
      </p:sp>
      <p:cxnSp>
        <p:nvCxnSpPr>
          <p:cNvPr id="161" name="Google Shape;161;p22"/>
          <p:cNvCxnSpPr/>
          <p:nvPr/>
        </p:nvCxnSpPr>
        <p:spPr>
          <a:xfrm>
            <a:off x="1961200" y="1728650"/>
            <a:ext cx="614400" cy="4737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2" name="Google Shape;162;p22"/>
          <p:cNvCxnSpPr/>
          <p:nvPr/>
        </p:nvCxnSpPr>
        <p:spPr>
          <a:xfrm>
            <a:off x="1679975" y="2291100"/>
            <a:ext cx="873300" cy="4143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3" name="Google Shape;163;p22"/>
          <p:cNvCxnSpPr/>
          <p:nvPr/>
        </p:nvCxnSpPr>
        <p:spPr>
          <a:xfrm flipH="1">
            <a:off x="5609825" y="1247600"/>
            <a:ext cx="1894500" cy="11250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3"/>
          <p:cNvSpPr txBox="1"/>
          <p:nvPr>
            <p:ph type="title"/>
          </p:nvPr>
        </p:nvSpPr>
        <p:spPr>
          <a:xfrm>
            <a:off x="1094400" y="170225"/>
            <a:ext cx="2416500" cy="70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Parents</a:t>
            </a:r>
            <a:endParaRPr/>
          </a:p>
        </p:txBody>
      </p:sp>
      <p:sp>
        <p:nvSpPr>
          <p:cNvPr id="169" name="Google Shape;169;p23"/>
          <p:cNvSpPr txBox="1"/>
          <p:nvPr>
            <p:ph idx="2" type="body"/>
          </p:nvPr>
        </p:nvSpPr>
        <p:spPr>
          <a:xfrm>
            <a:off x="5631950" y="724200"/>
            <a:ext cx="34338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s"/>
              <a:t>Remember to pass in middle school and avoid summer school, you must pass your 4 core subjects- English, Math, Science and Social Studies. If your child fails just one, he/she will have to attend summer school. </a:t>
            </a:r>
            <a:endParaRPr/>
          </a:p>
        </p:txBody>
      </p:sp>
      <p:sp>
        <p:nvSpPr>
          <p:cNvPr id="170" name="Google Shape;170;p23"/>
          <p:cNvSpPr txBox="1"/>
          <p:nvPr>
            <p:ph type="title"/>
          </p:nvPr>
        </p:nvSpPr>
        <p:spPr>
          <a:xfrm>
            <a:off x="-220425" y="3393900"/>
            <a:ext cx="2342700" cy="70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/>
              <a:t>Teachers</a:t>
            </a:r>
            <a:endParaRPr sz="3000"/>
          </a:p>
        </p:txBody>
      </p:sp>
      <p:sp>
        <p:nvSpPr>
          <p:cNvPr id="171" name="Google Shape;171;p23"/>
          <p:cNvSpPr txBox="1"/>
          <p:nvPr>
            <p:ph type="title"/>
          </p:nvPr>
        </p:nvSpPr>
        <p:spPr>
          <a:xfrm>
            <a:off x="2688200" y="3393900"/>
            <a:ext cx="2307300" cy="70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/>
              <a:t>Student</a:t>
            </a:r>
            <a:r>
              <a:rPr lang="es" sz="3000"/>
              <a:t>s</a:t>
            </a:r>
            <a:endParaRPr sz="3000"/>
          </a:p>
        </p:txBody>
      </p:sp>
      <p:sp>
        <p:nvSpPr>
          <p:cNvPr id="172" name="Google Shape;172;p23"/>
          <p:cNvSpPr/>
          <p:nvPr/>
        </p:nvSpPr>
        <p:spPr>
          <a:xfrm>
            <a:off x="1166700" y="828125"/>
            <a:ext cx="2271900" cy="2613000"/>
          </a:xfrm>
          <a:prstGeom prst="triangle">
            <a:avLst>
              <a:gd fmla="val 500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73" name="Google Shape;173;p23"/>
          <p:cNvCxnSpPr>
            <a:endCxn id="170" idx="0"/>
          </p:cNvCxnSpPr>
          <p:nvPr/>
        </p:nvCxnSpPr>
        <p:spPr>
          <a:xfrm flipH="1">
            <a:off x="950925" y="818400"/>
            <a:ext cx="1165800" cy="2575500"/>
          </a:xfrm>
          <a:prstGeom prst="straightConnector1">
            <a:avLst/>
          </a:prstGeom>
          <a:noFill/>
          <a:ln cap="flat" cmpd="sng" w="9525">
            <a:solidFill>
              <a:srgbClr val="FFFF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4" name="Google Shape;174;p23"/>
          <p:cNvCxnSpPr/>
          <p:nvPr/>
        </p:nvCxnSpPr>
        <p:spPr>
          <a:xfrm rot="10800000">
            <a:off x="2479250" y="840500"/>
            <a:ext cx="1184100" cy="2531100"/>
          </a:xfrm>
          <a:prstGeom prst="straightConnector1">
            <a:avLst/>
          </a:prstGeom>
          <a:noFill/>
          <a:ln cap="flat" cmpd="sng" w="9525">
            <a:solidFill>
              <a:srgbClr val="FFFF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5" name="Google Shape;175;p23"/>
          <p:cNvCxnSpPr/>
          <p:nvPr/>
        </p:nvCxnSpPr>
        <p:spPr>
          <a:xfrm>
            <a:off x="1924175" y="3763850"/>
            <a:ext cx="976800" cy="0"/>
          </a:xfrm>
          <a:prstGeom prst="straightConnector1">
            <a:avLst/>
          </a:prstGeom>
          <a:noFill/>
          <a:ln cap="flat" cmpd="sng" w="9525">
            <a:solidFill>
              <a:srgbClr val="FFFF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4"/>
          <p:cNvSpPr txBox="1"/>
          <p:nvPr>
            <p:ph type="title"/>
          </p:nvPr>
        </p:nvSpPr>
        <p:spPr>
          <a:xfrm>
            <a:off x="127875" y="3097375"/>
            <a:ext cx="4045200" cy="150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/>
              <a:t>If you or your child has a question about a grade, please make sure your child knows the proper steps to find the answer-</a:t>
            </a:r>
            <a:endParaRPr sz="3600"/>
          </a:p>
        </p:txBody>
      </p:sp>
      <p:sp>
        <p:nvSpPr>
          <p:cNvPr id="181" name="Google Shape;181;p24"/>
          <p:cNvSpPr txBox="1"/>
          <p:nvPr>
            <p:ph idx="2" type="body"/>
          </p:nvPr>
        </p:nvSpPr>
        <p:spPr>
          <a:xfrm>
            <a:off x="5139750" y="523950"/>
            <a:ext cx="3837000" cy="393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s"/>
              <a:t>Check your Skyward 		       </a:t>
            </a:r>
            <a:r>
              <a:rPr i="1" lang="es"/>
              <a:t>if you still have a question…		</a:t>
            </a:r>
            <a:endParaRPr i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s"/>
              <a:t>Have student a</a:t>
            </a:r>
            <a:r>
              <a:rPr lang="es"/>
              <a:t>sk the teacher politely in person or by email   </a:t>
            </a:r>
            <a:r>
              <a:rPr i="1" lang="es"/>
              <a:t>if you still have a </a:t>
            </a:r>
            <a:r>
              <a:rPr i="1" lang="es"/>
              <a:t>question</a:t>
            </a:r>
            <a:r>
              <a:rPr i="1" lang="es"/>
              <a:t>...</a:t>
            </a:r>
            <a:r>
              <a:rPr lang="es"/>
              <a:t>	     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s"/>
              <a:t>Talk to your parents and have your parents email or call the teacher					      </a:t>
            </a:r>
            <a:r>
              <a:rPr i="1" lang="es"/>
              <a:t>if you still have a question…		</a:t>
            </a:r>
            <a:endParaRPr i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s"/>
              <a:t>Call the office to make an appointment with the teacher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5"/>
          <p:cNvSpPr txBox="1"/>
          <p:nvPr>
            <p:ph type="title"/>
          </p:nvPr>
        </p:nvSpPr>
        <p:spPr>
          <a:xfrm>
            <a:off x="-346850" y="1818600"/>
            <a:ext cx="5427900" cy="150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Khan </a:t>
            </a:r>
            <a:r>
              <a:rPr lang="es"/>
              <a:t>Academy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ProdigyMath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IXL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BrainPop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Article of the Week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NewsELA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Reading Counts!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25"/>
          <p:cNvSpPr txBox="1"/>
          <p:nvPr>
            <p:ph idx="2" type="body"/>
          </p:nvPr>
        </p:nvSpPr>
        <p:spPr>
          <a:xfrm>
            <a:off x="508105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s"/>
              <a:t>These are various websites that teachers use to enrich and reinforce concepts in the classroom. 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6"/>
          <p:cNvSpPr txBox="1"/>
          <p:nvPr>
            <p:ph type="title"/>
          </p:nvPr>
        </p:nvSpPr>
        <p:spPr>
          <a:xfrm>
            <a:off x="80475" y="70875"/>
            <a:ext cx="4045200" cy="321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Live Google Document with assignments… what does “live” mean?</a:t>
            </a:r>
            <a:endParaRPr/>
          </a:p>
        </p:txBody>
      </p:sp>
      <p:sp>
        <p:nvSpPr>
          <p:cNvPr id="193" name="Google Shape;193;p26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94" name="Google Shape;194;p26"/>
          <p:cNvPicPr preferRelativeResize="0"/>
          <p:nvPr/>
        </p:nvPicPr>
        <p:blipFill rotWithShape="1">
          <a:blip r:embed="rId3">
            <a:alphaModFix/>
          </a:blip>
          <a:srcRect b="12607" l="19992" r="24810" t="21520"/>
          <a:stretch/>
        </p:blipFill>
        <p:spPr>
          <a:xfrm>
            <a:off x="4040800" y="1508198"/>
            <a:ext cx="5047301" cy="3387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8775" y="256027"/>
            <a:ext cx="2595993" cy="2414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8518" y="130200"/>
            <a:ext cx="1588049" cy="240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84350" y="2631625"/>
            <a:ext cx="2333899" cy="2315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06024" y="2778275"/>
            <a:ext cx="2956910" cy="216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