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notesMasterIdLst>
    <p:notesMasterId r:id="rId13"/>
  </p:notesMasterIdLst>
  <p:sldIdLst>
    <p:sldId id="256" r:id="rId2"/>
    <p:sldId id="257" r:id="rId3"/>
    <p:sldId id="258" r:id="rId4"/>
    <p:sldId id="276" r:id="rId5"/>
    <p:sldId id="25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10F"/>
    <a:srgbClr val="BB2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1" autoAdjust="0"/>
    <p:restoredTop sz="94660"/>
  </p:normalViewPr>
  <p:slideViewPr>
    <p:cSldViewPr>
      <p:cViewPr varScale="1">
        <p:scale>
          <a:sx n="74" d="100"/>
          <a:sy n="74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B28F5-626B-40FA-9608-D0550FEE306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7328D-0279-40CD-9CF7-EFA880093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19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12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7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35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1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7328D-0279-40CD-9CF7-EFA880093E4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9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392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7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4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657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12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3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1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7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4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E601FC4-EF23-4594-A3E4-3287039449B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3C0CAADF-A88B-4F70-B626-C9EEDC888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3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438400"/>
            <a:ext cx="8839200" cy="2895600"/>
          </a:xfrm>
          <a:noFill/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Alpha Echo" pitchFamily="2" charset="0"/>
                <a:ea typeface="Impact Label Reversed" pitchFamily="2" charset="0"/>
              </a:rPr>
              <a:t>Garfield Elementary School</a:t>
            </a:r>
            <a:r>
              <a:rPr lang="en-US" sz="9600" dirty="0" smtClean="0"/>
              <a:t/>
            </a:r>
            <a:br>
              <a:rPr lang="en-US" sz="9600" dirty="0" smtClean="0"/>
            </a:b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33801"/>
            <a:ext cx="8229600" cy="1905000"/>
          </a:xfrm>
        </p:spPr>
        <p:txBody>
          <a:bodyPr>
            <a:normAutofit/>
          </a:bodyPr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7000" dirty="0" smtClean="0">
                <a:solidFill>
                  <a:srgbClr val="F1C1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Hear me ROAR!</a:t>
            </a:r>
            <a:endParaRPr lang="en-US" sz="7000" dirty="0" smtClean="0">
              <a:solidFill>
                <a:srgbClr val="F1C10F"/>
              </a:solidFill>
              <a:latin typeface="Britannic Bold" panose="020B0903060703020204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ROAR!</a:t>
            </a:r>
            <a:endParaRPr lang="en-US" sz="72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939085"/>
            <a:ext cx="67818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R</a:t>
            </a:r>
            <a:r>
              <a:rPr lang="en-US" sz="4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emember safety first</a:t>
            </a:r>
            <a:endParaRPr lang="en-US" sz="44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2990732"/>
            <a:ext cx="651129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O</a:t>
            </a:r>
            <a:r>
              <a:rPr lang="en-US" sz="4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utstanding Character</a:t>
            </a:r>
            <a:endParaRPr lang="en-US" sz="44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4038011"/>
            <a:ext cx="591589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A</a:t>
            </a:r>
            <a:r>
              <a:rPr lang="en-US" sz="4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ct Responsibly</a:t>
            </a:r>
            <a:endParaRPr lang="en-US" sz="44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026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77" y="2051851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75" y="3043718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47" y="4103974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75" y="5110093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52600" y="5032114"/>
            <a:ext cx="591589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R</a:t>
            </a:r>
            <a:r>
              <a:rPr lang="en-US" sz="44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espect for all</a:t>
            </a:r>
            <a:endParaRPr lang="en-US" sz="44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Alpha Echo" pitchFamily="2" charset="0"/>
              </a:rPr>
              <a:t>You can be a </a:t>
            </a:r>
            <a:br>
              <a:rPr lang="en-US" sz="5400" dirty="0" smtClean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sz="5400" dirty="0" err="1" smtClean="0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sz="5400" dirty="0" smtClean="0">
                <a:solidFill>
                  <a:srgbClr val="FF0000"/>
                </a:solidFill>
                <a:latin typeface="Alpha Echo" pitchFamily="2" charset="0"/>
              </a:rPr>
              <a:t>’ Cub…</a:t>
            </a:r>
            <a:endParaRPr lang="en-US" sz="5400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US" sz="3600" dirty="0" smtClean="0">
              <a:latin typeface="Comic Sans MS" pitchFamily="66" charset="0"/>
            </a:endParaRP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In the Cub Cafe</a:t>
            </a:r>
            <a:endParaRPr lang="en-US" sz="36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FF0000"/>
              </a:solidFill>
              <a:latin typeface="Action Man" pitchFamily="2" charset="0"/>
            </a:endParaRP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In the Hallway</a:t>
            </a:r>
            <a:endParaRPr lang="en-US" sz="36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FF0000"/>
              </a:solidFill>
              <a:latin typeface="Action Man" pitchFamily="2" charset="0"/>
            </a:endParaRP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On the Playground</a:t>
            </a:r>
            <a:endParaRPr lang="en-US" sz="36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FF0000"/>
              </a:solidFill>
              <a:latin typeface="Action Man" pitchFamily="2" charset="0"/>
            </a:endParaRP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In the Bathroom</a:t>
            </a: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In the Library/ Computer Lab</a:t>
            </a: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Before and After school</a:t>
            </a:r>
          </a:p>
          <a:p>
            <a:pPr algn="ctr"/>
            <a:r>
              <a:rPr lang="en-US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In the Classroom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Alpha Echo" pitchFamily="2" charset="0"/>
              </a:rPr>
              <a:t>Important Voice Levels to remember</a:t>
            </a:r>
            <a:endParaRPr lang="en-US" sz="5400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10600" cy="4525963"/>
          </a:xfrm>
        </p:spPr>
        <p:txBody>
          <a:bodyPr>
            <a:normAutofit/>
          </a:bodyPr>
          <a:lstStyle/>
          <a:p>
            <a:pPr algn="ctr"/>
            <a:endParaRPr lang="en-U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sz="4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Level 0 – No talking</a:t>
            </a:r>
          </a:p>
          <a:p>
            <a:pPr marL="0" indent="0">
              <a:buNone/>
            </a:pPr>
            <a:r>
              <a:rPr lang="en-US" sz="4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Level 1 – Whisper, only my partner can hear</a:t>
            </a:r>
          </a:p>
          <a:p>
            <a:pPr marL="0" indent="0">
              <a:buNone/>
            </a:pPr>
            <a:r>
              <a:rPr lang="en-US" sz="4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Level 2 – Normal, only people near me can hear</a:t>
            </a:r>
          </a:p>
          <a:p>
            <a:pPr marL="0" indent="0">
              <a:buNone/>
            </a:pPr>
            <a:r>
              <a:rPr lang="en-US" sz="4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Level 3 – Loud voice, my whole class can hear</a:t>
            </a:r>
          </a:p>
          <a:p>
            <a:pPr marL="0" indent="0">
              <a:buNone/>
            </a:pPr>
            <a:r>
              <a:rPr lang="en-US" sz="4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Level 4 – Really loud, emergency or outside</a:t>
            </a:r>
          </a:p>
        </p:txBody>
      </p:sp>
    </p:spTree>
    <p:extLst>
      <p:ext uri="{BB962C8B-B14F-4D97-AF65-F5344CB8AC3E}">
        <p14:creationId xmlns:p14="http://schemas.microsoft.com/office/powerpoint/2010/main" val="19699706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716" y="638120"/>
            <a:ext cx="7679795" cy="685800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 smtClean="0">
                <a:solidFill>
                  <a:srgbClr val="FF0000"/>
                </a:solidFill>
                <a:latin typeface="Alpha Echo" pitchFamily="2" charset="0"/>
              </a:rPr>
              <a:t>’ Cub</a:t>
            </a:r>
            <a:br>
              <a:rPr lang="en-US" dirty="0" smtClean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Cafeteria Behavior</a:t>
            </a:r>
            <a:endParaRPr lang="en-US" sz="4000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81109"/>
            <a:ext cx="61722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Safety First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Walk to and from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Café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Stay in your seat until dismissed </a:t>
            </a:r>
            <a:endParaRPr lang="en-US" sz="1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Eat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your own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food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hands and feet to yourself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self</a:t>
            </a:r>
            <a:r>
              <a:rPr lang="en-US" sz="1800" dirty="0">
                <a:latin typeface="Action Man" pitchFamily="2" charset="0"/>
              </a:rPr>
              <a:t>	</a:t>
            </a:r>
            <a:endParaRPr lang="en-US" sz="1800" dirty="0" smtClean="0">
              <a:latin typeface="Action Man" pitchFamily="2" charset="0"/>
            </a:endParaRPr>
          </a:p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Character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Use good manners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Cub Café clean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Be polite to lunch staff</a:t>
            </a:r>
            <a:endParaRPr lang="en-US" sz="2400" dirty="0">
              <a:latin typeface="Stencil" pitchFamily="82" charset="0"/>
            </a:endParaRPr>
          </a:p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Act Responsibly</a:t>
            </a:r>
            <a:endParaRPr lang="en-US" sz="2000" u="sng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Stay in your place in line </a:t>
            </a:r>
          </a:p>
          <a:p>
            <a:pPr lvl="1"/>
            <a:r>
              <a:rPr lang="en-US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feet under the </a:t>
            </a:r>
            <a:r>
              <a:rPr lang="en-US" sz="1800" b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table</a:t>
            </a:r>
          </a:p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Respect for All</a:t>
            </a:r>
            <a:endParaRPr lang="en-US" sz="2000" u="sng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Voice level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kind words</a:t>
            </a:r>
            <a:endParaRPr lang="en-US" sz="1800" b="1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205740" lvl="1" indent="0">
              <a:buNone/>
            </a:pPr>
            <a:endParaRPr lang="en-US" sz="1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11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3" y="149824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4" y="3107601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5" y="4464075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5" y="5553809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89" y="411960"/>
            <a:ext cx="7679795" cy="838200"/>
          </a:xfrm>
        </p:spPr>
        <p:txBody>
          <a:bodyPr>
            <a:no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>
                <a:solidFill>
                  <a:srgbClr val="FF0000"/>
                </a:solidFill>
                <a:latin typeface="Alpha Echo" pitchFamily="2" charset="0"/>
              </a:rPr>
              <a:t>’ Cub</a:t>
            </a:r>
            <a:br>
              <a:rPr lang="en-US" dirty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Playground Behavior</a:t>
            </a:r>
            <a:endParaRPr lang="en-US" dirty="0">
              <a:solidFill>
                <a:srgbClr val="7030A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043" y="1225139"/>
            <a:ext cx="5331116" cy="479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</a:t>
            </a:r>
            <a:r>
              <a:rPr lang="en-US" sz="20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Safety </a:t>
            </a: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First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Play in approved areas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equipment properly </a:t>
            </a:r>
            <a:endParaRPr lang="en-US" sz="1800" u="sng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US" sz="2000" u="sng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</a:t>
            </a:r>
            <a:r>
              <a:rPr lang="en-US" sz="20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Character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the playground clean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Invite others to play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Walk away from trouble</a:t>
            </a:r>
            <a:r>
              <a:rPr lang="en-US" sz="1800" dirty="0"/>
              <a:t> </a:t>
            </a:r>
            <a:endParaRPr lang="en-US" sz="1800" dirty="0" smtClean="0"/>
          </a:p>
          <a:p>
            <a:pPr marL="0" indent="0">
              <a:buNone/>
            </a:pPr>
            <a:r>
              <a:rPr lang="en-US" sz="20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Act Responsibly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Freeze when the bell rings</a:t>
            </a:r>
          </a:p>
          <a:p>
            <a:pPr lvl="1"/>
            <a:r>
              <a:rPr lang="en-US" sz="18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Walk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to and from recess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quickly</a:t>
            </a:r>
          </a:p>
          <a:p>
            <a:pPr marL="0" indent="0">
              <a:buNone/>
            </a:pPr>
            <a:r>
              <a:rPr lang="en-US" sz="20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Respect for All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Hands and feet to self 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Solve conflict peacefully </a:t>
            </a:r>
            <a:endParaRPr lang="en-US" sz="1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Use kind words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endParaRPr lang="en-US" sz="1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10" name="Picture 3" descr="C:\Users\alaniz-ju\AppData\Local\Microsoft\Windows\Temporary Internet Files\Content.IE5\EB890VYO\MC90044573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522159"/>
            <a:ext cx="1568958" cy="3346021"/>
          </a:xfrm>
          <a:prstGeom prst="rect">
            <a:avLst/>
          </a:prstGeom>
          <a:noFill/>
        </p:spPr>
      </p:pic>
      <p:pic>
        <p:nvPicPr>
          <p:cNvPr id="11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5" y="3692832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6" y="480060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05" y="2417916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4" y="1260099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2934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91526"/>
            <a:ext cx="7679795" cy="685800"/>
          </a:xfrm>
        </p:spPr>
        <p:txBody>
          <a:bodyPr>
            <a:no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>
                <a:solidFill>
                  <a:srgbClr val="FF0000"/>
                </a:solidFill>
                <a:latin typeface="Alpha Echo" pitchFamily="2" charset="0"/>
              </a:rPr>
              <a:t>’ Cub</a:t>
            </a:r>
            <a:br>
              <a:rPr lang="en-US" dirty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Hallway Behavior</a:t>
            </a:r>
            <a:endParaRPr lang="en-US" dirty="0">
              <a:solidFill>
                <a:srgbClr val="7030A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148" y="1048871"/>
            <a:ext cx="6172200" cy="5853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Stencil" pitchFamily="82" charset="0"/>
              </a:rPr>
              <a:t>	</a:t>
            </a:r>
            <a:endParaRPr lang="en-US" sz="2400" dirty="0">
              <a:latin typeface="Action M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1135686" y="1508213"/>
            <a:ext cx="5791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Safety First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Walk on the sidewalk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Keep hands and feet to yourself</a:t>
            </a:r>
            <a:endParaRPr lang="en-US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sz="2000" u="sng" dirty="0" smtClean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Character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Hold the door open for others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Silent greetings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sz="2000" u="sng" dirty="0" smtClean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Responsibly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Go directly to your destination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Hold onto </a:t>
            </a:r>
            <a:r>
              <a:rPr lang="en-US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your</a:t>
            </a: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materials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sz="2000" u="sng" dirty="0" smtClean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Respect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for 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Voice level 1</a:t>
            </a: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08" y="1413374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9" y="2642871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8" y="3735238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8" y="4940263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07416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1456"/>
            <a:ext cx="7679795" cy="685800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 smtClean="0">
                <a:solidFill>
                  <a:srgbClr val="FF0000"/>
                </a:solidFill>
                <a:latin typeface="Alpha Echo" pitchFamily="2" charset="0"/>
              </a:rPr>
              <a:t>’ Cubs</a:t>
            </a:r>
            <a:br>
              <a:rPr lang="en-US" dirty="0" smtClean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Bathroom Behavior</a:t>
            </a:r>
            <a:endParaRPr lang="en-US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5185948" cy="5301784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Safety First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the bathroom for intended purposes 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soap and water for washing hands 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water in the sink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Character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the bathroom clean </a:t>
            </a:r>
            <a:endParaRPr lang="en-US" sz="1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Notify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adults of problems 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 Responsibly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Wait patiently for your turn 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Conserve water and materials 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restroom at appropriate times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Respect for </a:t>
            </a: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</a:p>
          <a:p>
            <a:pPr lvl="1"/>
            <a:r>
              <a:rPr lang="en-US" sz="1800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Voice </a:t>
            </a:r>
            <a:r>
              <a:rPr lang="en-US" sz="1800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level </a:t>
            </a:r>
            <a:r>
              <a:rPr lang="en-US" sz="1800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Respect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others’ privacy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2051" name="Picture 3" descr="C:\Users\jadeedwards\AppData\Local\Microsoft\Windows\Temporary Internet Files\Content.IE5\52K0RF3X\MC90003030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912107"/>
            <a:ext cx="2057400" cy="23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12" y="160020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9" y="533400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9" y="3918683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8" y="2818641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56318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9621"/>
            <a:ext cx="7679795" cy="590809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 smtClean="0">
                <a:solidFill>
                  <a:srgbClr val="FF0000"/>
                </a:solidFill>
                <a:latin typeface="Alpha Echo" pitchFamily="2" charset="0"/>
              </a:rPr>
              <a:t>’ Cub</a:t>
            </a:r>
            <a:br>
              <a:rPr lang="en-US" dirty="0" smtClean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Library Behavior</a:t>
            </a:r>
            <a:endParaRPr lang="en-US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241" y="1004887"/>
            <a:ext cx="6263434" cy="5853113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Safety First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Walk at all times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hands and feet to yourself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Use shelf markers for intended purposes only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Character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the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library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clean 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Use good manners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 Responsibly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Return chairs and materials to their spot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Return books on time and in the same condition they were checked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out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Respect for All</a:t>
            </a:r>
          </a:p>
          <a:p>
            <a:pPr lvl="1"/>
            <a:r>
              <a:rPr lang="en-US" sz="1800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Voice </a:t>
            </a:r>
            <a:r>
              <a:rPr lang="en-US" sz="1800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level 1 </a:t>
            </a:r>
            <a:endParaRPr lang="en-US" sz="1800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Handle and use materials with care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3075" name="Picture 3" descr="C:\Users\jadeedwards\AppData\Local\Microsoft\Windows\Temporary Internet Files\Content.IE5\D9A3V301\MC90005912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82" y="4191000"/>
            <a:ext cx="1766621" cy="17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71" y="99060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4" y="2252664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55" y="3351476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19" y="4570057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88252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43" y="461360"/>
            <a:ext cx="7679795" cy="685800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Alpha Echo" pitchFamily="2" charset="0"/>
              </a:rPr>
              <a:t>ROARin</a:t>
            </a:r>
            <a:r>
              <a:rPr lang="en-US" dirty="0" smtClean="0">
                <a:solidFill>
                  <a:srgbClr val="FF0000"/>
                </a:solidFill>
                <a:latin typeface="Alpha Echo" pitchFamily="2" charset="0"/>
              </a:rPr>
              <a:t>’ Cubs</a:t>
            </a:r>
            <a:br>
              <a:rPr lang="en-US" dirty="0" smtClean="0">
                <a:solidFill>
                  <a:srgbClr val="FF0000"/>
                </a:solidFill>
                <a:latin typeface="Alpha Echo" pitchFamily="2" charset="0"/>
              </a:rPr>
            </a:br>
            <a:r>
              <a:rPr lang="en-US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lpha Echo" pitchFamily="2" charset="0"/>
              </a:rPr>
              <a:t>Computer Lab Behavior</a:t>
            </a:r>
            <a:endParaRPr lang="en-US" dirty="0">
              <a:solidFill>
                <a:srgbClr val="FF000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48973"/>
            <a:ext cx="5334000" cy="5853113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Remember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Safety First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Walk at all times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hands and feet to yourself</a:t>
            </a:r>
          </a:p>
          <a:p>
            <a:pPr marL="34290" indent="0">
              <a:buNone/>
            </a:pP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Outstanding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Character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Keep the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computer lab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clean </a:t>
            </a:r>
            <a:endParaRPr lang="en-US" sz="1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Use only approved internet sites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Use good manners</a:t>
            </a:r>
            <a:endParaRPr lang="en-US" sz="1800" u="sng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 Responsibly</a:t>
            </a: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Return chairs and materials to their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spot</a:t>
            </a:r>
          </a:p>
          <a:p>
            <a:pPr lvl="1"/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Follow computer/iPad rules</a:t>
            </a:r>
            <a:endParaRPr lang="en-US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4290" indent="0">
              <a:buNone/>
            </a:pPr>
            <a:r>
              <a:rPr lang="en-US" sz="2000" u="sng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Respect </a:t>
            </a:r>
            <a:r>
              <a:rPr lang="en-US" sz="2000" u="sng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for All</a:t>
            </a:r>
          </a:p>
          <a:p>
            <a:pPr lvl="1"/>
            <a:r>
              <a:rPr lang="en-US" sz="1800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Voice level </a:t>
            </a:r>
            <a:r>
              <a:rPr lang="en-US" sz="1800" dirty="0" smtClean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  <a:endParaRPr lang="en-US" sz="1800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/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Handle and use </a:t>
            </a:r>
            <a:r>
              <a:rPr lang="en-US" sz="18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computers </a:t>
            </a:r>
            <a:r>
              <a:rPr lang="en-US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with care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9518" y="2438400"/>
            <a:ext cx="2670048" cy="4876800"/>
          </a:xfrm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10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4" y="1295122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57" y="234247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8" y="3638892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8" y="4666484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62190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Alpha Echo" pitchFamily="2" charset="0"/>
              </a:rPr>
              <a:t>When I make good choices...</a:t>
            </a:r>
            <a:r>
              <a:rPr lang="en-US" dirty="0" smtClean="0">
                <a:solidFill>
                  <a:srgbClr val="7030A0"/>
                </a:solidFill>
                <a:latin typeface="Alpha Echo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Alpha Ech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57" y="1734413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en-US" sz="3600" dirty="0" smtClean="0">
              <a:latin typeface="Comic Sans MS" pitchFamily="66" charset="0"/>
            </a:endParaRPr>
          </a:p>
          <a:p>
            <a:pPr algn="ctr"/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 feel good about myself</a:t>
            </a:r>
          </a:p>
          <a:p>
            <a:pPr algn="ctr"/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 am a better friend</a:t>
            </a:r>
          </a:p>
          <a:p>
            <a:pPr algn="ctr"/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 am a better student</a:t>
            </a:r>
          </a:p>
          <a:p>
            <a:pPr algn="ctr"/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My teachers will tell me what a good job </a:t>
            </a:r>
          </a:p>
          <a:p>
            <a:pPr marL="34290" indent="0" algn="ctr">
              <a:buNone/>
            </a:pPr>
            <a:r>
              <a:rPr lang="en-US" sz="40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ction Man" pitchFamily="2" charset="0"/>
              </a:rPr>
              <a:t>I am doing</a:t>
            </a:r>
          </a:p>
        </p:txBody>
      </p:sp>
      <p:pic>
        <p:nvPicPr>
          <p:cNvPr id="8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791200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91199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lker.com/cliparts/Q/0/a/r/h/S/paw-print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506" y="5791198"/>
            <a:ext cx="636917" cy="6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61550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1961</TotalTime>
  <Words>445</Words>
  <Application>Microsoft Office PowerPoint</Application>
  <PresentationFormat>On-screen Show (4:3)</PresentationFormat>
  <Paragraphs>133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Action Man</vt:lpstr>
      <vt:lpstr>Alpha Echo</vt:lpstr>
      <vt:lpstr>Arial</vt:lpstr>
      <vt:lpstr>Britannic Bold</vt:lpstr>
      <vt:lpstr>Calibri</vt:lpstr>
      <vt:lpstr>Comic Sans MS</vt:lpstr>
      <vt:lpstr>Corbel</vt:lpstr>
      <vt:lpstr>Impact Label Reversed</vt:lpstr>
      <vt:lpstr>Segoe UI Black</vt:lpstr>
      <vt:lpstr>Segoe UI Semibold</vt:lpstr>
      <vt:lpstr>Stencil</vt:lpstr>
      <vt:lpstr>Basis</vt:lpstr>
      <vt:lpstr>Garfield Elementary School </vt:lpstr>
      <vt:lpstr>ROAR!</vt:lpstr>
      <vt:lpstr>You can be a  ROARin’ Cub…</vt:lpstr>
      <vt:lpstr>Important Voice Levels to remember</vt:lpstr>
      <vt:lpstr>ROARin’ Cub Cafeteria Behavior</vt:lpstr>
      <vt:lpstr>ROARin’ Cub Playground Behavior</vt:lpstr>
      <vt:lpstr>ROARin’ Cub Hallway Behavior</vt:lpstr>
      <vt:lpstr>ROARin’ Cubs Bathroom Behavior</vt:lpstr>
      <vt:lpstr>ROARin’ Cub Library Behavior</vt:lpstr>
      <vt:lpstr>ROARin’ Cubs Computer Lab Behavior</vt:lpstr>
      <vt:lpstr>When I make good choices...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McCord Elementary School</dc:title>
  <dc:creator>alaniz-ju</dc:creator>
  <cp:lastModifiedBy>Nancy Ansiel</cp:lastModifiedBy>
  <cp:revision>44</cp:revision>
  <dcterms:created xsi:type="dcterms:W3CDTF">2013-08-19T16:38:11Z</dcterms:created>
  <dcterms:modified xsi:type="dcterms:W3CDTF">2016-12-05T23:20:02Z</dcterms:modified>
</cp:coreProperties>
</file>