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05" r:id="rId1"/>
  </p:sldMasterIdLst>
  <p:notesMasterIdLst>
    <p:notesMasterId r:id="rId24"/>
  </p:notesMasterIdLst>
  <p:handoutMasterIdLst>
    <p:handoutMasterId r:id="rId25"/>
  </p:handoutMasterIdLst>
  <p:sldIdLst>
    <p:sldId id="256" r:id="rId2"/>
    <p:sldId id="257" r:id="rId3"/>
    <p:sldId id="273" r:id="rId4"/>
    <p:sldId id="266" r:id="rId5"/>
    <p:sldId id="260" r:id="rId6"/>
    <p:sldId id="285" r:id="rId7"/>
    <p:sldId id="290" r:id="rId8"/>
    <p:sldId id="286" r:id="rId9"/>
    <p:sldId id="287" r:id="rId10"/>
    <p:sldId id="288" r:id="rId11"/>
    <p:sldId id="289" r:id="rId12"/>
    <p:sldId id="291" r:id="rId13"/>
    <p:sldId id="292" r:id="rId14"/>
    <p:sldId id="293" r:id="rId15"/>
    <p:sldId id="294" r:id="rId16"/>
    <p:sldId id="275" r:id="rId17"/>
    <p:sldId id="283" r:id="rId18"/>
    <p:sldId id="268" r:id="rId19"/>
    <p:sldId id="277" r:id="rId20"/>
    <p:sldId id="281" r:id="rId21"/>
    <p:sldId id="264" r:id="rId22"/>
    <p:sldId id="272" r:id="rId2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80808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8BD4AE-76C0-48C4-B6D5-A191CA9D909B}" v="20" dt="2019-09-05T17:49:17.7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588" autoAdjust="0"/>
    <p:restoredTop sz="94645" autoAdjust="0"/>
  </p:normalViewPr>
  <p:slideViewPr>
    <p:cSldViewPr>
      <p:cViewPr varScale="1">
        <p:scale>
          <a:sx n="66" d="100"/>
          <a:sy n="66" d="100"/>
        </p:scale>
        <p:origin x="82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Times New Roman" pitchFamily="18" charset="0"/>
              </a:defRPr>
            </a:lvl1pPr>
          </a:lstStyle>
          <a:p>
            <a:pPr>
              <a:defRPr/>
            </a:pPr>
            <a:endParaRPr lang="en-US" dirty="0"/>
          </a:p>
        </p:txBody>
      </p:sp>
      <p:sp>
        <p:nvSpPr>
          <p:cNvPr id="59395"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Times New Roman" pitchFamily="18" charset="0"/>
              </a:defRPr>
            </a:lvl1pPr>
          </a:lstStyle>
          <a:p>
            <a:pPr>
              <a:defRPr/>
            </a:pPr>
            <a:endParaRPr lang="en-US" dirty="0"/>
          </a:p>
        </p:txBody>
      </p:sp>
      <p:sp>
        <p:nvSpPr>
          <p:cNvPr id="59396"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Times New Roman" pitchFamily="18" charset="0"/>
              </a:defRPr>
            </a:lvl1pPr>
          </a:lstStyle>
          <a:p>
            <a:pPr>
              <a:defRPr/>
            </a:pPr>
            <a:endParaRPr lang="en-US" dirty="0"/>
          </a:p>
        </p:txBody>
      </p:sp>
      <p:sp>
        <p:nvSpPr>
          <p:cNvPr id="59397"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atin typeface="Times New Roman" pitchFamily="18" charset="0"/>
              </a:defRPr>
            </a:lvl1pPr>
          </a:lstStyle>
          <a:p>
            <a:pPr>
              <a:defRPr/>
            </a:pPr>
            <a:fld id="{8C9111A8-6638-4922-B1CB-DF353F3623AB}" type="slidenum">
              <a:rPr lang="en-US"/>
              <a:pPr>
                <a:defRPr/>
              </a:pPr>
              <a:t>‹#›</a:t>
            </a:fld>
            <a:endParaRPr lang="en-US" dirty="0"/>
          </a:p>
        </p:txBody>
      </p:sp>
    </p:spTree>
    <p:extLst>
      <p:ext uri="{BB962C8B-B14F-4D97-AF65-F5344CB8AC3E}">
        <p14:creationId xmlns:p14="http://schemas.microsoft.com/office/powerpoint/2010/main" val="1357277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Arial Narrow" pitchFamily="34" charset="0"/>
              </a:defRPr>
            </a:lvl1pPr>
          </a:lstStyle>
          <a:p>
            <a:pPr>
              <a:defRPr/>
            </a:pPr>
            <a:endParaRPr lang="en-US" dirty="0"/>
          </a:p>
        </p:txBody>
      </p:sp>
      <p:sp>
        <p:nvSpPr>
          <p:cNvPr id="70659"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Narrow" pitchFamily="34" charset="0"/>
              </a:defRPr>
            </a:lvl1pPr>
          </a:lstStyle>
          <a:p>
            <a:pPr>
              <a:defRPr/>
            </a:pPr>
            <a:endParaRPr lang="en-US" dirty="0"/>
          </a:p>
        </p:txBody>
      </p:sp>
      <p:sp>
        <p:nvSpPr>
          <p:cNvPr id="2458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70661"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0662"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Arial Narrow" pitchFamily="34" charset="0"/>
              </a:defRPr>
            </a:lvl1pPr>
          </a:lstStyle>
          <a:p>
            <a:pPr>
              <a:defRPr/>
            </a:pPr>
            <a:endParaRPr lang="en-US" dirty="0"/>
          </a:p>
        </p:txBody>
      </p:sp>
      <p:sp>
        <p:nvSpPr>
          <p:cNvPr id="70663"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atin typeface="Arial Narrow" pitchFamily="34" charset="0"/>
              </a:defRPr>
            </a:lvl1pPr>
          </a:lstStyle>
          <a:p>
            <a:pPr>
              <a:defRPr/>
            </a:pPr>
            <a:fld id="{6F2F89D9-E628-488A-914D-63F0D96CC377}" type="slidenum">
              <a:rPr lang="en-US"/>
              <a:pPr>
                <a:defRPr/>
              </a:pPr>
              <a:t>‹#›</a:t>
            </a:fld>
            <a:endParaRPr lang="en-US" dirty="0"/>
          </a:p>
        </p:txBody>
      </p:sp>
    </p:spTree>
    <p:extLst>
      <p:ext uri="{BB962C8B-B14F-4D97-AF65-F5344CB8AC3E}">
        <p14:creationId xmlns:p14="http://schemas.microsoft.com/office/powerpoint/2010/main" val="9655055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2F6BAC42-3940-455D-84A9-009F71224628}" type="slidenum">
              <a:rPr lang="en-US" smtClean="0"/>
              <a:pPr/>
              <a:t>1</a:t>
            </a:fld>
            <a:endParaRPr lang="en-US"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3999A88-951C-48B1-9BA2-108D133BB1F8}" type="slidenum">
              <a:rPr lang="en-US" smtClean="0"/>
              <a:pPr>
                <a:defRPr/>
              </a:pPr>
              <a:t>‹#›</a:t>
            </a:fld>
            <a:endParaRPr lang="en-US" dirty="0"/>
          </a:p>
        </p:txBody>
      </p:sp>
    </p:spTree>
    <p:extLst>
      <p:ext uri="{BB962C8B-B14F-4D97-AF65-F5344CB8AC3E}">
        <p14:creationId xmlns:p14="http://schemas.microsoft.com/office/powerpoint/2010/main" val="675267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8E89992-0FFA-4520-AC9B-6ABF333F9387}" type="slidenum">
              <a:rPr lang="en-US" smtClean="0"/>
              <a:pPr>
                <a:defRPr/>
              </a:pPr>
              <a:t>‹#›</a:t>
            </a:fld>
            <a:endParaRPr lang="en-US" dirty="0"/>
          </a:p>
        </p:txBody>
      </p:sp>
    </p:spTree>
    <p:extLst>
      <p:ext uri="{BB962C8B-B14F-4D97-AF65-F5344CB8AC3E}">
        <p14:creationId xmlns:p14="http://schemas.microsoft.com/office/powerpoint/2010/main" val="3441696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1AA4C50-E850-4F2A-9A76-E6FAAF49210D}" type="slidenum">
              <a:rPr lang="en-US" smtClean="0"/>
              <a:pPr>
                <a:defRPr/>
              </a:pPr>
              <a:t>‹#›</a:t>
            </a:fld>
            <a:endParaRPr lang="en-US" dirty="0"/>
          </a:p>
        </p:txBody>
      </p:sp>
    </p:spTree>
    <p:extLst>
      <p:ext uri="{BB962C8B-B14F-4D97-AF65-F5344CB8AC3E}">
        <p14:creationId xmlns:p14="http://schemas.microsoft.com/office/powerpoint/2010/main" val="1788940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FB9D9F7-49B9-4D5A-8A61-C1F9337D0A8E}" type="slidenum">
              <a:rPr lang="en-US" smtClean="0"/>
              <a:pPr>
                <a:defRPr/>
              </a:pPr>
              <a:t>‹#›</a:t>
            </a:fld>
            <a:endParaRPr lang="en-US" dirty="0"/>
          </a:p>
        </p:txBody>
      </p:sp>
    </p:spTree>
    <p:extLst>
      <p:ext uri="{BB962C8B-B14F-4D97-AF65-F5344CB8AC3E}">
        <p14:creationId xmlns:p14="http://schemas.microsoft.com/office/powerpoint/2010/main" val="1191749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34226E3F-A5D0-4493-8DA7-41BB008B47E5}" type="slidenum">
              <a:rPr lang="en-US" smtClean="0"/>
              <a:pPr>
                <a:defRPr/>
              </a:pPr>
              <a:t>‹#›</a:t>
            </a:fld>
            <a:endParaRPr lang="en-US" dirty="0"/>
          </a:p>
        </p:txBody>
      </p:sp>
    </p:spTree>
    <p:extLst>
      <p:ext uri="{BB962C8B-B14F-4D97-AF65-F5344CB8AC3E}">
        <p14:creationId xmlns:p14="http://schemas.microsoft.com/office/powerpoint/2010/main" val="3775954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F8EAE432-2942-442E-9BC3-573F1EB5B178}" type="slidenum">
              <a:rPr lang="en-US" smtClean="0"/>
              <a:pPr>
                <a:defRPr/>
              </a:pPr>
              <a:t>‹#›</a:t>
            </a:fld>
            <a:endParaRPr lang="en-US" dirty="0"/>
          </a:p>
        </p:txBody>
      </p:sp>
    </p:spTree>
    <p:extLst>
      <p:ext uri="{BB962C8B-B14F-4D97-AF65-F5344CB8AC3E}">
        <p14:creationId xmlns:p14="http://schemas.microsoft.com/office/powerpoint/2010/main" val="481194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2FB168B6-3C48-43AC-A0E7-E0D34931B62E}" type="slidenum">
              <a:rPr lang="en-US" smtClean="0"/>
              <a:pPr>
                <a:defRPr/>
              </a:pPr>
              <a:t>‹#›</a:t>
            </a:fld>
            <a:endParaRPr lang="en-US" dirty="0"/>
          </a:p>
        </p:txBody>
      </p:sp>
    </p:spTree>
    <p:extLst>
      <p:ext uri="{BB962C8B-B14F-4D97-AF65-F5344CB8AC3E}">
        <p14:creationId xmlns:p14="http://schemas.microsoft.com/office/powerpoint/2010/main" val="365308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23DB93A-92D1-463F-945A-49A114E177DA}" type="slidenum">
              <a:rPr lang="en-US" smtClean="0"/>
              <a:pPr>
                <a:defRPr/>
              </a:pPr>
              <a:t>‹#›</a:t>
            </a:fld>
            <a:endParaRPr lang="en-US" dirty="0"/>
          </a:p>
        </p:txBody>
      </p:sp>
    </p:spTree>
    <p:extLst>
      <p:ext uri="{BB962C8B-B14F-4D97-AF65-F5344CB8AC3E}">
        <p14:creationId xmlns:p14="http://schemas.microsoft.com/office/powerpoint/2010/main" val="202990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C61A2EE-9BC2-4CC4-9C71-F62F5247BB1E}" type="slidenum">
              <a:rPr lang="en-US" smtClean="0"/>
              <a:pPr>
                <a:defRPr/>
              </a:pPr>
              <a:t>‹#›</a:t>
            </a:fld>
            <a:endParaRPr lang="en-US" dirty="0"/>
          </a:p>
        </p:txBody>
      </p:sp>
    </p:spTree>
    <p:extLst>
      <p:ext uri="{BB962C8B-B14F-4D97-AF65-F5344CB8AC3E}">
        <p14:creationId xmlns:p14="http://schemas.microsoft.com/office/powerpoint/2010/main" val="2384867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C1B8E1B-15B8-460F-9D6E-01F9FA2534A7}" type="slidenum">
              <a:rPr lang="en-US" smtClean="0"/>
              <a:pPr>
                <a:defRPr/>
              </a:pPr>
              <a:t>‹#›</a:t>
            </a:fld>
            <a:endParaRPr lang="en-US" dirty="0"/>
          </a:p>
        </p:txBody>
      </p:sp>
    </p:spTree>
    <p:extLst>
      <p:ext uri="{BB962C8B-B14F-4D97-AF65-F5344CB8AC3E}">
        <p14:creationId xmlns:p14="http://schemas.microsoft.com/office/powerpoint/2010/main" val="225437415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C1B8E1B-15B8-460F-9D6E-01F9FA2534A7}" type="slidenum">
              <a:rPr lang="en-US" smtClean="0"/>
              <a:pPr>
                <a:defRPr/>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908961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C1B8E1B-15B8-460F-9D6E-01F9FA2534A7}" type="slidenum">
              <a:rPr lang="en-US" smtClean="0"/>
              <a:pPr>
                <a:defRPr/>
              </a:pPr>
              <a:t>‹#›</a:t>
            </a:fld>
            <a:endParaRPr lang="en-US" dirty="0"/>
          </a:p>
        </p:txBody>
      </p:sp>
    </p:spTree>
    <p:extLst>
      <p:ext uri="{BB962C8B-B14F-4D97-AF65-F5344CB8AC3E}">
        <p14:creationId xmlns:p14="http://schemas.microsoft.com/office/powerpoint/2010/main" val="258752013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C1B8E1B-15B8-460F-9D6E-01F9FA2534A7}" type="slidenum">
              <a:rPr lang="en-US" smtClean="0"/>
              <a:pPr>
                <a:defRPr/>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151305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C1B8E1B-15B8-460F-9D6E-01F9FA2534A7}" type="slidenum">
              <a:rPr lang="en-US" smtClean="0"/>
              <a:pPr>
                <a:defRPr/>
              </a:pPr>
              <a:t>‹#›</a:t>
            </a:fld>
            <a:endParaRPr lang="en-US" dirty="0"/>
          </a:p>
        </p:txBody>
      </p:sp>
    </p:spTree>
    <p:extLst>
      <p:ext uri="{BB962C8B-B14F-4D97-AF65-F5344CB8AC3E}">
        <p14:creationId xmlns:p14="http://schemas.microsoft.com/office/powerpoint/2010/main" val="304085367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576A6DA-DE59-400E-B67A-46B509912A86}" type="slidenum">
              <a:rPr lang="en-US" smtClean="0"/>
              <a:pPr>
                <a:defRPr/>
              </a:pPr>
              <a:t>‹#›</a:t>
            </a:fld>
            <a:endParaRPr lang="en-US" dirty="0"/>
          </a:p>
        </p:txBody>
      </p:sp>
    </p:spTree>
    <p:extLst>
      <p:ext uri="{BB962C8B-B14F-4D97-AF65-F5344CB8AC3E}">
        <p14:creationId xmlns:p14="http://schemas.microsoft.com/office/powerpoint/2010/main" val="2879532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DE6A347-E8E9-4D95-9EB0-7335046375AF}" type="slidenum">
              <a:rPr lang="en-US" smtClean="0"/>
              <a:pPr>
                <a:defRPr/>
              </a:pPr>
              <a:t>‹#›</a:t>
            </a:fld>
            <a:endParaRPr lang="en-US" dirty="0"/>
          </a:p>
        </p:txBody>
      </p:sp>
    </p:spTree>
    <p:extLst>
      <p:ext uri="{BB962C8B-B14F-4D97-AF65-F5344CB8AC3E}">
        <p14:creationId xmlns:p14="http://schemas.microsoft.com/office/powerpoint/2010/main" val="99910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cxnSp>
          <p:nvCxnSpPr>
            <p:cNvPr id="7" name="Straight Connector 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EC1B8E1B-15B8-460F-9D6E-01F9FA2534A7}" type="slidenum">
              <a:rPr lang="en-US" smtClean="0"/>
              <a:pPr>
                <a:defRPr/>
              </a:pPr>
              <a:t>‹#›</a:t>
            </a:fld>
            <a:endParaRPr lang="en-US" dirty="0"/>
          </a:p>
        </p:txBody>
      </p:sp>
    </p:spTree>
    <p:extLst>
      <p:ext uri="{BB962C8B-B14F-4D97-AF65-F5344CB8AC3E}">
        <p14:creationId xmlns:p14="http://schemas.microsoft.com/office/powerpoint/2010/main" val="4252613272"/>
      </p:ext>
    </p:extLst>
  </p:cSld>
  <p:clrMap bg1="dk1" tx1="lt1" bg2="dk2" tx2="lt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 id="2147484318" r:id="rId13"/>
    <p:sldLayoutId id="2147484319" r:id="rId14"/>
    <p:sldLayoutId id="2147484320" r:id="rId15"/>
    <p:sldLayoutId id="2147484321"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hutterstock.com/subscribe.m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tockfresh.com/image/1572703/education-tre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m/url?sa=i&amp;rct=j&amp;q=education+graphics&amp;source=images&amp;cd=&amp;cad=rja&amp;uact=8&amp;docid=rmhL3Eafl581tM&amp;tbnid=Q7BPo59BdXXnJM:&amp;ved=0CAUQjRw&amp;url=http://stockfresh.com/gallery/marish&amp;ei=tIu9U_OTD8jtoATLsIKgBA&amp;bvm=bv.70138588,d.cGU&amp;psig=AFQjCNH75ht0JyDmU43YpHcfU-1ISsaTcQ&amp;ust=1405017342789343"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ctrTitle"/>
          </p:nvPr>
        </p:nvSpPr>
        <p:spPr>
          <a:xfrm>
            <a:off x="381000" y="381000"/>
            <a:ext cx="8534400" cy="1828800"/>
          </a:xfrm>
        </p:spPr>
        <p:txBody>
          <a:bodyPr>
            <a:normAutofit fontScale="90000"/>
          </a:bodyPr>
          <a:lstStyle/>
          <a:p>
            <a:pPr algn="ctr">
              <a:defRPr/>
            </a:pPr>
            <a:r>
              <a:rPr lang="en-US" b="1" dirty="0">
                <a:ln w="22225">
                  <a:solidFill>
                    <a:schemeClr val="accent2"/>
                  </a:solidFill>
                  <a:prstDash val="solid"/>
                </a:ln>
                <a:solidFill>
                  <a:schemeClr val="accent2">
                    <a:lumMod val="40000"/>
                    <a:lumOff val="60000"/>
                  </a:schemeClr>
                </a:solidFill>
                <a:latin typeface="Tekton Pro" pitchFamily="34" charset="0"/>
                <a:cs typeface="Arial" pitchFamily="34" charset="0"/>
              </a:rPr>
              <a:t>Gateway High School-</a:t>
            </a:r>
            <a:r>
              <a:rPr lang="en-US" b="1" dirty="0" err="1">
                <a:ln w="22225">
                  <a:solidFill>
                    <a:schemeClr val="accent2"/>
                  </a:solidFill>
                  <a:prstDash val="solid"/>
                </a:ln>
                <a:solidFill>
                  <a:schemeClr val="accent2">
                    <a:lumMod val="40000"/>
                    <a:lumOff val="60000"/>
                  </a:schemeClr>
                </a:solidFill>
                <a:latin typeface="Tekton Pro" pitchFamily="34" charset="0"/>
                <a:cs typeface="Arial" pitchFamily="34" charset="0"/>
              </a:rPr>
              <a:t>Alt.Ed</a:t>
            </a:r>
            <a:r>
              <a:rPr lang="en-US" b="1" dirty="0">
                <a:ln w="22225">
                  <a:solidFill>
                    <a:schemeClr val="accent2"/>
                  </a:solidFill>
                  <a:prstDash val="solid"/>
                </a:ln>
                <a:solidFill>
                  <a:schemeClr val="accent2">
                    <a:lumMod val="40000"/>
                    <a:lumOff val="60000"/>
                  </a:schemeClr>
                </a:solidFill>
                <a:latin typeface="Tekton Pro" pitchFamily="34" charset="0"/>
                <a:cs typeface="Arial" pitchFamily="34" charset="0"/>
              </a:rPr>
              <a:t>.</a:t>
            </a:r>
            <a:br>
              <a:rPr lang="en-US" b="1" dirty="0">
                <a:ln w="22225">
                  <a:solidFill>
                    <a:schemeClr val="accent2"/>
                  </a:solidFill>
                  <a:prstDash val="solid"/>
                </a:ln>
                <a:solidFill>
                  <a:schemeClr val="accent2">
                    <a:lumMod val="40000"/>
                    <a:lumOff val="60000"/>
                  </a:schemeClr>
                </a:solidFill>
                <a:latin typeface="Tekton Pro" pitchFamily="34" charset="0"/>
                <a:cs typeface="Arial" pitchFamily="34" charset="0"/>
              </a:rPr>
            </a:br>
            <a:r>
              <a:rPr lang="en-US" b="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cs typeface="Arial" pitchFamily="34" charset="0"/>
              </a:rPr>
              <a:t>2020-2021</a:t>
            </a:r>
            <a:br>
              <a:rPr lang="en-US" b="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cs typeface="Arial" pitchFamily="34" charset="0"/>
              </a:rPr>
            </a:br>
            <a:r>
              <a:rPr lang="en-US" b="1" i="1" dirty="0">
                <a:ln w="22225">
                  <a:solidFill>
                    <a:schemeClr val="accent2"/>
                  </a:solidFill>
                  <a:prstDash val="solid"/>
                </a:ln>
                <a:solidFill>
                  <a:schemeClr val="accent2">
                    <a:lumMod val="40000"/>
                    <a:lumOff val="60000"/>
                  </a:schemeClr>
                </a:solidFill>
                <a:latin typeface="Tekton Pro" pitchFamily="34" charset="0"/>
                <a:cs typeface="Arial" pitchFamily="34" charset="0"/>
              </a:rPr>
              <a:t>Annual Title 1 Parent Workshop</a:t>
            </a:r>
            <a:endParaRPr lang="en-US" b="1" i="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cs typeface="Arial" pitchFamily="34" charset="0"/>
            </a:endParaRPr>
          </a:p>
        </p:txBody>
      </p:sp>
      <p:sp>
        <p:nvSpPr>
          <p:cNvPr id="47107" name="Rectangle 3"/>
          <p:cNvSpPr>
            <a:spLocks noGrp="1" noChangeArrowheads="1"/>
          </p:cNvSpPr>
          <p:nvPr>
            <p:ph type="subTitle" idx="1"/>
          </p:nvPr>
        </p:nvSpPr>
        <p:spPr>
          <a:xfrm>
            <a:off x="381000" y="5257800"/>
            <a:ext cx="8378825" cy="1066800"/>
          </a:xfrm>
        </p:spPr>
        <p:txBody>
          <a:bodyPr>
            <a:normAutofit fontScale="70000" lnSpcReduction="20000"/>
          </a:bodyPr>
          <a:lstStyle/>
          <a:p>
            <a:pPr marR="0" algn="ctr" eaLnBrk="1" hangingPunct="1"/>
            <a:endParaRPr lang="en-US" sz="4600" b="1" dirty="0">
              <a:solidFill>
                <a:schemeClr val="tx1"/>
              </a:solidFill>
              <a:latin typeface="Tekton Pro" pitchFamily="34" charset="0"/>
              <a:cs typeface="Arial" pitchFamily="34" charset="0"/>
            </a:endParaRPr>
          </a:p>
          <a:p>
            <a:pPr marR="0" algn="ctr" eaLnBrk="1" hangingPunct="1"/>
            <a:r>
              <a:rPr lang="en-US" sz="4600" b="1" dirty="0">
                <a:solidFill>
                  <a:schemeClr val="tx1"/>
                </a:solidFill>
                <a:latin typeface="Tekton Pro" pitchFamily="34" charset="0"/>
                <a:cs typeface="Arial" pitchFamily="34" charset="0"/>
              </a:rPr>
              <a:t>“Children Are Our Most Precious Resource”</a:t>
            </a:r>
          </a:p>
          <a:p>
            <a:pPr marR="0" algn="ctr" eaLnBrk="1" hangingPunct="1"/>
            <a:endParaRPr lang="en-US" sz="3000" b="1" dirty="0">
              <a:solidFill>
                <a:schemeClr val="tx1"/>
              </a:solidFill>
              <a:latin typeface="Arial" pitchFamily="34" charset="0"/>
              <a:cs typeface="Arial" pitchFamily="34" charset="0"/>
            </a:endParaRPr>
          </a:p>
        </p:txBody>
      </p:sp>
      <p:sp>
        <p:nvSpPr>
          <p:cNvPr id="10244" name="Rectangle 6"/>
          <p:cNvSpPr>
            <a:spLocks noGrp="1" noChangeArrowheads="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77197EA9-B295-4566-AA18-043E66882778}" type="slidenum">
              <a:rPr lang="en-US" smtClean="0"/>
              <a:pPr/>
              <a:t>1</a:t>
            </a:fld>
            <a:endParaRPr lang="en-US" dirty="0"/>
          </a:p>
        </p:txBody>
      </p:sp>
      <p:pic>
        <p:nvPicPr>
          <p:cNvPr id="5" name="Picture 4" descr="EDUCATION info text graphics and arrangement concept (word clouds) on white background - stock photo">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327564"/>
            <a:ext cx="4032250" cy="2663825"/>
          </a:xfrm>
          <a:prstGeom prst="rect">
            <a:avLst/>
          </a:prstGeom>
          <a:noFill/>
          <a:ln>
            <a:solidFill>
              <a:schemeClr val="tx1"/>
            </a:solid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iterate type="lt">
                                    <p:tmPct val="10000"/>
                                  </p:iterate>
                                  <p:childTnLst>
                                    <p:set>
                                      <p:cBhvr>
                                        <p:cTn id="6" dur="1" fill="hold">
                                          <p:stCondLst>
                                            <p:cond delay="0"/>
                                          </p:stCondLst>
                                        </p:cTn>
                                        <p:tgtEl>
                                          <p:spTgt spid="47106"/>
                                        </p:tgtEl>
                                        <p:attrNameLst>
                                          <p:attrName>style.visibility</p:attrName>
                                        </p:attrNameLst>
                                      </p:cBhvr>
                                      <p:to>
                                        <p:strVal val="visible"/>
                                      </p:to>
                                    </p:set>
                                    <p:animEffect transition="in" filter="fade">
                                      <p:cBhvr>
                                        <p:cTn id="7" dur="800">
                                          <p:stCondLst>
                                            <p:cond delay="0"/>
                                          </p:stCondLst>
                                        </p:cTn>
                                        <p:tgtEl>
                                          <p:spTgt spid="47106"/>
                                        </p:tgtEl>
                                      </p:cBhvr>
                                    </p:animEffect>
                                    <p:anim calcmode="lin" valueType="num">
                                      <p:cBhvr>
                                        <p:cTn id="8" dur="800" fill="hold">
                                          <p:stCondLst>
                                            <p:cond delay="0"/>
                                          </p:stCondLst>
                                        </p:cTn>
                                        <p:tgtEl>
                                          <p:spTgt spid="47106"/>
                                        </p:tgtEl>
                                        <p:attrNameLst>
                                          <p:attrName>style.rotation</p:attrName>
                                        </p:attrNameLst>
                                      </p:cBhvr>
                                      <p:tavLst>
                                        <p:tav tm="0">
                                          <p:val>
                                            <p:fltVal val="720"/>
                                          </p:val>
                                        </p:tav>
                                        <p:tav tm="100000">
                                          <p:val>
                                            <p:fltVal val="0"/>
                                          </p:val>
                                        </p:tav>
                                      </p:tavLst>
                                    </p:anim>
                                    <p:anim calcmode="lin" valueType="num">
                                      <p:cBhvr>
                                        <p:cTn id="9" dur="800" fill="hold">
                                          <p:stCondLst>
                                            <p:cond delay="0"/>
                                          </p:stCondLst>
                                        </p:cTn>
                                        <p:tgtEl>
                                          <p:spTgt spid="47106"/>
                                        </p:tgtEl>
                                        <p:attrNameLst>
                                          <p:attrName>ppt_h</p:attrName>
                                        </p:attrNameLst>
                                      </p:cBhvr>
                                      <p:tavLst>
                                        <p:tav tm="0">
                                          <p:val>
                                            <p:fltVal val="0"/>
                                          </p:val>
                                        </p:tav>
                                        <p:tav tm="100000">
                                          <p:val>
                                            <p:strVal val="#ppt_h"/>
                                          </p:val>
                                        </p:tav>
                                      </p:tavLst>
                                    </p:anim>
                                    <p:anim calcmode="lin" valueType="num">
                                      <p:cBhvr>
                                        <p:cTn id="10" dur="800" fill="hold">
                                          <p:stCondLst>
                                            <p:cond delay="0"/>
                                          </p:stCondLst>
                                        </p:cTn>
                                        <p:tgtEl>
                                          <p:spTgt spid="4710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47107">
                                            <p:txEl>
                                              <p:pRg st="1" end="1"/>
                                            </p:txEl>
                                          </p:spTgt>
                                        </p:tgtEl>
                                        <p:attrNameLst>
                                          <p:attrName>style.visibility</p:attrName>
                                        </p:attrNameLst>
                                      </p:cBhvr>
                                      <p:to>
                                        <p:strVal val="visible"/>
                                      </p:to>
                                    </p:set>
                                    <p:animEffect transition="in" filter="slide(fromBottom)">
                                      <p:cBhvr>
                                        <p:cTn id="15" dur="500">
                                          <p:stCondLst>
                                            <p:cond delay="0"/>
                                          </p:stCondLst>
                                        </p:cTn>
                                        <p:tgtEl>
                                          <p:spTgt spid="471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04800" y="304800"/>
            <a:ext cx="8686800" cy="990600"/>
          </a:xfrm>
        </p:spPr>
        <p:txBody>
          <a:bodyPr>
            <a:normAutofit/>
          </a:bodyPr>
          <a:lstStyle/>
          <a:p>
            <a:pPr eaLnBrk="1" fontAlgn="auto" hangingPunct="1">
              <a:spcAft>
                <a:spcPts val="0"/>
              </a:spcAft>
              <a:defRPr/>
            </a:pPr>
            <a:r>
              <a:rPr lang="en-US" sz="4400" b="1" u="sng" dirty="0">
                <a:ln w="22225">
                  <a:solidFill>
                    <a:schemeClr val="accent2"/>
                  </a:solidFill>
                  <a:prstDash val="solid"/>
                </a:ln>
                <a:solidFill>
                  <a:schemeClr val="accent2">
                    <a:lumMod val="40000"/>
                    <a:lumOff val="60000"/>
                  </a:schemeClr>
                </a:solidFill>
                <a:latin typeface="Tekton Pro" pitchFamily="34" charset="0"/>
              </a:rPr>
              <a:t>Today’s Agenda</a:t>
            </a:r>
          </a:p>
        </p:txBody>
      </p:sp>
      <p:sp>
        <p:nvSpPr>
          <p:cNvPr id="48131" name="Rectangle 3"/>
          <p:cNvSpPr>
            <a:spLocks noGrp="1" noChangeArrowheads="1"/>
          </p:cNvSpPr>
          <p:nvPr>
            <p:ph idx="1"/>
          </p:nvPr>
        </p:nvSpPr>
        <p:spPr>
          <a:xfrm>
            <a:off x="457200" y="1447800"/>
            <a:ext cx="8229600" cy="4953000"/>
          </a:xfrm>
        </p:spPr>
        <p:txBody>
          <a:bodyPr>
            <a:normAutofit/>
          </a:bodyPr>
          <a:lstStyle/>
          <a:p>
            <a:pPr eaLnBrk="1" hangingPunct="1">
              <a:lnSpc>
                <a:spcPct val="80000"/>
              </a:lnSpc>
              <a:buFont typeface="Wingdings" pitchFamily="2" charset="2"/>
              <a:buChar char="v"/>
            </a:pPr>
            <a:r>
              <a:rPr lang="en-US" sz="3200" b="1" dirty="0">
                <a:latin typeface="Tekton Pro" pitchFamily="34" charset="0"/>
              </a:rPr>
              <a:t>The Purpose of Title I Funds and Program</a:t>
            </a:r>
          </a:p>
          <a:p>
            <a:pPr eaLnBrk="1" hangingPunct="1">
              <a:lnSpc>
                <a:spcPct val="80000"/>
              </a:lnSpc>
              <a:buFont typeface="Wingdings" pitchFamily="2" charset="2"/>
              <a:buChar char="v"/>
            </a:pPr>
            <a:r>
              <a:rPr lang="en-US" sz="3200" b="1" dirty="0">
                <a:latin typeface="Tekton Pro" pitchFamily="34" charset="0"/>
              </a:rPr>
              <a:t>Title I Law and CUSD Policies</a:t>
            </a:r>
          </a:p>
          <a:p>
            <a:pPr eaLnBrk="1" hangingPunct="1">
              <a:lnSpc>
                <a:spcPct val="80000"/>
              </a:lnSpc>
              <a:buFont typeface="Wingdings" pitchFamily="2" charset="2"/>
              <a:buChar char="v"/>
            </a:pPr>
            <a:r>
              <a:rPr lang="en-US" sz="3200" b="1" dirty="0">
                <a:latin typeface="Tekton Pro" pitchFamily="34" charset="0"/>
              </a:rPr>
              <a:t>Title I  Program Services at Gateway</a:t>
            </a:r>
          </a:p>
          <a:p>
            <a:pPr eaLnBrk="1" hangingPunct="1">
              <a:lnSpc>
                <a:spcPct val="80000"/>
              </a:lnSpc>
              <a:buFont typeface="Wingdings" pitchFamily="2" charset="2"/>
              <a:buChar char="v"/>
            </a:pPr>
            <a:r>
              <a:rPr lang="en-US" sz="3200" b="1" dirty="0">
                <a:latin typeface="Tekton Pro" pitchFamily="34" charset="0"/>
              </a:rPr>
              <a:t>Local Control Funding  (LCFF) &amp; Local Control Application Plan (LCAP)</a:t>
            </a:r>
          </a:p>
          <a:p>
            <a:pPr eaLnBrk="1" hangingPunct="1">
              <a:lnSpc>
                <a:spcPct val="80000"/>
              </a:lnSpc>
              <a:buFont typeface="Wingdings" pitchFamily="2" charset="2"/>
              <a:buChar char="v"/>
            </a:pPr>
            <a:r>
              <a:rPr lang="en-US" sz="3200" b="1" dirty="0">
                <a:latin typeface="Tekton Pro" pitchFamily="34" charset="0"/>
              </a:rPr>
              <a:t>Title I Program Evaluation</a:t>
            </a:r>
          </a:p>
          <a:p>
            <a:pPr eaLnBrk="1" hangingPunct="1">
              <a:lnSpc>
                <a:spcPct val="80000"/>
              </a:lnSpc>
              <a:buFont typeface="Wingdings" pitchFamily="2" charset="2"/>
              <a:buChar char="v"/>
            </a:pPr>
            <a:r>
              <a:rPr lang="en-US" sz="3200" b="1" dirty="0">
                <a:latin typeface="Tekton Pro" pitchFamily="34" charset="0"/>
              </a:rPr>
              <a:t>Parent Training </a:t>
            </a:r>
          </a:p>
          <a:p>
            <a:pPr eaLnBrk="1" hangingPunct="1">
              <a:lnSpc>
                <a:spcPct val="80000"/>
              </a:lnSpc>
              <a:buFont typeface="Wingdings" pitchFamily="2" charset="2"/>
              <a:buChar char="v"/>
            </a:pPr>
            <a:r>
              <a:rPr lang="en-US" sz="3200" b="1" dirty="0">
                <a:latin typeface="Tekton Pro" pitchFamily="34" charset="0"/>
              </a:rPr>
              <a:t>Questions and Answers</a:t>
            </a:r>
          </a:p>
          <a:p>
            <a:pPr eaLnBrk="1" hangingPunct="1">
              <a:lnSpc>
                <a:spcPct val="80000"/>
              </a:lnSpc>
            </a:pPr>
            <a:endParaRPr lang="en-US" sz="2600" b="1" dirty="0"/>
          </a:p>
          <a:p>
            <a:pPr eaLnBrk="1" hangingPunct="1">
              <a:lnSpc>
                <a:spcPct val="80000"/>
              </a:lnSpc>
            </a:pPr>
            <a:endParaRPr lang="en-US" sz="2600" b="1" dirty="0"/>
          </a:p>
        </p:txBody>
      </p:sp>
      <p:sp>
        <p:nvSpPr>
          <p:cNvPr id="11267"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6CC274F-0A91-4042-93C4-CDDA4618BB29}" type="slidenum">
              <a:rPr lang="en-US" smtClean="0"/>
              <a:pPr/>
              <a:t>2</a:t>
            </a:fld>
            <a:endParaRPr lang="en-US" dirty="0"/>
          </a:p>
        </p:txBody>
      </p:sp>
      <p:pic>
        <p:nvPicPr>
          <p:cNvPr id="5" name="Picture 4" descr="http://stockfresh.com/files/p/pkdinkar/m/92/1572703_stock-photo-education-tree.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113318" y="4114800"/>
            <a:ext cx="2806700" cy="2438399"/>
          </a:xfrm>
          <a:prstGeom prst="rect">
            <a:avLst/>
          </a:prstGeom>
          <a:noFill/>
          <a:ln w="12700">
            <a:solidFill>
              <a:schemeClr val="tx1"/>
            </a:solidFill>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p:cTn id="7" dur="1000" fill="hold"/>
                                        <p:tgtEl>
                                          <p:spTgt spid="48130"/>
                                        </p:tgtEl>
                                        <p:attrNameLst>
                                          <p:attrName>ppt_w</p:attrName>
                                        </p:attrNameLst>
                                      </p:cBhvr>
                                      <p:tavLst>
                                        <p:tav tm="0">
                                          <p:val>
                                            <p:strVal val="#ppt_w+.3"/>
                                          </p:val>
                                        </p:tav>
                                        <p:tav tm="100000">
                                          <p:val>
                                            <p:strVal val="#ppt_w"/>
                                          </p:val>
                                        </p:tav>
                                      </p:tavLst>
                                    </p:anim>
                                    <p:anim calcmode="lin" valueType="num">
                                      <p:cBhvr>
                                        <p:cTn id="8" dur="1000" fill="hold"/>
                                        <p:tgtEl>
                                          <p:spTgt spid="48130"/>
                                        </p:tgtEl>
                                        <p:attrNameLst>
                                          <p:attrName>ppt_h</p:attrName>
                                        </p:attrNameLst>
                                      </p:cBhvr>
                                      <p:tavLst>
                                        <p:tav tm="0">
                                          <p:val>
                                            <p:strVal val="#ppt_h"/>
                                          </p:val>
                                        </p:tav>
                                        <p:tav tm="100000">
                                          <p:val>
                                            <p:strVal val="#ppt_h"/>
                                          </p:val>
                                        </p:tav>
                                      </p:tavLst>
                                    </p:anim>
                                    <p:animEffect transition="in" filter="fade">
                                      <p:cBhvr>
                                        <p:cTn id="9" dur="1000"/>
                                        <p:tgtEl>
                                          <p:spTgt spid="4813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48131">
                                            <p:txEl>
                                              <p:pRg st="0" end="0"/>
                                            </p:txEl>
                                          </p:spTgt>
                                        </p:tgtEl>
                                        <p:attrNameLst>
                                          <p:attrName>style.visibility</p:attrName>
                                        </p:attrNameLst>
                                      </p:cBhvr>
                                      <p:to>
                                        <p:strVal val="visible"/>
                                      </p:to>
                                    </p:set>
                                    <p:anim calcmode="lin" valueType="num">
                                      <p:cBhvr>
                                        <p:cTn id="14" dur="1000" fill="hold"/>
                                        <p:tgtEl>
                                          <p:spTgt spid="48131">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48131">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4813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48131">
                                            <p:txEl>
                                              <p:pRg st="1" end="1"/>
                                            </p:txEl>
                                          </p:spTgt>
                                        </p:tgtEl>
                                        <p:attrNameLst>
                                          <p:attrName>style.visibility</p:attrName>
                                        </p:attrNameLst>
                                      </p:cBhvr>
                                      <p:to>
                                        <p:strVal val="visible"/>
                                      </p:to>
                                    </p:set>
                                    <p:anim calcmode="lin" valueType="num">
                                      <p:cBhvr>
                                        <p:cTn id="21" dur="1000" fill="hold"/>
                                        <p:tgtEl>
                                          <p:spTgt spid="48131">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48131">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48131">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48131">
                                            <p:txEl>
                                              <p:pRg st="2" end="2"/>
                                            </p:txEl>
                                          </p:spTgt>
                                        </p:tgtEl>
                                        <p:attrNameLst>
                                          <p:attrName>style.visibility</p:attrName>
                                        </p:attrNameLst>
                                      </p:cBhvr>
                                      <p:to>
                                        <p:strVal val="visible"/>
                                      </p:to>
                                    </p:set>
                                    <p:anim calcmode="lin" valueType="num">
                                      <p:cBhvr>
                                        <p:cTn id="28" dur="1000" fill="hold"/>
                                        <p:tgtEl>
                                          <p:spTgt spid="48131">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48131">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4813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48131">
                                            <p:txEl>
                                              <p:pRg st="3" end="3"/>
                                            </p:txEl>
                                          </p:spTgt>
                                        </p:tgtEl>
                                        <p:attrNameLst>
                                          <p:attrName>style.visibility</p:attrName>
                                        </p:attrNameLst>
                                      </p:cBhvr>
                                      <p:to>
                                        <p:strVal val="visible"/>
                                      </p:to>
                                    </p:set>
                                    <p:anim calcmode="lin" valueType="num">
                                      <p:cBhvr>
                                        <p:cTn id="35" dur="1000" fill="hold"/>
                                        <p:tgtEl>
                                          <p:spTgt spid="48131">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48131">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48131">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48131">
                                            <p:txEl>
                                              <p:pRg st="4" end="4"/>
                                            </p:txEl>
                                          </p:spTgt>
                                        </p:tgtEl>
                                        <p:attrNameLst>
                                          <p:attrName>style.visibility</p:attrName>
                                        </p:attrNameLst>
                                      </p:cBhvr>
                                      <p:to>
                                        <p:strVal val="visible"/>
                                      </p:to>
                                    </p:set>
                                    <p:anim calcmode="lin" valueType="num">
                                      <p:cBhvr>
                                        <p:cTn id="42" dur="1000" fill="hold"/>
                                        <p:tgtEl>
                                          <p:spTgt spid="48131">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48131">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48131">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48131">
                                            <p:txEl>
                                              <p:pRg st="5" end="5"/>
                                            </p:txEl>
                                          </p:spTgt>
                                        </p:tgtEl>
                                        <p:attrNameLst>
                                          <p:attrName>style.visibility</p:attrName>
                                        </p:attrNameLst>
                                      </p:cBhvr>
                                      <p:to>
                                        <p:strVal val="visible"/>
                                      </p:to>
                                    </p:set>
                                    <p:anim calcmode="lin" valueType="num">
                                      <p:cBhvr>
                                        <p:cTn id="49" dur="1000" fill="hold"/>
                                        <p:tgtEl>
                                          <p:spTgt spid="48131">
                                            <p:txEl>
                                              <p:pRg st="5" end="5"/>
                                            </p:txEl>
                                          </p:spTgt>
                                        </p:tgtEl>
                                        <p:attrNameLst>
                                          <p:attrName>ppt_w</p:attrName>
                                        </p:attrNameLst>
                                      </p:cBhvr>
                                      <p:tavLst>
                                        <p:tav tm="0">
                                          <p:val>
                                            <p:strVal val="#ppt_w+.3"/>
                                          </p:val>
                                        </p:tav>
                                        <p:tav tm="100000">
                                          <p:val>
                                            <p:strVal val="#ppt_w"/>
                                          </p:val>
                                        </p:tav>
                                      </p:tavLst>
                                    </p:anim>
                                    <p:anim calcmode="lin" valueType="num">
                                      <p:cBhvr>
                                        <p:cTn id="50" dur="1000" fill="hold"/>
                                        <p:tgtEl>
                                          <p:spTgt spid="48131">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48131">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0" presetClass="entr" presetSubtype="0" decel="100000" fill="hold" grpId="0" nodeType="clickEffect">
                                  <p:stCondLst>
                                    <p:cond delay="0"/>
                                  </p:stCondLst>
                                  <p:childTnLst>
                                    <p:set>
                                      <p:cBhvr>
                                        <p:cTn id="55" dur="1" fill="hold">
                                          <p:stCondLst>
                                            <p:cond delay="0"/>
                                          </p:stCondLst>
                                        </p:cTn>
                                        <p:tgtEl>
                                          <p:spTgt spid="48131">
                                            <p:txEl>
                                              <p:pRg st="6" end="6"/>
                                            </p:txEl>
                                          </p:spTgt>
                                        </p:tgtEl>
                                        <p:attrNameLst>
                                          <p:attrName>style.visibility</p:attrName>
                                        </p:attrNameLst>
                                      </p:cBhvr>
                                      <p:to>
                                        <p:strVal val="visible"/>
                                      </p:to>
                                    </p:set>
                                    <p:anim calcmode="lin" valueType="num">
                                      <p:cBhvr>
                                        <p:cTn id="56" dur="1000" fill="hold"/>
                                        <p:tgtEl>
                                          <p:spTgt spid="48131">
                                            <p:txEl>
                                              <p:pRg st="6" end="6"/>
                                            </p:txEl>
                                          </p:spTgt>
                                        </p:tgtEl>
                                        <p:attrNameLst>
                                          <p:attrName>ppt_w</p:attrName>
                                        </p:attrNameLst>
                                      </p:cBhvr>
                                      <p:tavLst>
                                        <p:tav tm="0">
                                          <p:val>
                                            <p:strVal val="#ppt_w+.3"/>
                                          </p:val>
                                        </p:tav>
                                        <p:tav tm="100000">
                                          <p:val>
                                            <p:strVal val="#ppt_w"/>
                                          </p:val>
                                        </p:tav>
                                      </p:tavLst>
                                    </p:anim>
                                    <p:anim calcmode="lin" valueType="num">
                                      <p:cBhvr>
                                        <p:cTn id="57" dur="1000" fill="hold"/>
                                        <p:tgtEl>
                                          <p:spTgt spid="48131">
                                            <p:txEl>
                                              <p:pRg st="6" end="6"/>
                                            </p:txEl>
                                          </p:spTgt>
                                        </p:tgtEl>
                                        <p:attrNameLst>
                                          <p:attrName>ppt_h</p:attrName>
                                        </p:attrNameLst>
                                      </p:cBhvr>
                                      <p:tavLst>
                                        <p:tav tm="0">
                                          <p:val>
                                            <p:strVal val="#ppt_h"/>
                                          </p:val>
                                        </p:tav>
                                        <p:tav tm="100000">
                                          <p:val>
                                            <p:strVal val="#ppt_h"/>
                                          </p:val>
                                        </p:tav>
                                      </p:tavLst>
                                    </p:anim>
                                    <p:animEffect transition="in" filter="fade">
                                      <p:cBhvr>
                                        <p:cTn id="58" dur="1000"/>
                                        <p:tgtEl>
                                          <p:spTgt spid="481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0"/>
            <a:ext cx="9067800" cy="1219200"/>
          </a:xfrm>
        </p:spPr>
        <p:txBody>
          <a:bodyPr>
            <a:normAutofit fontScale="90000"/>
          </a:bodyPr>
          <a:lstStyle/>
          <a:p>
            <a:pPr algn="l">
              <a:defRPr/>
            </a:pPr>
            <a:br>
              <a:rPr lang="en-US" sz="3400" u="sng" dirty="0">
                <a:solidFill>
                  <a:schemeClr val="tx1"/>
                </a:solidFill>
              </a:rPr>
            </a:br>
            <a:r>
              <a:rPr lang="en-US" sz="4900" b="1" u="sng" dirty="0">
                <a:ln w="22225">
                  <a:solidFill>
                    <a:schemeClr val="accent2"/>
                  </a:solidFill>
                  <a:prstDash val="solid"/>
                </a:ln>
                <a:solidFill>
                  <a:schemeClr val="accent2">
                    <a:lumMod val="40000"/>
                    <a:lumOff val="60000"/>
                  </a:schemeClr>
                </a:solidFill>
                <a:latin typeface="Tekton Pro" pitchFamily="34" charset="0"/>
              </a:rPr>
              <a:t>The Purpose of Title I Annual Meeting</a:t>
            </a:r>
            <a:endParaRPr lang="en-US" sz="4900" b="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endParaRPr>
          </a:p>
        </p:txBody>
      </p:sp>
      <p:sp>
        <p:nvSpPr>
          <p:cNvPr id="14339" name="Subtitle 2"/>
          <p:cNvSpPr>
            <a:spLocks noGrp="1"/>
          </p:cNvSpPr>
          <p:nvPr>
            <p:ph type="subTitle" idx="1"/>
          </p:nvPr>
        </p:nvSpPr>
        <p:spPr>
          <a:xfrm>
            <a:off x="228600" y="2057400"/>
            <a:ext cx="8915400" cy="3886200"/>
          </a:xfrm>
        </p:spPr>
        <p:txBody>
          <a:bodyPr>
            <a:normAutofit fontScale="92500" lnSpcReduction="10000"/>
          </a:bodyPr>
          <a:lstStyle/>
          <a:p>
            <a:pPr marL="571500" marR="0" indent="-571500" algn="l">
              <a:buFont typeface="Wingdings" panose="05000000000000000000" pitchFamily="2" charset="2"/>
              <a:buChar char="v"/>
            </a:pPr>
            <a:r>
              <a:rPr lang="en-US" sz="4100" dirty="0">
                <a:latin typeface="Tekton Pro" pitchFamily="34" charset="0"/>
              </a:rPr>
              <a:t>To inform parents of the Title I funding  and services</a:t>
            </a:r>
          </a:p>
          <a:p>
            <a:pPr marL="342900" marR="0" indent="-342900" algn="l">
              <a:buFont typeface="Wingdings" pitchFamily="2" charset="2"/>
              <a:buChar char="v"/>
            </a:pPr>
            <a:r>
              <a:rPr lang="en-US" sz="4100" dirty="0">
                <a:latin typeface="Tekton Pro" pitchFamily="34" charset="0"/>
              </a:rPr>
              <a:t>  To inform parents about their rights</a:t>
            </a:r>
          </a:p>
          <a:p>
            <a:pPr marR="0" algn="l"/>
            <a:r>
              <a:rPr lang="en-US" sz="4100" dirty="0">
                <a:latin typeface="Tekton Pro" pitchFamily="34" charset="0"/>
              </a:rPr>
              <a:t>     and responsibilities</a:t>
            </a:r>
          </a:p>
          <a:p>
            <a:pPr marL="342900" marR="0" indent="-342900" algn="l">
              <a:buFont typeface="Wingdings" pitchFamily="2" charset="2"/>
              <a:buChar char="v"/>
            </a:pPr>
            <a:r>
              <a:rPr lang="en-US" sz="4100" dirty="0">
                <a:latin typeface="Tekton Pro" pitchFamily="34" charset="0"/>
              </a:rPr>
              <a:t>  Present and review Gateway’s Title I</a:t>
            </a:r>
          </a:p>
          <a:p>
            <a:pPr marR="0" algn="l"/>
            <a:r>
              <a:rPr lang="en-US" sz="4100" dirty="0">
                <a:latin typeface="Tekton Pro" pitchFamily="34" charset="0"/>
              </a:rPr>
              <a:t>     program and goals</a:t>
            </a:r>
          </a:p>
          <a:p>
            <a:pPr marL="342900" marR="0" indent="-342900">
              <a:buFont typeface="Arial" pitchFamily="34" charset="0"/>
              <a:buChar char="•"/>
            </a:pPr>
            <a:endParaRPr lang="en-US" sz="4100" dirty="0"/>
          </a:p>
          <a:p>
            <a:pPr marL="342900" marR="0" indent="-342900">
              <a:buFont typeface="Arial" pitchFamily="34" charset="0"/>
              <a:buChar char="•"/>
            </a:pPr>
            <a:endParaRPr lang="en-US" dirty="0"/>
          </a:p>
          <a:p>
            <a:pPr marL="342900" marR="0" indent="-342900">
              <a:buFont typeface="Arial" pitchFamily="34" charset="0"/>
              <a:buChar char="•"/>
            </a:pPr>
            <a:endParaRPr lang="en-US" dirty="0"/>
          </a:p>
          <a:p>
            <a:pPr marR="0"/>
            <a:endParaRPr lang="en-US" dirty="0"/>
          </a:p>
        </p:txBody>
      </p:sp>
      <p:sp>
        <p:nvSpPr>
          <p:cNvPr id="14340"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2AFBA89-EB88-4B1D-BD76-C9A9856A0106}" type="slidenum">
              <a:rPr lang="en-US" smtClean="0"/>
              <a:pPr/>
              <a:t>3</a:t>
            </a:fld>
            <a:endParaRPr lang="en-US" dirty="0"/>
          </a:p>
        </p:txBody>
      </p:sp>
      <p:pic>
        <p:nvPicPr>
          <p:cNvPr id="3074" name="Picture 2" descr="C:\Users\bobkampf\AppData\Local\Microsoft\Windows\Temporary Internet Files\Content.IE5\1AZ5GA1L\MP90034148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7314" y="5284448"/>
            <a:ext cx="1805686" cy="12880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274638"/>
            <a:ext cx="8229600" cy="86836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en-US" sz="4400" b="1" u="sng" dirty="0">
                <a:ln w="22225">
                  <a:solidFill>
                    <a:schemeClr val="accent2"/>
                  </a:solidFill>
                  <a:prstDash val="solid"/>
                </a:ln>
                <a:solidFill>
                  <a:schemeClr val="accent2">
                    <a:lumMod val="40000"/>
                    <a:lumOff val="60000"/>
                  </a:schemeClr>
                </a:solidFill>
                <a:latin typeface="Tekton Pro" pitchFamily="34" charset="0"/>
              </a:rPr>
              <a:t>Parent Rights</a:t>
            </a:r>
          </a:p>
        </p:txBody>
      </p:sp>
      <p:sp>
        <p:nvSpPr>
          <p:cNvPr id="18434" name="Rectangle 3"/>
          <p:cNvSpPr>
            <a:spLocks noGrp="1" noChangeArrowheads="1"/>
          </p:cNvSpPr>
          <p:nvPr>
            <p:ph idx="1"/>
          </p:nvPr>
        </p:nvSpPr>
        <p:spPr>
          <a:xfrm>
            <a:off x="152400" y="1066800"/>
            <a:ext cx="8763000" cy="5715000"/>
          </a:xfrm>
        </p:spPr>
        <p:txBody>
          <a:bodyPr>
            <a:noAutofit/>
          </a:bodyPr>
          <a:lstStyle/>
          <a:p>
            <a:pPr eaLnBrk="1" hangingPunct="1">
              <a:lnSpc>
                <a:spcPct val="80000"/>
              </a:lnSpc>
              <a:buFont typeface="Wingdings" pitchFamily="2" charset="2"/>
              <a:buChar char="v"/>
            </a:pPr>
            <a:r>
              <a:rPr lang="en-US" sz="1600" b="1" dirty="0">
                <a:latin typeface="Tekton Pro" pitchFamily="34" charset="0"/>
              </a:rPr>
              <a:t>Annual Title I Meeting with input to Title I Plan</a:t>
            </a:r>
          </a:p>
          <a:p>
            <a:pPr eaLnBrk="1" hangingPunct="1">
              <a:lnSpc>
                <a:spcPct val="80000"/>
              </a:lnSpc>
              <a:buFont typeface="Wingdings" pitchFamily="2" charset="2"/>
              <a:buChar char="v"/>
            </a:pPr>
            <a:r>
              <a:rPr lang="en-US" sz="1600" b="1" dirty="0">
                <a:latin typeface="Tekton Pro" pitchFamily="34" charset="0"/>
              </a:rPr>
              <a:t>Opportunities to meet regularly as Title I Parents for Input and collaboration</a:t>
            </a:r>
          </a:p>
          <a:p>
            <a:pPr eaLnBrk="1" hangingPunct="1">
              <a:lnSpc>
                <a:spcPct val="80000"/>
              </a:lnSpc>
              <a:buFont typeface="Wingdings" pitchFamily="2" charset="2"/>
              <a:buChar char="v"/>
            </a:pPr>
            <a:r>
              <a:rPr lang="en-US" sz="1600" b="1" dirty="0">
                <a:latin typeface="Tekton Pro" pitchFamily="34" charset="0"/>
              </a:rPr>
              <a:t>Be informed of child’s progress and expectations through:</a:t>
            </a:r>
          </a:p>
          <a:p>
            <a:pPr lvl="1" eaLnBrk="1" hangingPunct="1">
              <a:lnSpc>
                <a:spcPct val="80000"/>
              </a:lnSpc>
              <a:buFont typeface="Wingdings" pitchFamily="2" charset="2"/>
              <a:buChar char="v"/>
            </a:pPr>
            <a:r>
              <a:rPr lang="en-US" b="1" dirty="0">
                <a:latin typeface="Tekton Pro" pitchFamily="34" charset="0"/>
              </a:rPr>
              <a:t>Annual parent teacher conference to discuss child’s progress w/ Title I interventions </a:t>
            </a:r>
          </a:p>
          <a:p>
            <a:pPr lvl="1" eaLnBrk="1" hangingPunct="1">
              <a:lnSpc>
                <a:spcPct val="80000"/>
              </a:lnSpc>
              <a:buFont typeface="Wingdings" pitchFamily="2" charset="2"/>
              <a:buChar char="v"/>
            </a:pPr>
            <a:r>
              <a:rPr lang="en-US" b="1" dirty="0">
                <a:latin typeface="Tekton Pro" pitchFamily="34" charset="0"/>
              </a:rPr>
              <a:t>Student Progress Reports and Quarterly Report Cards</a:t>
            </a:r>
          </a:p>
          <a:p>
            <a:pPr lvl="1" eaLnBrk="1" hangingPunct="1">
              <a:lnSpc>
                <a:spcPct val="80000"/>
              </a:lnSpc>
              <a:buFont typeface="Wingdings" pitchFamily="2" charset="2"/>
              <a:buChar char="v"/>
            </a:pPr>
            <a:r>
              <a:rPr lang="en-US" b="1" dirty="0">
                <a:latin typeface="Tekton Pro" pitchFamily="34" charset="0"/>
              </a:rPr>
              <a:t>Annual review of assessment data</a:t>
            </a:r>
          </a:p>
          <a:p>
            <a:pPr lvl="1" eaLnBrk="1" hangingPunct="1">
              <a:lnSpc>
                <a:spcPct val="80000"/>
              </a:lnSpc>
              <a:buFont typeface="Wingdings" pitchFamily="2" charset="2"/>
              <a:buChar char="v"/>
            </a:pPr>
            <a:r>
              <a:rPr lang="en-US" b="1" dirty="0">
                <a:latin typeface="Tekton Pro" pitchFamily="34" charset="0"/>
              </a:rPr>
              <a:t>Newsletters, web pages and site committees and councils</a:t>
            </a:r>
          </a:p>
          <a:p>
            <a:pPr eaLnBrk="1" hangingPunct="1">
              <a:lnSpc>
                <a:spcPct val="80000"/>
              </a:lnSpc>
              <a:buFont typeface="Wingdings" pitchFamily="2" charset="2"/>
              <a:buChar char="v"/>
            </a:pPr>
            <a:r>
              <a:rPr lang="en-US" sz="1600" b="1" dirty="0">
                <a:latin typeface="Tekton Pro" pitchFamily="34" charset="0"/>
              </a:rPr>
              <a:t>Notification of EL parents required if the EL students at their child’s school are not meeting state targets for proficiency in ELD and content standards </a:t>
            </a:r>
          </a:p>
          <a:p>
            <a:pPr eaLnBrk="1" hangingPunct="1">
              <a:lnSpc>
                <a:spcPct val="80000"/>
              </a:lnSpc>
              <a:buFont typeface="Wingdings" pitchFamily="2" charset="2"/>
              <a:buChar char="v"/>
            </a:pPr>
            <a:r>
              <a:rPr lang="en-US" sz="1600" b="1" dirty="0">
                <a:latin typeface="Tekton Pro" pitchFamily="34" charset="0"/>
              </a:rPr>
              <a:t>Provide input for site Parent Involvement policy and Parent School Compact</a:t>
            </a:r>
          </a:p>
          <a:p>
            <a:pPr eaLnBrk="1" hangingPunct="1">
              <a:lnSpc>
                <a:spcPct val="80000"/>
              </a:lnSpc>
              <a:buFont typeface="Wingdings" pitchFamily="2" charset="2"/>
              <a:buChar char="v"/>
            </a:pPr>
            <a:r>
              <a:rPr lang="en-US" sz="1600" b="1" dirty="0">
                <a:latin typeface="Tekton Pro" pitchFamily="34" charset="0"/>
              </a:rPr>
              <a:t>Parent Training and resources funded by Title I allocations for parent involvement</a:t>
            </a:r>
          </a:p>
          <a:p>
            <a:pPr eaLnBrk="1" hangingPunct="1">
              <a:lnSpc>
                <a:spcPct val="80000"/>
              </a:lnSpc>
              <a:buFont typeface="Wingdings" pitchFamily="2" charset="2"/>
              <a:buChar char="v"/>
            </a:pPr>
            <a:r>
              <a:rPr lang="en-US" sz="1600" b="1" dirty="0">
                <a:latin typeface="Tekton Pro" pitchFamily="34" charset="0"/>
              </a:rPr>
              <a:t>When school is in Program Improvement Status</a:t>
            </a:r>
          </a:p>
          <a:p>
            <a:pPr lvl="1" eaLnBrk="1" hangingPunct="1">
              <a:lnSpc>
                <a:spcPct val="80000"/>
              </a:lnSpc>
              <a:buFont typeface="Wingdings" pitchFamily="2" charset="2"/>
              <a:buChar char="v"/>
            </a:pPr>
            <a:r>
              <a:rPr lang="en-US" b="1" dirty="0">
                <a:latin typeface="Tekton Pro" pitchFamily="34" charset="0"/>
              </a:rPr>
              <a:t>Parents can be involved in developing the Program Improvement Plan </a:t>
            </a:r>
          </a:p>
          <a:p>
            <a:pPr lvl="1" eaLnBrk="1" hangingPunct="1">
              <a:lnSpc>
                <a:spcPct val="80000"/>
              </a:lnSpc>
              <a:buFont typeface="Wingdings" pitchFamily="2" charset="2"/>
              <a:buChar char="v"/>
            </a:pPr>
            <a:r>
              <a:rPr lang="en-US" b="1" dirty="0">
                <a:latin typeface="Tekton Pro" pitchFamily="34" charset="0"/>
              </a:rPr>
              <a:t>Parents may request a School of Choice</a:t>
            </a:r>
          </a:p>
          <a:p>
            <a:pPr lvl="1" eaLnBrk="1" hangingPunct="1">
              <a:lnSpc>
                <a:spcPct val="80000"/>
              </a:lnSpc>
              <a:buFont typeface="Wingdings" pitchFamily="2" charset="2"/>
              <a:buChar char="v"/>
            </a:pPr>
            <a:r>
              <a:rPr lang="en-US" b="1" dirty="0">
                <a:latin typeface="Tekton Pro" pitchFamily="34" charset="0"/>
              </a:rPr>
              <a:t>Parents may request Supplemental Educational Services (Tutoring)</a:t>
            </a:r>
          </a:p>
          <a:p>
            <a:pPr eaLnBrk="1" hangingPunct="1">
              <a:lnSpc>
                <a:spcPct val="80000"/>
              </a:lnSpc>
              <a:buFont typeface="Wingdings" pitchFamily="2" charset="2"/>
              <a:buChar char="v"/>
            </a:pPr>
            <a:r>
              <a:rPr lang="en-US" sz="1600" b="1" dirty="0">
                <a:latin typeface="Tekton Pro" pitchFamily="34" charset="0"/>
              </a:rPr>
              <a:t>School Annual Report Card (SARC)</a:t>
            </a:r>
          </a:p>
          <a:p>
            <a:pPr eaLnBrk="1" hangingPunct="1">
              <a:lnSpc>
                <a:spcPct val="80000"/>
              </a:lnSpc>
              <a:buFont typeface="Wingdings" pitchFamily="2" charset="2"/>
              <a:buChar char="v"/>
            </a:pPr>
            <a:r>
              <a:rPr lang="en-US" sz="1600" b="1" dirty="0">
                <a:latin typeface="Tekton Pro" pitchFamily="34" charset="0"/>
              </a:rPr>
              <a:t>Take Part in Annual School Parent Title I Survey</a:t>
            </a:r>
          </a:p>
        </p:txBody>
      </p:sp>
      <p:sp>
        <p:nvSpPr>
          <p:cNvPr id="18435"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a:bodyPr>
          <a:lstStyle/>
          <a:p>
            <a:fld id="{B99A516A-E9D9-4EA1-985F-BF3D336F2650}"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pPr eaLnBrk="1" fontAlgn="auto" hangingPunct="1">
              <a:spcAft>
                <a:spcPts val="0"/>
              </a:spcAft>
              <a:defRPr/>
            </a:pPr>
            <a:r>
              <a:rPr lang="en-US" sz="4400" b="1" u="sng" dirty="0">
                <a:ln w="22225">
                  <a:solidFill>
                    <a:schemeClr val="accent2"/>
                  </a:solidFill>
                  <a:prstDash val="solid"/>
                </a:ln>
                <a:solidFill>
                  <a:schemeClr val="accent2">
                    <a:lumMod val="40000"/>
                    <a:lumOff val="60000"/>
                  </a:schemeClr>
                </a:solidFill>
                <a:latin typeface="Tekton Pro" pitchFamily="34" charset="0"/>
              </a:rPr>
              <a:t>Goals of Title I</a:t>
            </a:r>
          </a:p>
        </p:txBody>
      </p:sp>
      <p:sp>
        <p:nvSpPr>
          <p:cNvPr id="13314" name="Rectangle 3"/>
          <p:cNvSpPr>
            <a:spLocks noGrp="1" noChangeArrowheads="1"/>
          </p:cNvSpPr>
          <p:nvPr>
            <p:ph sz="half" idx="1"/>
          </p:nvPr>
        </p:nvSpPr>
        <p:spPr>
          <a:xfrm>
            <a:off x="566738" y="1371600"/>
            <a:ext cx="7586662" cy="4648200"/>
          </a:xfrm>
        </p:spPr>
        <p:txBody>
          <a:bodyPr>
            <a:normAutofit/>
          </a:bodyPr>
          <a:lstStyle/>
          <a:p>
            <a:pPr eaLnBrk="1" hangingPunct="1">
              <a:buFont typeface="Wingdings" pitchFamily="2" charset="2"/>
              <a:buChar char="v"/>
            </a:pPr>
            <a:r>
              <a:rPr lang="en-US" sz="3200" dirty="0">
                <a:latin typeface="Tekton Pro" pitchFamily="34" charset="0"/>
              </a:rPr>
              <a:t>Increase academic achievement for all students</a:t>
            </a:r>
          </a:p>
          <a:p>
            <a:pPr eaLnBrk="1" hangingPunct="1">
              <a:buFont typeface="Wingdings" pitchFamily="2" charset="2"/>
              <a:buChar char="v"/>
            </a:pPr>
            <a:r>
              <a:rPr lang="en-US" sz="3200" dirty="0">
                <a:latin typeface="Tekton Pro" pitchFamily="34" charset="0"/>
              </a:rPr>
              <a:t>Requires that schools be accountable</a:t>
            </a:r>
          </a:p>
          <a:p>
            <a:pPr eaLnBrk="1" hangingPunct="1">
              <a:buFont typeface="Wingdings" pitchFamily="2" charset="2"/>
              <a:buChar char="v"/>
            </a:pPr>
            <a:r>
              <a:rPr lang="en-US" sz="3200" dirty="0">
                <a:latin typeface="Tekton Pro" pitchFamily="34" charset="0"/>
              </a:rPr>
              <a:t>Requires that parents are provided assistance in  understanding how well their school and their child is performing</a:t>
            </a:r>
          </a:p>
          <a:p>
            <a:pPr eaLnBrk="1" hangingPunct="1">
              <a:buFont typeface="Wingdings" pitchFamily="2" charset="2"/>
              <a:buChar char="v"/>
            </a:pPr>
            <a:r>
              <a:rPr lang="en-US" sz="3200" dirty="0">
                <a:latin typeface="Tekton Pro" pitchFamily="34" charset="0"/>
              </a:rPr>
              <a:t>Provide parent involvement and parent education opportunities and activities</a:t>
            </a:r>
          </a:p>
        </p:txBody>
      </p:sp>
      <p:sp>
        <p:nvSpPr>
          <p:cNvPr id="13315" name="Slide Number Placeholder 6"/>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689DD52-5B6E-4386-9A26-D1D7ED2D1760}" type="slidenum">
              <a:rPr lang="en-US" smtClean="0"/>
              <a:pPr/>
              <a:t>5</a:t>
            </a:fld>
            <a:endParaRPr lang="en-US" dirty="0"/>
          </a:p>
        </p:txBody>
      </p:sp>
      <p:pic>
        <p:nvPicPr>
          <p:cNvPr id="1026" name="Picture 2" descr="C:\Users\bobkampf\AppData\Local\Microsoft\Windows\Temporary Internet Files\Content.IE5\1AZ5GA1L\MP90041410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5638800"/>
            <a:ext cx="1752600" cy="1143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990600"/>
          </a:xfrm>
        </p:spPr>
        <p:txBody>
          <a:bodyPr>
            <a:normAutofit/>
          </a:bodyPr>
          <a:lstStyle/>
          <a:p>
            <a:r>
              <a:rPr lang="en-US" sz="4400" b="1" dirty="0">
                <a:ln w="22225">
                  <a:solidFill>
                    <a:schemeClr val="accent2"/>
                  </a:solidFill>
                  <a:prstDash val="solid"/>
                </a:ln>
                <a:solidFill>
                  <a:schemeClr val="accent2">
                    <a:lumMod val="40000"/>
                    <a:lumOff val="60000"/>
                  </a:schemeClr>
                </a:solidFill>
                <a:latin typeface="Tekton Pro" pitchFamily="34" charset="0"/>
              </a:rPr>
              <a:t>Title I Public Law</a:t>
            </a:r>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v"/>
            </a:pPr>
            <a:r>
              <a:rPr lang="en-US" sz="4000" b="1" dirty="0">
                <a:latin typeface="Tekton Pro" pitchFamily="34" charset="0"/>
              </a:rPr>
              <a:t>Public Law 103-382 sec. 1118 requires each school receiving Title I funds to conduct an annual meeting to inform parents of their school’s participation in Title I and their right, as a parent, to be involved.</a:t>
            </a:r>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6</a:t>
            </a:fld>
            <a:endParaRPr lang="en-US" dirty="0"/>
          </a:p>
        </p:txBody>
      </p:sp>
    </p:spTree>
    <p:extLst>
      <p:ext uri="{BB962C8B-B14F-4D97-AF65-F5344CB8AC3E}">
        <p14:creationId xmlns:p14="http://schemas.microsoft.com/office/powerpoint/2010/main" val="3583100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76200"/>
            <a:ext cx="3835400" cy="4495800"/>
          </a:xfrm>
        </p:spPr>
        <p:txBody>
          <a:bodyPr anchor="ctr">
            <a:normAutofit/>
          </a:bodyPr>
          <a:lstStyle/>
          <a:p>
            <a:r>
              <a:rPr lang="en-US" sz="4400" b="1" dirty="0">
                <a:ln w="22225">
                  <a:solidFill>
                    <a:schemeClr val="accent2"/>
                  </a:solidFill>
                  <a:prstDash val="solid"/>
                </a:ln>
                <a:solidFill>
                  <a:schemeClr val="accent2">
                    <a:lumMod val="40000"/>
                    <a:lumOff val="60000"/>
                  </a:schemeClr>
                </a:solidFill>
                <a:latin typeface="Tekton Pro" pitchFamily="34" charset="0"/>
              </a:rPr>
              <a:t>CUSD Board Policy School Site Councils</a:t>
            </a:r>
          </a:p>
        </p:txBody>
      </p:sp>
      <p:sp>
        <p:nvSpPr>
          <p:cNvPr id="3" name="Content Placeholder 2"/>
          <p:cNvSpPr>
            <a:spLocks noGrp="1"/>
          </p:cNvSpPr>
          <p:nvPr>
            <p:ph idx="1"/>
          </p:nvPr>
        </p:nvSpPr>
        <p:spPr>
          <a:xfrm>
            <a:off x="4587063" y="609601"/>
            <a:ext cx="4133472" cy="5175624"/>
          </a:xfrm>
        </p:spPr>
        <p:txBody>
          <a:bodyPr anchor="ctr">
            <a:normAutofit/>
          </a:bodyPr>
          <a:lstStyle/>
          <a:p>
            <a:pPr>
              <a:buFont typeface="Wingdings" pitchFamily="2" charset="2"/>
              <a:buChar char="v"/>
            </a:pPr>
            <a:r>
              <a:rPr lang="en-US" sz="3200" b="1" dirty="0">
                <a:solidFill>
                  <a:srgbClr val="FFFFFF"/>
                </a:solidFill>
                <a:latin typeface="Tekton Pro" pitchFamily="34" charset="0"/>
              </a:rPr>
              <a:t>#7503 is regarding School Site Councils and the procedures that are in place to ensure that parents are involved in the Single Plan for Student Achievement.  </a:t>
            </a:r>
          </a:p>
          <a:p>
            <a:endParaRPr lang="en-US" dirty="0">
              <a:solidFill>
                <a:srgbClr val="FFFFFF"/>
              </a:solidFill>
            </a:endParaRPr>
          </a:p>
        </p:txBody>
      </p:sp>
      <p:sp>
        <p:nvSpPr>
          <p:cNvPr id="4" name="Slide Number Placeholder 3"/>
          <p:cNvSpPr>
            <a:spLocks noGrp="1"/>
          </p:cNvSpPr>
          <p:nvPr>
            <p:ph type="sldNum" sz="quarter" idx="12"/>
          </p:nvPr>
        </p:nvSpPr>
        <p:spPr>
          <a:xfrm>
            <a:off x="6442997" y="6041362"/>
            <a:ext cx="512504" cy="365125"/>
          </a:xfrm>
        </p:spPr>
        <p:txBody>
          <a:bodyPr>
            <a:normAutofit/>
          </a:bodyPr>
          <a:lstStyle/>
          <a:p>
            <a:pPr>
              <a:spcAft>
                <a:spcPts val="600"/>
              </a:spcAft>
              <a:defRPr/>
            </a:pPr>
            <a:fld id="{38E89992-0FFA-4520-AC9B-6ABF333F9387}" type="slidenum">
              <a:rPr lang="en-US">
                <a:solidFill>
                  <a:srgbClr val="FFFFFF"/>
                </a:solidFill>
              </a:rPr>
              <a:pPr>
                <a:spcAft>
                  <a:spcPts val="600"/>
                </a:spcAft>
                <a:defRPr/>
              </a:pPr>
              <a:t>7</a:t>
            </a:fld>
            <a:endParaRPr lang="en-US">
              <a:solidFill>
                <a:srgbClr val="FFFFFF"/>
              </a:solidFill>
            </a:endParaRPr>
          </a:p>
        </p:txBody>
      </p:sp>
    </p:spTree>
    <p:extLst>
      <p:ext uri="{BB962C8B-B14F-4D97-AF65-F5344CB8AC3E}">
        <p14:creationId xmlns:p14="http://schemas.microsoft.com/office/powerpoint/2010/main" val="402420185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371600"/>
          </a:xfrm>
        </p:spPr>
        <p:txBody>
          <a:bodyPr>
            <a:noAutofit/>
          </a:bodyPr>
          <a:lstStyle/>
          <a:p>
            <a:r>
              <a:rPr lang="en-US" sz="4400" b="1" dirty="0">
                <a:ln w="22225">
                  <a:solidFill>
                    <a:schemeClr val="accent2"/>
                  </a:solidFill>
                  <a:prstDash val="solid"/>
                </a:ln>
                <a:solidFill>
                  <a:schemeClr val="accent2">
                    <a:lumMod val="40000"/>
                    <a:lumOff val="60000"/>
                  </a:schemeClr>
                </a:solidFill>
                <a:latin typeface="Tekton Pro" pitchFamily="34" charset="0"/>
              </a:rPr>
              <a:t>CUSD Board Policy</a:t>
            </a:r>
            <a:br>
              <a:rPr lang="en-US" sz="4400" b="1" dirty="0">
                <a:ln w="22225">
                  <a:solidFill>
                    <a:schemeClr val="accent2"/>
                  </a:solidFill>
                  <a:prstDash val="solid"/>
                </a:ln>
                <a:solidFill>
                  <a:schemeClr val="accent2">
                    <a:lumMod val="40000"/>
                    <a:lumOff val="60000"/>
                  </a:schemeClr>
                </a:solidFill>
                <a:latin typeface="Tekton Pro" pitchFamily="34" charset="0"/>
              </a:rPr>
            </a:br>
            <a:r>
              <a:rPr lang="en-US" sz="4400" b="1" dirty="0">
                <a:ln w="22225">
                  <a:solidFill>
                    <a:schemeClr val="accent2"/>
                  </a:solidFill>
                  <a:prstDash val="solid"/>
                </a:ln>
                <a:solidFill>
                  <a:schemeClr val="accent2">
                    <a:lumMod val="40000"/>
                    <a:lumOff val="60000"/>
                  </a:schemeClr>
                </a:solidFill>
                <a:latin typeface="Tekton Pro" pitchFamily="34" charset="0"/>
              </a:rPr>
              <a:t>School Wide Programs</a:t>
            </a:r>
          </a:p>
        </p:txBody>
      </p:sp>
      <p:sp>
        <p:nvSpPr>
          <p:cNvPr id="3" name="Content Placeholder 2"/>
          <p:cNvSpPr>
            <a:spLocks noGrp="1"/>
          </p:cNvSpPr>
          <p:nvPr>
            <p:ph idx="1"/>
          </p:nvPr>
        </p:nvSpPr>
        <p:spPr>
          <a:xfrm>
            <a:off x="304800" y="2209800"/>
            <a:ext cx="8991600" cy="3962400"/>
          </a:xfrm>
        </p:spPr>
        <p:txBody>
          <a:bodyPr>
            <a:normAutofit lnSpcReduction="10000"/>
          </a:bodyPr>
          <a:lstStyle/>
          <a:p>
            <a:pPr marL="0" indent="0">
              <a:buNone/>
              <a:defRPr/>
            </a:pPr>
            <a:endParaRPr lang="en-US" b="1" dirty="0">
              <a:latin typeface="Tekton Pro" pitchFamily="34" charset="0"/>
            </a:endParaRPr>
          </a:p>
          <a:p>
            <a:pPr>
              <a:buFont typeface="Wingdings" pitchFamily="2" charset="2"/>
              <a:buChar char="v"/>
              <a:defRPr/>
            </a:pPr>
            <a:r>
              <a:rPr lang="en-US" sz="3600" b="1" dirty="0">
                <a:latin typeface="Tekton Pro" pitchFamily="34" charset="0"/>
              </a:rPr>
              <a:t>#7506 discusses the requirements for school wide programs. </a:t>
            </a:r>
          </a:p>
          <a:p>
            <a:pPr>
              <a:buFont typeface="Wingdings" pitchFamily="2" charset="2"/>
              <a:buChar char="v"/>
              <a:defRPr/>
            </a:pPr>
            <a:r>
              <a:rPr lang="en-US" sz="3600" b="1" dirty="0">
                <a:latin typeface="Tekton Pro" pitchFamily="34" charset="0"/>
              </a:rPr>
              <a:t>40% of site must be low-income</a:t>
            </a:r>
          </a:p>
          <a:p>
            <a:pPr>
              <a:buFont typeface="Wingdings" pitchFamily="2" charset="2"/>
              <a:buChar char="v"/>
              <a:defRPr/>
            </a:pPr>
            <a:r>
              <a:rPr lang="en-US" sz="3600" b="1" dirty="0">
                <a:latin typeface="Tekton Pro" pitchFamily="34" charset="0"/>
              </a:rPr>
              <a:t>Instruction must be done by highly-qualified teachers</a:t>
            </a:r>
          </a:p>
          <a:p>
            <a:pPr>
              <a:buFont typeface="Wingdings" pitchFamily="2" charset="2"/>
              <a:buChar char="v"/>
              <a:defRPr/>
            </a:pPr>
            <a:r>
              <a:rPr lang="en-US" sz="3600" b="1" dirty="0">
                <a:latin typeface="Tekton Pro" pitchFamily="34" charset="0"/>
              </a:rPr>
              <a:t>Assistance programs must be targeted</a:t>
            </a:r>
          </a:p>
          <a:p>
            <a:endParaRPr lang="en-US" dirty="0"/>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8</a:t>
            </a:fld>
            <a:endParaRPr lang="en-US" dirty="0"/>
          </a:p>
        </p:txBody>
      </p:sp>
    </p:spTree>
    <p:extLst>
      <p:ext uri="{BB962C8B-B14F-4D97-AF65-F5344CB8AC3E}">
        <p14:creationId xmlns:p14="http://schemas.microsoft.com/office/powerpoint/2010/main" val="862012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703390"/>
          </a:xfrm>
        </p:spPr>
        <p:txBody>
          <a:bodyPr>
            <a:noAutofit/>
          </a:bodyPr>
          <a:lstStyle/>
          <a:p>
            <a:r>
              <a:rPr lang="en-US" sz="4400" b="1" dirty="0">
                <a:ln w="22225">
                  <a:solidFill>
                    <a:schemeClr val="accent2"/>
                  </a:solidFill>
                  <a:prstDash val="solid"/>
                </a:ln>
                <a:solidFill>
                  <a:schemeClr val="accent2">
                    <a:lumMod val="40000"/>
                    <a:lumOff val="60000"/>
                  </a:schemeClr>
                </a:solidFill>
                <a:latin typeface="Tekton Pro" pitchFamily="34" charset="0"/>
              </a:rPr>
              <a:t>CUSD Board Policy</a:t>
            </a:r>
            <a:br>
              <a:rPr lang="en-US" sz="4400" b="1" dirty="0">
                <a:ln w="22225">
                  <a:solidFill>
                    <a:schemeClr val="accent2"/>
                  </a:solidFill>
                  <a:prstDash val="solid"/>
                </a:ln>
                <a:solidFill>
                  <a:schemeClr val="accent2">
                    <a:lumMod val="40000"/>
                    <a:lumOff val="60000"/>
                  </a:schemeClr>
                </a:solidFill>
                <a:latin typeface="Tekton Pro" pitchFamily="34" charset="0"/>
              </a:rPr>
            </a:br>
            <a:r>
              <a:rPr lang="en-US" sz="4400" b="1" dirty="0">
                <a:ln w="22225">
                  <a:solidFill>
                    <a:schemeClr val="accent2"/>
                  </a:solidFill>
                  <a:prstDash val="solid"/>
                </a:ln>
                <a:solidFill>
                  <a:schemeClr val="accent2">
                    <a:lumMod val="40000"/>
                    <a:lumOff val="60000"/>
                  </a:schemeClr>
                </a:solidFill>
                <a:latin typeface="Tekton Pro" pitchFamily="34" charset="0"/>
              </a:rPr>
              <a:t>Title I Program Improvement</a:t>
            </a:r>
          </a:p>
        </p:txBody>
      </p:sp>
      <p:sp>
        <p:nvSpPr>
          <p:cNvPr id="3" name="Content Placeholder 2"/>
          <p:cNvSpPr>
            <a:spLocks noGrp="1"/>
          </p:cNvSpPr>
          <p:nvPr>
            <p:ph idx="1"/>
          </p:nvPr>
        </p:nvSpPr>
        <p:spPr/>
        <p:txBody>
          <a:bodyPr/>
          <a:lstStyle/>
          <a:p>
            <a:pPr>
              <a:buFont typeface="Wingdings" pitchFamily="2" charset="2"/>
              <a:buChar char="v"/>
            </a:pPr>
            <a:r>
              <a:rPr lang="en-US" sz="3600" b="1" dirty="0">
                <a:latin typeface="Tekton Pro" pitchFamily="34" charset="0"/>
              </a:rPr>
              <a:t>#7507 discusses Clovis </a:t>
            </a:r>
            <a:r>
              <a:rPr lang="en-US" sz="3600" b="1" dirty="0" err="1">
                <a:latin typeface="Tekton Pro" pitchFamily="34" charset="0"/>
              </a:rPr>
              <a:t>Unified’s</a:t>
            </a:r>
            <a:r>
              <a:rPr lang="en-US" sz="3600" b="1" dirty="0">
                <a:latin typeface="Tekton Pro" pitchFamily="34" charset="0"/>
              </a:rPr>
              <a:t> dedication to help Title I schools in reaching achievement goals.</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9</a:t>
            </a:fld>
            <a:endParaRPr lang="en-US" dirty="0"/>
          </a:p>
        </p:txBody>
      </p:sp>
    </p:spTree>
    <p:extLst>
      <p:ext uri="{BB962C8B-B14F-4D97-AF65-F5344CB8AC3E}">
        <p14:creationId xmlns:p14="http://schemas.microsoft.com/office/powerpoint/2010/main" val="1906818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9" y="457199"/>
            <a:ext cx="8847667" cy="1338265"/>
          </a:xfrm>
        </p:spPr>
        <p:txBody>
          <a:bodyPr>
            <a:noAutofit/>
          </a:bodyPr>
          <a:lstStyle/>
          <a:p>
            <a:r>
              <a:rPr lang="en-US" sz="4400" b="1" dirty="0">
                <a:ln w="22225">
                  <a:solidFill>
                    <a:schemeClr val="accent2"/>
                  </a:solidFill>
                  <a:prstDash val="solid"/>
                </a:ln>
                <a:solidFill>
                  <a:schemeClr val="accent2">
                    <a:lumMod val="40000"/>
                    <a:lumOff val="60000"/>
                  </a:schemeClr>
                </a:solidFill>
                <a:latin typeface="Tekton Pro" pitchFamily="34" charset="0"/>
              </a:rPr>
              <a:t>CUSD Board Policy </a:t>
            </a:r>
            <a:br>
              <a:rPr lang="en-US" sz="4400" b="1" dirty="0">
                <a:ln w="22225">
                  <a:solidFill>
                    <a:schemeClr val="accent2"/>
                  </a:solidFill>
                  <a:prstDash val="solid"/>
                </a:ln>
                <a:solidFill>
                  <a:schemeClr val="accent2">
                    <a:lumMod val="40000"/>
                    <a:lumOff val="60000"/>
                  </a:schemeClr>
                </a:solidFill>
                <a:latin typeface="Tekton Pro" pitchFamily="34" charset="0"/>
              </a:rPr>
            </a:br>
            <a:r>
              <a:rPr lang="en-US" sz="4400" b="1" dirty="0">
                <a:ln w="22225">
                  <a:solidFill>
                    <a:schemeClr val="accent2"/>
                  </a:solidFill>
                  <a:prstDash val="solid"/>
                </a:ln>
                <a:solidFill>
                  <a:schemeClr val="accent2">
                    <a:lumMod val="40000"/>
                    <a:lumOff val="60000"/>
                  </a:schemeClr>
                </a:solidFill>
                <a:latin typeface="Tekton Pro" pitchFamily="34" charset="0"/>
              </a:rPr>
              <a:t>Parent Involvement</a:t>
            </a:r>
          </a:p>
        </p:txBody>
      </p:sp>
      <p:sp>
        <p:nvSpPr>
          <p:cNvPr id="3" name="Content Placeholder 2"/>
          <p:cNvSpPr>
            <a:spLocks noGrp="1"/>
          </p:cNvSpPr>
          <p:nvPr>
            <p:ph idx="1"/>
          </p:nvPr>
        </p:nvSpPr>
        <p:spPr/>
        <p:txBody>
          <a:bodyPr>
            <a:normAutofit lnSpcReduction="10000"/>
          </a:bodyPr>
          <a:lstStyle/>
          <a:p>
            <a:pPr>
              <a:buFont typeface="Wingdings" pitchFamily="2" charset="2"/>
              <a:buChar char="v"/>
            </a:pPr>
            <a:r>
              <a:rPr lang="en-US" sz="3600" b="1" dirty="0">
                <a:latin typeface="Tekton Pro" pitchFamily="34" charset="0"/>
              </a:rPr>
              <a:t>#9203 is regarding school community relations and assures parents the right to be involved in the planning, designing, and in implementing services for their children.</a:t>
            </a:r>
          </a:p>
          <a:p>
            <a:endParaRPr lang="en-US" dirty="0"/>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10</a:t>
            </a:fld>
            <a:endParaRPr lang="en-US" dirty="0"/>
          </a:p>
        </p:txBody>
      </p:sp>
    </p:spTree>
    <p:extLst>
      <p:ext uri="{BB962C8B-B14F-4D97-AF65-F5344CB8AC3E}">
        <p14:creationId xmlns:p14="http://schemas.microsoft.com/office/powerpoint/2010/main" val="1184757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447800"/>
          </a:xfrm>
        </p:spPr>
        <p:txBody>
          <a:bodyPr>
            <a:noAutofit/>
          </a:bodyPr>
          <a:lstStyle/>
          <a:p>
            <a:r>
              <a:rPr lang="en-US" sz="4400" b="1" dirty="0">
                <a:ln w="22225">
                  <a:solidFill>
                    <a:schemeClr val="accent2"/>
                  </a:solidFill>
                  <a:prstDash val="solid"/>
                </a:ln>
                <a:solidFill>
                  <a:schemeClr val="accent2">
                    <a:lumMod val="40000"/>
                    <a:lumOff val="60000"/>
                  </a:schemeClr>
                </a:solidFill>
                <a:latin typeface="Tekton Pro" pitchFamily="34" charset="0"/>
              </a:rPr>
              <a:t>CUSD Board Policy</a:t>
            </a:r>
            <a:br>
              <a:rPr lang="en-US" sz="4400" b="1" dirty="0">
                <a:ln w="22225">
                  <a:solidFill>
                    <a:schemeClr val="accent2"/>
                  </a:solidFill>
                  <a:prstDash val="solid"/>
                </a:ln>
                <a:solidFill>
                  <a:schemeClr val="accent2">
                    <a:lumMod val="40000"/>
                    <a:lumOff val="60000"/>
                  </a:schemeClr>
                </a:solidFill>
                <a:latin typeface="Tekton Pro" pitchFamily="34" charset="0"/>
              </a:rPr>
            </a:br>
            <a:r>
              <a:rPr lang="en-US" sz="4400" b="1" dirty="0">
                <a:ln w="22225">
                  <a:solidFill>
                    <a:schemeClr val="accent2"/>
                  </a:solidFill>
                  <a:prstDash val="solid"/>
                </a:ln>
                <a:solidFill>
                  <a:schemeClr val="accent2">
                    <a:lumMod val="40000"/>
                    <a:lumOff val="60000"/>
                  </a:schemeClr>
                </a:solidFill>
                <a:latin typeface="Tekton Pro" pitchFamily="34" charset="0"/>
              </a:rPr>
              <a:t>Uniform Complaint Procedures</a:t>
            </a:r>
          </a:p>
        </p:txBody>
      </p:sp>
      <p:sp>
        <p:nvSpPr>
          <p:cNvPr id="3" name="Content Placeholder 2"/>
          <p:cNvSpPr>
            <a:spLocks noGrp="1"/>
          </p:cNvSpPr>
          <p:nvPr>
            <p:ph idx="1"/>
          </p:nvPr>
        </p:nvSpPr>
        <p:spPr/>
        <p:txBody>
          <a:bodyPr/>
          <a:lstStyle/>
          <a:p>
            <a:pPr>
              <a:buFont typeface="Wingdings" pitchFamily="2" charset="2"/>
              <a:buChar char="v"/>
              <a:defRPr/>
            </a:pPr>
            <a:r>
              <a:rPr lang="en-US" sz="3600" b="1" dirty="0">
                <a:latin typeface="Tekton Pro" pitchFamily="34" charset="0"/>
              </a:rPr>
              <a:t>#9208 established procedures for addressing complaints or violations of federal or state laws.  </a:t>
            </a:r>
          </a:p>
          <a:p>
            <a:pPr>
              <a:buFont typeface="Monotype Sorts" pitchFamily="2" charset="2"/>
              <a:buChar char="b"/>
              <a:defRPr/>
            </a:pPr>
            <a:endParaRPr lang="en-US" dirty="0"/>
          </a:p>
          <a:p>
            <a:endParaRPr lang="en-US" dirty="0"/>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11</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148040690"/>
              </p:ext>
            </p:extLst>
          </p:nvPr>
        </p:nvGraphicFramePr>
        <p:xfrm>
          <a:off x="5715000" y="4328160"/>
          <a:ext cx="3216166" cy="2072640"/>
        </p:xfrm>
        <a:graphic>
          <a:graphicData uri="http://schemas.openxmlformats.org/presentationml/2006/ole">
            <mc:AlternateContent xmlns:mc="http://schemas.openxmlformats.org/markup-compatibility/2006">
              <mc:Choice xmlns:v="urn:schemas-microsoft-com:vml" Requires="v">
                <p:oleObj spid="_x0000_s1041" name="Clip" r:id="rId3" imgW="3432673" imgH="2165625" progId="">
                  <p:embed/>
                </p:oleObj>
              </mc:Choice>
              <mc:Fallback>
                <p:oleObj name="Clip" r:id="rId3" imgW="3432673" imgH="2165625" progId="">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328160"/>
                        <a:ext cx="3216166" cy="207264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199794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ln w="22225">
                  <a:solidFill>
                    <a:schemeClr val="accent2"/>
                  </a:solidFill>
                  <a:prstDash val="solid"/>
                </a:ln>
                <a:solidFill>
                  <a:schemeClr val="accent2">
                    <a:lumMod val="40000"/>
                    <a:lumOff val="60000"/>
                  </a:schemeClr>
                </a:solidFill>
                <a:latin typeface="Tekton Pro" pitchFamily="34" charset="0"/>
              </a:rPr>
              <a:t>School Wide Project</a:t>
            </a:r>
            <a:br>
              <a:rPr lang="en-US" dirty="0"/>
            </a:br>
            <a:endParaRPr lang="en-US" dirty="0"/>
          </a:p>
        </p:txBody>
      </p:sp>
      <p:sp>
        <p:nvSpPr>
          <p:cNvPr id="3" name="Content Placeholder 2"/>
          <p:cNvSpPr>
            <a:spLocks noGrp="1"/>
          </p:cNvSpPr>
          <p:nvPr>
            <p:ph idx="1"/>
          </p:nvPr>
        </p:nvSpPr>
        <p:spPr>
          <a:xfrm>
            <a:off x="609599" y="2160590"/>
            <a:ext cx="8229602" cy="4087810"/>
          </a:xfrm>
        </p:spPr>
        <p:txBody>
          <a:bodyPr>
            <a:normAutofit fontScale="92500"/>
          </a:bodyPr>
          <a:lstStyle/>
          <a:p>
            <a:pPr lvl="1">
              <a:buFont typeface="Wingdings" pitchFamily="2" charset="2"/>
              <a:buChar char="v"/>
              <a:defRPr/>
            </a:pPr>
            <a:r>
              <a:rPr lang="en-US" sz="3800" dirty="0">
                <a:latin typeface="Tekton Pro" pitchFamily="34" charset="0"/>
              </a:rPr>
              <a:t>Provide all children the opportunity to meet the State’s performance standards</a:t>
            </a:r>
          </a:p>
          <a:p>
            <a:pPr lvl="1">
              <a:buFont typeface="Wingdings" pitchFamily="2" charset="2"/>
              <a:buChar char="v"/>
              <a:defRPr/>
            </a:pPr>
            <a:r>
              <a:rPr lang="en-US" sz="3800" dirty="0">
                <a:latin typeface="Tekton Pro" pitchFamily="34" charset="0"/>
              </a:rPr>
              <a:t>Use effective instructional strategies that increase the amount and quality of learning time</a:t>
            </a:r>
          </a:p>
          <a:p>
            <a:pPr lvl="1">
              <a:buFont typeface="Wingdings" pitchFamily="2" charset="2"/>
              <a:buChar char="v"/>
              <a:defRPr/>
            </a:pPr>
            <a:r>
              <a:rPr lang="en-US" sz="3800" dirty="0">
                <a:latin typeface="Tekton Pro" pitchFamily="34" charset="0"/>
              </a:rPr>
              <a:t>Meet the educational needs of the target populations</a:t>
            </a:r>
          </a:p>
          <a:p>
            <a:endParaRPr lang="en-US" dirty="0"/>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12</a:t>
            </a:fld>
            <a:endParaRPr lang="en-US" dirty="0"/>
          </a:p>
        </p:txBody>
      </p:sp>
    </p:spTree>
    <p:extLst>
      <p:ext uri="{BB962C8B-B14F-4D97-AF65-F5344CB8AC3E}">
        <p14:creationId xmlns:p14="http://schemas.microsoft.com/office/powerpoint/2010/main" val="1223962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143000"/>
          </a:xfrm>
        </p:spPr>
        <p:txBody>
          <a:bodyPr>
            <a:noAutofit/>
          </a:bodyPr>
          <a:lstStyle/>
          <a:p>
            <a:pPr algn="ctr"/>
            <a:r>
              <a:rPr lang="en-US" sz="4400" b="1" dirty="0">
                <a:ln w="22225">
                  <a:solidFill>
                    <a:schemeClr val="accent2"/>
                  </a:solidFill>
                  <a:prstDash val="solid"/>
                </a:ln>
                <a:solidFill>
                  <a:schemeClr val="accent2">
                    <a:lumMod val="40000"/>
                    <a:lumOff val="60000"/>
                  </a:schemeClr>
                </a:solidFill>
                <a:latin typeface="Tekton Pro" pitchFamily="34" charset="0"/>
              </a:rPr>
              <a:t>Program Budget  at Gateway</a:t>
            </a:r>
            <a:br>
              <a:rPr lang="en-US" sz="4000" b="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rPr>
            </a:br>
            <a:r>
              <a:rPr lang="en-US" sz="4000" b="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rPr>
              <a:t>$103,056</a:t>
            </a:r>
          </a:p>
        </p:txBody>
      </p:sp>
      <p:sp>
        <p:nvSpPr>
          <p:cNvPr id="3" name="Content Placeholder 2"/>
          <p:cNvSpPr>
            <a:spLocks noGrp="1"/>
          </p:cNvSpPr>
          <p:nvPr>
            <p:ph idx="1"/>
          </p:nvPr>
        </p:nvSpPr>
        <p:spPr>
          <a:xfrm>
            <a:off x="304800" y="1752600"/>
            <a:ext cx="8686800" cy="4327525"/>
          </a:xfrm>
        </p:spPr>
        <p:txBody>
          <a:bodyPr>
            <a:normAutofit/>
          </a:bodyPr>
          <a:lstStyle/>
          <a:p>
            <a:pPr>
              <a:lnSpc>
                <a:spcPct val="80000"/>
              </a:lnSpc>
              <a:buFont typeface="Wingdings" pitchFamily="2" charset="2"/>
              <a:buChar char="v"/>
              <a:defRPr/>
            </a:pPr>
            <a:r>
              <a:rPr lang="en-US" sz="2000" u="sng" dirty="0">
                <a:latin typeface="Tekton Pro" pitchFamily="34" charset="0"/>
              </a:rPr>
              <a:t>Salaries and Benefits</a:t>
            </a:r>
            <a:r>
              <a:rPr lang="en-US" sz="2000" dirty="0">
                <a:latin typeface="Tekton Pro" pitchFamily="34" charset="0"/>
              </a:rPr>
              <a:t>      		</a:t>
            </a:r>
            <a:r>
              <a:rPr lang="en-US" sz="2000" u="sng" dirty="0">
                <a:latin typeface="Tekton Pro" pitchFamily="34" charset="0"/>
              </a:rPr>
              <a:t>$29,254</a:t>
            </a:r>
          </a:p>
          <a:p>
            <a:pPr>
              <a:lnSpc>
                <a:spcPct val="80000"/>
              </a:lnSpc>
              <a:buFont typeface="Wingdings" pitchFamily="2" charset="2"/>
              <a:buChar char="v"/>
              <a:defRPr/>
            </a:pPr>
            <a:r>
              <a:rPr lang="en-US" sz="2000" dirty="0">
                <a:latin typeface="Tekton Pro" pitchFamily="34" charset="0"/>
              </a:rPr>
              <a:t>Instructional Aides	</a:t>
            </a:r>
            <a:r>
              <a:rPr lang="en-US" sz="1600" dirty="0">
                <a:latin typeface="Tekton Pro" pitchFamily="34" charset="0"/>
              </a:rPr>
              <a:t>	</a:t>
            </a:r>
            <a:r>
              <a:rPr lang="en-US" sz="2000" dirty="0">
                <a:latin typeface="Tekton Pro" pitchFamily="34" charset="0"/>
              </a:rPr>
              <a:t>		</a:t>
            </a:r>
            <a:r>
              <a:rPr lang="en-US" sz="2000" u="sng" dirty="0">
                <a:latin typeface="Tekton Pro" pitchFamily="34" charset="0"/>
              </a:rPr>
              <a:t>(part of Salaries and benefits)</a:t>
            </a:r>
            <a:r>
              <a:rPr lang="en-US" sz="2000" dirty="0">
                <a:latin typeface="Tekton Pro" pitchFamily="34" charset="0"/>
              </a:rPr>
              <a:t>		</a:t>
            </a:r>
          </a:p>
          <a:p>
            <a:pPr lvl="1">
              <a:lnSpc>
                <a:spcPct val="80000"/>
              </a:lnSpc>
              <a:buFont typeface="Wingdings" pitchFamily="2" charset="2"/>
              <a:buChar char="v"/>
              <a:defRPr/>
            </a:pPr>
            <a:r>
              <a:rPr lang="en-US" sz="2000" dirty="0">
                <a:latin typeface="Tekton Pro" pitchFamily="34" charset="0"/>
              </a:rPr>
              <a:t>Classified support staff		</a:t>
            </a:r>
            <a:r>
              <a:rPr lang="en-US" sz="2000" u="sng" dirty="0">
                <a:latin typeface="Tekton Pro" pitchFamily="34" charset="0"/>
              </a:rPr>
              <a:t>$391 </a:t>
            </a:r>
            <a:r>
              <a:rPr lang="en-US" sz="2000" dirty="0">
                <a:latin typeface="Tekton Pro" pitchFamily="34" charset="0"/>
              </a:rPr>
              <a:t>(translation/sign language)</a:t>
            </a:r>
          </a:p>
          <a:p>
            <a:pPr lvl="1">
              <a:lnSpc>
                <a:spcPct val="80000"/>
              </a:lnSpc>
              <a:buFont typeface="Wingdings" pitchFamily="2" charset="2"/>
              <a:buChar char="v"/>
              <a:defRPr/>
            </a:pPr>
            <a:r>
              <a:rPr lang="en-US" sz="2000" u="sng" dirty="0">
                <a:latin typeface="Tekton Pro" pitchFamily="34" charset="0"/>
              </a:rPr>
              <a:t>Transportation</a:t>
            </a:r>
            <a:r>
              <a:rPr lang="en-US" sz="2000" dirty="0">
                <a:latin typeface="Tekton Pro" pitchFamily="34" charset="0"/>
              </a:rPr>
              <a:t>				</a:t>
            </a:r>
            <a:r>
              <a:rPr lang="en-US" sz="2000" u="sng" dirty="0">
                <a:latin typeface="Tekton Pro" pitchFamily="34" charset="0"/>
              </a:rPr>
              <a:t>$1,900</a:t>
            </a:r>
          </a:p>
          <a:p>
            <a:pPr lvl="1">
              <a:lnSpc>
                <a:spcPct val="80000"/>
              </a:lnSpc>
              <a:buFont typeface="Wingdings" pitchFamily="2" charset="2"/>
              <a:buChar char="v"/>
              <a:defRPr/>
            </a:pPr>
            <a:r>
              <a:rPr lang="en-US" sz="2000" u="sng" dirty="0">
                <a:latin typeface="Tekton Pro" pitchFamily="34" charset="0"/>
              </a:rPr>
              <a:t>Conference and Travel</a:t>
            </a:r>
            <a:r>
              <a:rPr lang="en-US" sz="2000" dirty="0">
                <a:latin typeface="Tekton Pro" pitchFamily="34" charset="0"/>
              </a:rPr>
              <a:t>		</a:t>
            </a:r>
            <a:r>
              <a:rPr lang="en-US" sz="2000" u="sng" dirty="0">
                <a:latin typeface="Tekton Pro" pitchFamily="34" charset="0"/>
              </a:rPr>
              <a:t>$3,000</a:t>
            </a:r>
          </a:p>
          <a:p>
            <a:pPr lvl="1">
              <a:lnSpc>
                <a:spcPct val="80000"/>
              </a:lnSpc>
              <a:buFont typeface="Wingdings" pitchFamily="2" charset="2"/>
              <a:buChar char="v"/>
              <a:defRPr/>
            </a:pPr>
            <a:r>
              <a:rPr lang="en-US" sz="2000" u="sng" dirty="0">
                <a:latin typeface="Tekton Pro" pitchFamily="34" charset="0"/>
              </a:rPr>
              <a:t>Instructional Supplies/Equipment</a:t>
            </a:r>
            <a:r>
              <a:rPr lang="en-US" sz="2000" dirty="0">
                <a:latin typeface="Tekton Pro" pitchFamily="34" charset="0"/>
              </a:rPr>
              <a:t> </a:t>
            </a:r>
            <a:r>
              <a:rPr lang="en-US" sz="2000" b="1" dirty="0">
                <a:latin typeface="Tekton Pro" pitchFamily="34" charset="0"/>
              </a:rPr>
              <a:t>	</a:t>
            </a:r>
            <a:r>
              <a:rPr lang="en-US" sz="2000" u="sng" dirty="0">
                <a:latin typeface="Tekton Pro" pitchFamily="34" charset="0"/>
              </a:rPr>
              <a:t>$59,011</a:t>
            </a:r>
          </a:p>
          <a:p>
            <a:pPr lvl="1">
              <a:lnSpc>
                <a:spcPct val="80000"/>
              </a:lnSpc>
              <a:buFont typeface="Wingdings" pitchFamily="2" charset="2"/>
              <a:buChar char="v"/>
              <a:defRPr/>
            </a:pPr>
            <a:r>
              <a:rPr lang="en-US" sz="2000" u="sng" dirty="0">
                <a:latin typeface="Tekton Pro" pitchFamily="34" charset="0"/>
              </a:rPr>
              <a:t>Graphic Arts</a:t>
            </a:r>
            <a:r>
              <a:rPr lang="en-US" sz="2000" dirty="0">
                <a:latin typeface="Tekton Pro" pitchFamily="34" charset="0"/>
              </a:rPr>
              <a:t>				</a:t>
            </a:r>
            <a:r>
              <a:rPr lang="en-US" sz="2000" u="sng" dirty="0">
                <a:latin typeface="Tekton Pro" pitchFamily="34" charset="0"/>
              </a:rPr>
              <a:t>$1,000</a:t>
            </a:r>
          </a:p>
          <a:p>
            <a:pPr lvl="1">
              <a:lnSpc>
                <a:spcPct val="80000"/>
              </a:lnSpc>
              <a:buFont typeface="Wingdings" pitchFamily="2" charset="2"/>
              <a:buChar char="v"/>
              <a:defRPr/>
            </a:pPr>
            <a:r>
              <a:rPr lang="en-US" sz="2000" u="sng" dirty="0">
                <a:latin typeface="Tekton Pro" pitchFamily="34" charset="0"/>
              </a:rPr>
              <a:t>Software License</a:t>
            </a:r>
            <a:r>
              <a:rPr lang="en-US" sz="2000" dirty="0">
                <a:latin typeface="Tekton Pro" pitchFamily="34" charset="0"/>
              </a:rPr>
              <a:t>			</a:t>
            </a:r>
            <a:r>
              <a:rPr lang="en-US" sz="2000" u="sng" dirty="0">
                <a:latin typeface="Tekton Pro" pitchFamily="34" charset="0"/>
              </a:rPr>
              <a:t>$8,500</a:t>
            </a:r>
          </a:p>
          <a:p>
            <a:pPr marL="457200" lvl="1" indent="0">
              <a:lnSpc>
                <a:spcPct val="80000"/>
              </a:lnSpc>
              <a:buNone/>
              <a:defRPr/>
            </a:pPr>
            <a:endParaRPr lang="en-US" sz="2000" dirty="0"/>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13</a:t>
            </a:fld>
            <a:endParaRPr lang="en-US" dirty="0"/>
          </a:p>
        </p:txBody>
      </p:sp>
    </p:spTree>
    <p:extLst>
      <p:ext uri="{BB962C8B-B14F-4D97-AF65-F5344CB8AC3E}">
        <p14:creationId xmlns:p14="http://schemas.microsoft.com/office/powerpoint/2010/main" val="2525888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066800"/>
          </a:xfrm>
        </p:spPr>
        <p:txBody>
          <a:bodyPr>
            <a:noAutofit/>
          </a:bodyPr>
          <a:lstStyle/>
          <a:p>
            <a:pPr algn="ctr"/>
            <a:r>
              <a:rPr lang="en-US" sz="4400" b="1" dirty="0">
                <a:ln w="22225">
                  <a:solidFill>
                    <a:schemeClr val="accent2"/>
                  </a:solidFill>
                  <a:prstDash val="solid"/>
                </a:ln>
                <a:solidFill>
                  <a:schemeClr val="accent2">
                    <a:lumMod val="40000"/>
                    <a:lumOff val="60000"/>
                  </a:schemeClr>
                </a:solidFill>
                <a:latin typeface="Tekton Pro" pitchFamily="34" charset="0"/>
              </a:rPr>
              <a:t>Parent Involvement Budget</a:t>
            </a:r>
            <a:br>
              <a:rPr lang="en-US" sz="4000" b="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rPr>
            </a:br>
            <a:r>
              <a:rPr lang="en-US" sz="4000" b="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rPr>
              <a:t>$</a:t>
            </a:r>
            <a:r>
              <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rPr>
              <a:t>1,656</a:t>
            </a:r>
            <a:endParaRPr lang="en-US" sz="4000" b="1"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ekton Pro" pitchFamily="34" charset="0"/>
            </a:endParaRPr>
          </a:p>
        </p:txBody>
      </p:sp>
      <p:sp>
        <p:nvSpPr>
          <p:cNvPr id="3" name="Content Placeholder 2"/>
          <p:cNvSpPr>
            <a:spLocks noGrp="1"/>
          </p:cNvSpPr>
          <p:nvPr>
            <p:ph idx="1"/>
          </p:nvPr>
        </p:nvSpPr>
        <p:spPr>
          <a:xfrm>
            <a:off x="609598" y="2160590"/>
            <a:ext cx="8077201" cy="3880773"/>
          </a:xfrm>
        </p:spPr>
        <p:txBody>
          <a:bodyPr/>
          <a:lstStyle/>
          <a:p>
            <a:pPr>
              <a:buFont typeface="Wingdings" pitchFamily="2" charset="2"/>
              <a:buChar char="v"/>
              <a:defRPr/>
            </a:pPr>
            <a:r>
              <a:rPr lang="en-US" sz="3200" dirty="0">
                <a:latin typeface="Tekton Pro" pitchFamily="34" charset="0"/>
              </a:rPr>
              <a:t>Other classified salary – used for translation</a:t>
            </a:r>
          </a:p>
          <a:p>
            <a:endParaRPr lang="en-US" dirty="0"/>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14</a:t>
            </a:fld>
            <a:endParaRPr lang="en-US" dirty="0"/>
          </a:p>
        </p:txBody>
      </p:sp>
      <p:graphicFrame>
        <p:nvGraphicFramePr>
          <p:cNvPr id="5" name="Object 4"/>
          <p:cNvGraphicFramePr>
            <a:graphicFrameLocks noChangeAspect="1"/>
          </p:cNvGraphicFramePr>
          <p:nvPr/>
        </p:nvGraphicFramePr>
        <p:xfrm>
          <a:off x="6019800" y="3733800"/>
          <a:ext cx="2324100" cy="2600325"/>
        </p:xfrm>
        <a:graphic>
          <a:graphicData uri="http://schemas.openxmlformats.org/presentationml/2006/ole">
            <mc:AlternateContent xmlns:mc="http://schemas.openxmlformats.org/markup-compatibility/2006">
              <mc:Choice xmlns:v="urn:schemas-microsoft-com:vml" Requires="v">
                <p:oleObj spid="_x0000_s2066" name="Clip" r:id="rId3" imgW="2325609" imgH="2601740" progId="">
                  <p:embed/>
                </p:oleObj>
              </mc:Choice>
              <mc:Fallback>
                <p:oleObj name="Clip" r:id="rId3" imgW="2325609" imgH="2601740" progId="">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733800"/>
                        <a:ext cx="23241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86423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8229601" cy="1320800"/>
          </a:xfrm>
        </p:spPr>
        <p:txBody>
          <a:bodyPr>
            <a:normAutofit/>
          </a:bodyPr>
          <a:lstStyle/>
          <a:p>
            <a:r>
              <a:rPr lang="en-US" sz="4400" b="1" dirty="0">
                <a:ln w="22225">
                  <a:solidFill>
                    <a:schemeClr val="accent2"/>
                  </a:solidFill>
                  <a:prstDash val="solid"/>
                </a:ln>
                <a:solidFill>
                  <a:schemeClr val="accent2">
                    <a:lumMod val="40000"/>
                    <a:lumOff val="60000"/>
                  </a:schemeClr>
                </a:solidFill>
                <a:latin typeface="Tekton Pro" pitchFamily="34" charset="0"/>
              </a:rPr>
              <a:t>Annual Student Review Process</a:t>
            </a:r>
          </a:p>
        </p:txBody>
      </p:sp>
      <p:sp>
        <p:nvSpPr>
          <p:cNvPr id="3" name="Content Placeholder 2"/>
          <p:cNvSpPr>
            <a:spLocks noGrp="1"/>
          </p:cNvSpPr>
          <p:nvPr>
            <p:ph idx="1"/>
          </p:nvPr>
        </p:nvSpPr>
        <p:spPr>
          <a:xfrm>
            <a:off x="609598" y="1930400"/>
            <a:ext cx="8153401" cy="4110963"/>
          </a:xfrm>
        </p:spPr>
        <p:txBody>
          <a:bodyPr>
            <a:normAutofit/>
          </a:bodyPr>
          <a:lstStyle/>
          <a:p>
            <a:pPr>
              <a:lnSpc>
                <a:spcPct val="90000"/>
              </a:lnSpc>
              <a:buFont typeface="Wingdings" pitchFamily="2" charset="2"/>
              <a:buChar char="v"/>
              <a:defRPr/>
            </a:pPr>
            <a:r>
              <a:rPr lang="en-US" sz="3200" dirty="0">
                <a:latin typeface="Tekton Pro" pitchFamily="34" charset="0"/>
              </a:rPr>
              <a:t>Teacher Grade Level Expectancy (TGLE)</a:t>
            </a:r>
          </a:p>
          <a:p>
            <a:pPr marL="0" indent="0">
              <a:lnSpc>
                <a:spcPct val="90000"/>
              </a:lnSpc>
              <a:buNone/>
              <a:defRPr/>
            </a:pPr>
            <a:endParaRPr lang="en-US" sz="3200" dirty="0">
              <a:latin typeface="Tekton Pro" pitchFamily="34" charset="0"/>
            </a:endParaRPr>
          </a:p>
          <a:p>
            <a:pPr lvl="1">
              <a:lnSpc>
                <a:spcPct val="90000"/>
              </a:lnSpc>
              <a:buFont typeface="Wingdings" pitchFamily="2" charset="2"/>
              <a:buChar char="v"/>
              <a:defRPr/>
            </a:pPr>
            <a:r>
              <a:rPr lang="en-US" sz="3200" dirty="0">
                <a:latin typeface="Tekton Pro" pitchFamily="34" charset="0"/>
              </a:rPr>
              <a:t>All students performing below grade level will have a TGLE on file</a:t>
            </a:r>
          </a:p>
          <a:p>
            <a:pPr lvl="1">
              <a:lnSpc>
                <a:spcPct val="90000"/>
              </a:lnSpc>
              <a:buFont typeface="Wingdings" pitchFamily="2" charset="2"/>
              <a:buChar char="v"/>
              <a:defRPr/>
            </a:pPr>
            <a:r>
              <a:rPr lang="en-US" sz="3200" dirty="0">
                <a:latin typeface="Tekton Pro" pitchFamily="34" charset="0"/>
              </a:rPr>
              <a:t>Teachers diagnose areas of concern</a:t>
            </a:r>
          </a:p>
          <a:p>
            <a:pPr lvl="1">
              <a:lnSpc>
                <a:spcPct val="90000"/>
              </a:lnSpc>
              <a:buFont typeface="Wingdings" pitchFamily="2" charset="2"/>
              <a:buChar char="v"/>
              <a:defRPr/>
            </a:pPr>
            <a:r>
              <a:rPr lang="en-US" sz="3200" dirty="0">
                <a:latin typeface="Tekton Pro" pitchFamily="34" charset="0"/>
              </a:rPr>
              <a:t>Teachers prescribe activities to help students achieve grade level expectations.</a:t>
            </a:r>
          </a:p>
          <a:p>
            <a:endParaRPr lang="en-US" dirty="0"/>
          </a:p>
        </p:txBody>
      </p:sp>
      <p:sp>
        <p:nvSpPr>
          <p:cNvPr id="4" name="Slide Number Placeholder 3"/>
          <p:cNvSpPr>
            <a:spLocks noGrp="1"/>
          </p:cNvSpPr>
          <p:nvPr>
            <p:ph type="sldNum" sz="quarter" idx="12"/>
          </p:nvPr>
        </p:nvSpPr>
        <p:spPr/>
        <p:txBody>
          <a:bodyPr/>
          <a:lstStyle/>
          <a:p>
            <a:pPr>
              <a:defRPr/>
            </a:pPr>
            <a:fld id="{38E89992-0FFA-4520-AC9B-6ABF333F9387}" type="slidenum">
              <a:rPr lang="en-US" smtClean="0"/>
              <a:pPr>
                <a:defRPr/>
              </a:pPr>
              <a:t>15</a:t>
            </a:fld>
            <a:endParaRPr lang="en-US" dirty="0"/>
          </a:p>
        </p:txBody>
      </p:sp>
    </p:spTree>
    <p:extLst>
      <p:ext uri="{BB962C8B-B14F-4D97-AF65-F5344CB8AC3E}">
        <p14:creationId xmlns:p14="http://schemas.microsoft.com/office/powerpoint/2010/main" val="3482721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914400"/>
          </a:xfrm>
        </p:spPr>
        <p:txBody>
          <a:bodyPr>
            <a:normAutofit fontScale="90000"/>
          </a:bodyPr>
          <a:lstStyle/>
          <a:p>
            <a:pPr algn="ctr"/>
            <a:br>
              <a:rPr lang="en-US" sz="2400" dirty="0"/>
            </a:br>
            <a:br>
              <a:rPr lang="en-US" sz="2400" dirty="0"/>
            </a:br>
            <a:br>
              <a:rPr lang="en-US" sz="2400" dirty="0"/>
            </a:br>
            <a:br>
              <a:rPr lang="en-US" sz="2400" dirty="0"/>
            </a:br>
            <a:br>
              <a:rPr lang="en-US" sz="2400" dirty="0"/>
            </a:br>
            <a:br>
              <a:rPr lang="en-US" dirty="0"/>
            </a:br>
            <a:endParaRPr lang="en-US" sz="4900" b="1" u="sng" dirty="0">
              <a:solidFill>
                <a:srgbClr val="FF0000"/>
              </a:solidFill>
            </a:endParaRPr>
          </a:p>
        </p:txBody>
      </p:sp>
      <p:sp>
        <p:nvSpPr>
          <p:cNvPr id="3" name="Subtitle 2"/>
          <p:cNvSpPr>
            <a:spLocks noGrp="1"/>
          </p:cNvSpPr>
          <p:nvPr>
            <p:ph type="subTitle" idx="1"/>
          </p:nvPr>
        </p:nvSpPr>
        <p:spPr>
          <a:xfrm>
            <a:off x="0" y="228600"/>
            <a:ext cx="9372600" cy="838200"/>
          </a:xfrm>
        </p:spPr>
        <p:txBody>
          <a:bodyPr>
            <a:noAutofit/>
          </a:bodyPr>
          <a:lstStyle/>
          <a:p>
            <a:pPr algn="ctr"/>
            <a:r>
              <a:rPr lang="en-US" sz="4400" b="1" u="sng" dirty="0">
                <a:ln w="22225">
                  <a:solidFill>
                    <a:schemeClr val="accent2"/>
                  </a:solidFill>
                  <a:prstDash val="solid"/>
                </a:ln>
                <a:solidFill>
                  <a:schemeClr val="accent2">
                    <a:lumMod val="40000"/>
                    <a:lumOff val="60000"/>
                  </a:schemeClr>
                </a:solidFill>
                <a:latin typeface="Tekton Pro" pitchFamily="34" charset="0"/>
              </a:rPr>
              <a:t>Local Control Funding Formula (LCFF)</a:t>
            </a:r>
            <a:endParaRPr lang="en-US" sz="4400" b="1" dirty="0">
              <a:ln w="22225">
                <a:solidFill>
                  <a:schemeClr val="accent2"/>
                </a:solidFill>
                <a:prstDash val="solid"/>
              </a:ln>
              <a:solidFill>
                <a:schemeClr val="accent2">
                  <a:lumMod val="40000"/>
                  <a:lumOff val="60000"/>
                </a:schemeClr>
              </a:solidFill>
              <a:latin typeface="Tekton Pro" pitchFamily="34" charset="0"/>
            </a:endParaRPr>
          </a:p>
        </p:txBody>
      </p:sp>
      <p:sp>
        <p:nvSpPr>
          <p:cNvPr id="4" name="Slide Number Placeholder 3"/>
          <p:cNvSpPr>
            <a:spLocks noGrp="1"/>
          </p:cNvSpPr>
          <p:nvPr>
            <p:ph type="sldNum" sz="quarter" idx="12"/>
          </p:nvPr>
        </p:nvSpPr>
        <p:spPr/>
        <p:txBody>
          <a:bodyPr/>
          <a:lstStyle/>
          <a:p>
            <a:pPr>
              <a:defRPr/>
            </a:pPr>
            <a:fld id="{B3999A88-951C-48B1-9BA2-108D133BB1F8}" type="slidenum">
              <a:rPr lang="en-US" smtClean="0"/>
              <a:pPr>
                <a:defRPr/>
              </a:pPr>
              <a:t>16</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17526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09600" y="1143000"/>
            <a:ext cx="8153400" cy="5324535"/>
          </a:xfrm>
          <a:prstGeom prst="rect">
            <a:avLst/>
          </a:prstGeom>
        </p:spPr>
        <p:txBody>
          <a:bodyPr wrap="square">
            <a:spAutoFit/>
          </a:bodyPr>
          <a:lstStyle/>
          <a:p>
            <a:r>
              <a:rPr lang="en-US" sz="2000" dirty="0">
                <a:latin typeface="Tekton Pro" pitchFamily="34" charset="0"/>
              </a:rPr>
              <a:t>The 2013–14 California Department of Education (CDE) budget package replaced the previous K–12 finance system with a new Local Control Funding Formula (LCFF). </a:t>
            </a:r>
          </a:p>
          <a:p>
            <a:endParaRPr lang="en-US" sz="2000" dirty="0">
              <a:latin typeface="Tekton Pro" pitchFamily="34" charset="0"/>
            </a:endParaRPr>
          </a:p>
          <a:p>
            <a:r>
              <a:rPr lang="en-US" sz="2000" dirty="0">
                <a:latin typeface="Tekton Pro" pitchFamily="34" charset="0"/>
                <a:sym typeface="Wingdings"/>
              </a:rPr>
              <a:t></a:t>
            </a:r>
            <a:r>
              <a:rPr lang="en-US" sz="2000" dirty="0">
                <a:latin typeface="Tekton Pro" pitchFamily="34" charset="0"/>
              </a:rPr>
              <a:t>The goal of the LCFF is to significantly simplify how state funding is provided to local educational agencies (LEAs). </a:t>
            </a:r>
          </a:p>
          <a:p>
            <a:r>
              <a:rPr lang="en-US" sz="2000" dirty="0">
                <a:latin typeface="Tekton Pro" pitchFamily="34" charset="0"/>
                <a:sym typeface="Wingdings"/>
              </a:rPr>
              <a:t></a:t>
            </a:r>
            <a:r>
              <a:rPr lang="en-US" sz="2000" dirty="0">
                <a:latin typeface="Tekton Pro" pitchFamily="34" charset="0"/>
              </a:rPr>
              <a:t>Under the new funding system, revenue limits and most state categorical programs are eliminated. </a:t>
            </a:r>
          </a:p>
          <a:p>
            <a:pPr>
              <a:buFont typeface="Wingdings" pitchFamily="2" charset="2"/>
              <a:buChar char="v"/>
            </a:pPr>
            <a:r>
              <a:rPr lang="en-US" sz="2000" dirty="0">
                <a:latin typeface="Tekton Pro" pitchFamily="34" charset="0"/>
              </a:rPr>
              <a:t>Districts received funding based on the demographic profile of the students they serve and gain greater flexibility to use these funds to improve outcomes of students. </a:t>
            </a:r>
          </a:p>
          <a:p>
            <a:pPr marL="285750" indent="-285750">
              <a:buFont typeface="Wingdings" pitchFamily="2" charset="2"/>
              <a:buChar char="v"/>
            </a:pPr>
            <a:r>
              <a:rPr lang="en-US" sz="2000" dirty="0">
                <a:latin typeface="Tekton Pro" pitchFamily="34" charset="0"/>
              </a:rPr>
              <a:t>The LCFF creates funding designed to support student learning.</a:t>
            </a:r>
          </a:p>
          <a:p>
            <a:pPr>
              <a:buFont typeface="Wingdings" pitchFamily="2" charset="2"/>
              <a:buChar char="v"/>
            </a:pPr>
            <a:r>
              <a:rPr lang="en-US" sz="2000" dirty="0">
                <a:latin typeface="Tekton Pro" pitchFamily="34" charset="0"/>
              </a:rPr>
              <a:t>As part of the LCFF, school districts, COEs, and charter schools were required to develop, adopt, and annually update a three-year Local Control and Accountability Plan (LCAP), beginning on July 1, 2014.</a:t>
            </a:r>
          </a:p>
          <a:p>
            <a:r>
              <a:rPr lang="en-US" sz="2000" dirty="0">
                <a:latin typeface="Tekton Pro" pitchFamily="34" charset="0"/>
                <a:sym typeface="Wingdings"/>
              </a:rPr>
              <a:t>CUSDs LCAP is available on the CUSD Web Page and will be reviewed at our SSC and ELAC Parent Committee Meetings.</a:t>
            </a:r>
            <a:endParaRPr lang="en-US" sz="2000" dirty="0">
              <a:latin typeface="Tekton Pro"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20199" cy="1219200"/>
          </a:xfrm>
        </p:spPr>
        <p:txBody>
          <a:bodyPr>
            <a:noAutofit/>
          </a:bodyPr>
          <a:lstStyle/>
          <a:p>
            <a:r>
              <a:rPr lang="en-US" sz="4400" b="1" u="sng" dirty="0">
                <a:ln w="22225">
                  <a:solidFill>
                    <a:schemeClr val="accent2"/>
                  </a:solidFill>
                  <a:prstDash val="solid"/>
                </a:ln>
                <a:solidFill>
                  <a:schemeClr val="accent2">
                    <a:lumMod val="40000"/>
                    <a:lumOff val="60000"/>
                  </a:schemeClr>
                </a:solidFill>
                <a:latin typeface="Tekton Pro" pitchFamily="34" charset="0"/>
              </a:rPr>
              <a:t>The Local Control Accountability Plan (LCAP)</a:t>
            </a:r>
            <a:br>
              <a:rPr lang="en-US" sz="4400" b="1" dirty="0">
                <a:ln w="22225">
                  <a:solidFill>
                    <a:schemeClr val="accent2"/>
                  </a:solidFill>
                  <a:prstDash val="solid"/>
                </a:ln>
                <a:solidFill>
                  <a:schemeClr val="accent2">
                    <a:lumMod val="40000"/>
                    <a:lumOff val="60000"/>
                  </a:schemeClr>
                </a:solidFill>
              </a:rPr>
            </a:br>
            <a:endParaRPr lang="en-US" sz="4400" b="1" dirty="0">
              <a:ln w="22225">
                <a:solidFill>
                  <a:schemeClr val="accent2"/>
                </a:solidFill>
                <a:prstDash val="solid"/>
              </a:ln>
              <a:solidFill>
                <a:schemeClr val="accent2">
                  <a:lumMod val="40000"/>
                  <a:lumOff val="60000"/>
                </a:schemeClr>
              </a:solidFill>
            </a:endParaRPr>
          </a:p>
        </p:txBody>
      </p:sp>
      <p:sp>
        <p:nvSpPr>
          <p:cNvPr id="3" name="Slide Number Placeholder 2"/>
          <p:cNvSpPr>
            <a:spLocks noGrp="1"/>
          </p:cNvSpPr>
          <p:nvPr>
            <p:ph type="sldNum" sz="quarter" idx="12"/>
          </p:nvPr>
        </p:nvSpPr>
        <p:spPr/>
        <p:txBody>
          <a:bodyPr/>
          <a:lstStyle/>
          <a:p>
            <a:pPr>
              <a:defRPr/>
            </a:pPr>
            <a:fld id="{F8EAE432-2942-442E-9BC3-573F1EB5B178}" type="slidenum">
              <a:rPr lang="en-US" smtClean="0"/>
              <a:pPr>
                <a:defRPr/>
              </a:pPr>
              <a:t>17</a:t>
            </a:fld>
            <a:endParaRPr lang="en-US" dirty="0"/>
          </a:p>
        </p:txBody>
      </p:sp>
      <p:sp>
        <p:nvSpPr>
          <p:cNvPr id="5" name="Rectangle 4"/>
          <p:cNvSpPr/>
          <p:nvPr/>
        </p:nvSpPr>
        <p:spPr>
          <a:xfrm>
            <a:off x="685800" y="1371600"/>
            <a:ext cx="8153400" cy="5293757"/>
          </a:xfrm>
          <a:prstGeom prst="rect">
            <a:avLst/>
          </a:prstGeom>
        </p:spPr>
        <p:txBody>
          <a:bodyPr wrap="square">
            <a:spAutoFit/>
          </a:bodyPr>
          <a:lstStyle/>
          <a:p>
            <a:r>
              <a:rPr lang="en-US" sz="2000" dirty="0">
                <a:latin typeface="Tekton Pro" pitchFamily="34" charset="0"/>
                <a:sym typeface="Wingdings"/>
              </a:rPr>
              <a:t> </a:t>
            </a:r>
            <a:r>
              <a:rPr lang="en-US" sz="2000" dirty="0">
                <a:latin typeface="Tekton Pro" pitchFamily="34" charset="0"/>
              </a:rPr>
              <a:t>The LCAP is an important component of the LCFF. </a:t>
            </a:r>
          </a:p>
          <a:p>
            <a:r>
              <a:rPr lang="en-US" sz="2000" dirty="0">
                <a:latin typeface="Tekton Pro" pitchFamily="34" charset="0"/>
                <a:sym typeface="Wingdings"/>
              </a:rPr>
              <a:t> </a:t>
            </a:r>
            <a:r>
              <a:rPr lang="en-US" sz="2000" dirty="0">
                <a:latin typeface="Tekton Pro" pitchFamily="34" charset="0"/>
              </a:rPr>
              <a:t>Under the LCFF all districts are required to prepare an LCAP, which describes how they intend to meet annual goals for all pupils, with specific activities to address state and local priorities identified pursuant to </a:t>
            </a:r>
            <a:r>
              <a:rPr lang="en-US" sz="2000" i="1" dirty="0">
                <a:latin typeface="Tekton Pro" pitchFamily="34" charset="0"/>
              </a:rPr>
              <a:t>EC</a:t>
            </a:r>
            <a:r>
              <a:rPr lang="en-US" sz="2000" dirty="0">
                <a:latin typeface="Tekton Pro" pitchFamily="34" charset="0"/>
              </a:rPr>
              <a:t> Section 52060(d).  </a:t>
            </a:r>
          </a:p>
          <a:p>
            <a:r>
              <a:rPr lang="en-US" sz="2000" dirty="0">
                <a:latin typeface="Tekton Pro" pitchFamily="34" charset="0"/>
                <a:sym typeface="Wingdings"/>
              </a:rPr>
              <a:t> </a:t>
            </a:r>
            <a:r>
              <a:rPr lang="en-US" sz="2000" dirty="0">
                <a:latin typeface="Tekton Pro" pitchFamily="34" charset="0"/>
              </a:rPr>
              <a:t>Each school district must engage parents, educators, employees and the community to establish these plans. </a:t>
            </a:r>
          </a:p>
          <a:p>
            <a:r>
              <a:rPr lang="en-US" sz="2000" dirty="0">
                <a:highlight>
                  <a:srgbClr val="FFFF00"/>
                </a:highlight>
                <a:latin typeface="Tekton Pro" pitchFamily="34" charset="0"/>
                <a:sym typeface="Wingdings"/>
              </a:rPr>
              <a:t></a:t>
            </a:r>
            <a:r>
              <a:rPr lang="en-US" sz="2000" dirty="0">
                <a:latin typeface="Tekton Pro" pitchFamily="34" charset="0"/>
                <a:sym typeface="Wingdings"/>
              </a:rPr>
              <a:t> </a:t>
            </a:r>
            <a:r>
              <a:rPr lang="en-US" sz="2000" dirty="0">
                <a:latin typeface="Tekton Pro" pitchFamily="34" charset="0"/>
              </a:rPr>
              <a:t>Parental and community engagement of all stakeholders is critical to the development of the district LCAP.  </a:t>
            </a:r>
          </a:p>
          <a:p>
            <a:r>
              <a:rPr lang="en-US" sz="2000" dirty="0">
                <a:latin typeface="Tekton Pro" pitchFamily="34" charset="0"/>
                <a:sym typeface="Wingdings"/>
              </a:rPr>
              <a:t> </a:t>
            </a:r>
            <a:r>
              <a:rPr lang="en-US" sz="2000" dirty="0">
                <a:latin typeface="Tekton Pro" pitchFamily="34" charset="0"/>
              </a:rPr>
              <a:t>CUSD continues to work with all stakeholder groups in holding various district and school committee meeting and forums designed to gather information on various specific areas of importance.  </a:t>
            </a:r>
          </a:p>
          <a:p>
            <a:pPr marL="342900" indent="-342900">
              <a:buFont typeface="Wingdings" pitchFamily="2" charset="2"/>
              <a:buChar char="v"/>
            </a:pPr>
            <a:r>
              <a:rPr lang="en-US" sz="2000" dirty="0">
                <a:latin typeface="Tekton Pro" pitchFamily="34" charset="0"/>
              </a:rPr>
              <a:t>The LCAPs must focus on eight areas identified as state priorities. </a:t>
            </a:r>
          </a:p>
          <a:p>
            <a:r>
              <a:rPr lang="en-US" sz="2000" dirty="0">
                <a:latin typeface="Tekton Pro" pitchFamily="34" charset="0"/>
                <a:sym typeface="Wingdings"/>
              </a:rPr>
              <a:t> </a:t>
            </a:r>
            <a:r>
              <a:rPr lang="en-US" sz="2000" dirty="0">
                <a:latin typeface="Tekton Pro" pitchFamily="34" charset="0"/>
              </a:rPr>
              <a:t>District plans will also demonstrate how the district’s budget will help achieve the goals, and assess each year how well the strategies in the plan were able to improve outcomes.</a:t>
            </a:r>
          </a:p>
          <a:p>
            <a:endParaRPr lang="en-US" dirty="0"/>
          </a:p>
        </p:txBody>
      </p:sp>
    </p:spTree>
    <p:extLst>
      <p:ext uri="{BB962C8B-B14F-4D97-AF65-F5344CB8AC3E}">
        <p14:creationId xmlns:p14="http://schemas.microsoft.com/office/powerpoint/2010/main" val="3281686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274638"/>
            <a:ext cx="7772400" cy="944562"/>
          </a:xfrm>
        </p:spPr>
        <p:txBody>
          <a:bodyPr>
            <a:normAutofit fontScale="90000"/>
          </a:bodyPr>
          <a:lstStyle/>
          <a:p>
            <a:pPr eaLnBrk="1" fontAlgn="auto" hangingPunct="1">
              <a:spcAft>
                <a:spcPts val="0"/>
              </a:spcAft>
              <a:defRPr/>
            </a:pPr>
            <a:r>
              <a:rPr lang="en-US" sz="4400" b="1" u="sng" dirty="0">
                <a:ln w="22225">
                  <a:solidFill>
                    <a:schemeClr val="accent2"/>
                  </a:solidFill>
                  <a:prstDash val="solid"/>
                </a:ln>
                <a:solidFill>
                  <a:schemeClr val="accent2">
                    <a:lumMod val="40000"/>
                    <a:lumOff val="60000"/>
                  </a:schemeClr>
                </a:solidFill>
                <a:latin typeface="Tekton Pro" pitchFamily="34" charset="0"/>
              </a:rPr>
              <a:t>Student Achievement Results</a:t>
            </a:r>
            <a:br>
              <a:rPr lang="en-US" sz="4400" b="1" u="sng" dirty="0">
                <a:ln w="22225">
                  <a:solidFill>
                    <a:schemeClr val="accent2"/>
                  </a:solidFill>
                  <a:prstDash val="solid"/>
                </a:ln>
                <a:solidFill>
                  <a:schemeClr val="accent2">
                    <a:lumMod val="40000"/>
                    <a:lumOff val="60000"/>
                  </a:schemeClr>
                </a:solidFill>
                <a:latin typeface="Tekton Pro" pitchFamily="34" charset="0"/>
              </a:rPr>
            </a:br>
            <a:r>
              <a:rPr lang="en-US" b="1" u="sng" dirty="0">
                <a:ln w="22225">
                  <a:solidFill>
                    <a:schemeClr val="accent2"/>
                  </a:solidFill>
                  <a:prstDash val="solid"/>
                </a:ln>
                <a:solidFill>
                  <a:schemeClr val="accent2">
                    <a:lumMod val="40000"/>
                    <a:lumOff val="60000"/>
                  </a:schemeClr>
                </a:solidFill>
                <a:latin typeface="Tekton Pro" pitchFamily="34" charset="0"/>
              </a:rPr>
              <a:t>Due to COVID 19 – scores for 2019-2020 are unavailable.</a:t>
            </a:r>
          </a:p>
        </p:txBody>
      </p:sp>
      <p:sp>
        <p:nvSpPr>
          <p:cNvPr id="2" name="Content Placeholder 1"/>
          <p:cNvSpPr>
            <a:spLocks noGrp="1"/>
          </p:cNvSpPr>
          <p:nvPr>
            <p:ph idx="1"/>
          </p:nvPr>
        </p:nvSpPr>
        <p:spPr>
          <a:xfrm>
            <a:off x="361455" y="1875156"/>
            <a:ext cx="8686800" cy="3001644"/>
          </a:xfrm>
        </p:spPr>
        <p:txBody>
          <a:bodyPr/>
          <a:lstStyle/>
          <a:p>
            <a:r>
              <a:rPr lang="en-US" dirty="0"/>
              <a:t>2018-2019 CAASPP Results</a:t>
            </a:r>
          </a:p>
        </p:txBody>
      </p:sp>
      <p:sp>
        <p:nvSpPr>
          <p:cNvPr id="16387"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95836C1-F9D6-44AA-91C3-5DBBB4DBA314}" type="slidenum">
              <a:rPr lang="en-US" smtClean="0"/>
              <a:pPr/>
              <a:t>18</a:t>
            </a:fld>
            <a:endParaRPr lang="en-US" dirty="0"/>
          </a:p>
        </p:txBody>
      </p:sp>
      <p:graphicFrame>
        <p:nvGraphicFramePr>
          <p:cNvPr id="7" name="Table 6">
            <a:extLst>
              <a:ext uri="{FF2B5EF4-FFF2-40B4-BE49-F238E27FC236}">
                <a16:creationId xmlns:a16="http://schemas.microsoft.com/office/drawing/2014/main" id="{C14B01EF-B952-412A-9DA3-1FB53F552BE1}"/>
              </a:ext>
            </a:extLst>
          </p:cNvPr>
          <p:cNvGraphicFramePr>
            <a:graphicFrameLocks noGrp="1"/>
          </p:cNvGraphicFramePr>
          <p:nvPr>
            <p:extLst>
              <p:ext uri="{D42A27DB-BD31-4B8C-83A1-F6EECF244321}">
                <p14:modId xmlns:p14="http://schemas.microsoft.com/office/powerpoint/2010/main" val="296985292"/>
              </p:ext>
            </p:extLst>
          </p:nvPr>
        </p:nvGraphicFramePr>
        <p:xfrm>
          <a:off x="762000" y="2209800"/>
          <a:ext cx="7315200" cy="1020449"/>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652612507"/>
                    </a:ext>
                  </a:extLst>
                </a:gridCol>
                <a:gridCol w="1066800">
                  <a:extLst>
                    <a:ext uri="{9D8B030D-6E8A-4147-A177-3AD203B41FA5}">
                      <a16:colId xmlns:a16="http://schemas.microsoft.com/office/drawing/2014/main" val="4259842362"/>
                    </a:ext>
                  </a:extLst>
                </a:gridCol>
                <a:gridCol w="990600">
                  <a:extLst>
                    <a:ext uri="{9D8B030D-6E8A-4147-A177-3AD203B41FA5}">
                      <a16:colId xmlns:a16="http://schemas.microsoft.com/office/drawing/2014/main" val="2205470046"/>
                    </a:ext>
                  </a:extLst>
                </a:gridCol>
                <a:gridCol w="1066800">
                  <a:extLst>
                    <a:ext uri="{9D8B030D-6E8A-4147-A177-3AD203B41FA5}">
                      <a16:colId xmlns:a16="http://schemas.microsoft.com/office/drawing/2014/main" val="1888235130"/>
                    </a:ext>
                  </a:extLst>
                </a:gridCol>
                <a:gridCol w="1143000">
                  <a:extLst>
                    <a:ext uri="{9D8B030D-6E8A-4147-A177-3AD203B41FA5}">
                      <a16:colId xmlns:a16="http://schemas.microsoft.com/office/drawing/2014/main" val="2828457881"/>
                    </a:ext>
                  </a:extLst>
                </a:gridCol>
                <a:gridCol w="1828800">
                  <a:extLst>
                    <a:ext uri="{9D8B030D-6E8A-4147-A177-3AD203B41FA5}">
                      <a16:colId xmlns:a16="http://schemas.microsoft.com/office/drawing/2014/main" val="1454449183"/>
                    </a:ext>
                  </a:extLst>
                </a:gridCol>
              </a:tblGrid>
              <a:tr h="494096">
                <a:tc>
                  <a:txBody>
                    <a:bodyPr/>
                    <a:lstStyle/>
                    <a:p>
                      <a:r>
                        <a:rPr lang="en-US" dirty="0"/>
                        <a:t>ELA</a:t>
                      </a:r>
                    </a:p>
                  </a:txBody>
                  <a:tcPr/>
                </a:tc>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Met/Exceed</a:t>
                      </a:r>
                    </a:p>
                  </a:txBody>
                  <a:tcPr/>
                </a:tc>
                <a:extLst>
                  <a:ext uri="{0D108BD9-81ED-4DB2-BD59-A6C34878D82A}">
                    <a16:rowId xmlns:a16="http://schemas.microsoft.com/office/drawing/2014/main" val="2665265352"/>
                  </a:ext>
                </a:extLst>
              </a:tr>
              <a:tr h="526353">
                <a:tc>
                  <a:txBody>
                    <a:bodyPr/>
                    <a:lstStyle/>
                    <a:p>
                      <a:r>
                        <a:rPr lang="en-US" dirty="0"/>
                        <a:t>Percent</a:t>
                      </a:r>
                    </a:p>
                  </a:txBody>
                  <a:tcPr/>
                </a:tc>
                <a:tc>
                  <a:txBody>
                    <a:bodyPr/>
                    <a:lstStyle/>
                    <a:p>
                      <a:r>
                        <a:rPr lang="en-US" dirty="0"/>
                        <a:t>44%</a:t>
                      </a:r>
                    </a:p>
                  </a:txBody>
                  <a:tcPr/>
                </a:tc>
                <a:tc>
                  <a:txBody>
                    <a:bodyPr/>
                    <a:lstStyle/>
                    <a:p>
                      <a:r>
                        <a:rPr lang="en-US" dirty="0"/>
                        <a:t>23%</a:t>
                      </a:r>
                    </a:p>
                  </a:txBody>
                  <a:tcPr/>
                </a:tc>
                <a:tc>
                  <a:txBody>
                    <a:bodyPr/>
                    <a:lstStyle/>
                    <a:p>
                      <a:r>
                        <a:rPr lang="en-US" dirty="0"/>
                        <a:t>30%</a:t>
                      </a:r>
                    </a:p>
                  </a:txBody>
                  <a:tcPr/>
                </a:tc>
                <a:tc>
                  <a:txBody>
                    <a:bodyPr/>
                    <a:lstStyle/>
                    <a:p>
                      <a:r>
                        <a:rPr lang="en-US" dirty="0"/>
                        <a:t>3%</a:t>
                      </a:r>
                    </a:p>
                  </a:txBody>
                  <a:tcPr/>
                </a:tc>
                <a:tc>
                  <a:txBody>
                    <a:bodyPr/>
                    <a:lstStyle/>
                    <a:p>
                      <a:r>
                        <a:rPr lang="en-US" dirty="0"/>
                        <a:t>33%</a:t>
                      </a:r>
                    </a:p>
                  </a:txBody>
                  <a:tcPr/>
                </a:tc>
                <a:extLst>
                  <a:ext uri="{0D108BD9-81ED-4DB2-BD59-A6C34878D82A}">
                    <a16:rowId xmlns:a16="http://schemas.microsoft.com/office/drawing/2014/main" val="2115789877"/>
                  </a:ext>
                </a:extLst>
              </a:tr>
            </a:tbl>
          </a:graphicData>
        </a:graphic>
      </p:graphicFrame>
      <p:graphicFrame>
        <p:nvGraphicFramePr>
          <p:cNvPr id="8" name="Table 7">
            <a:extLst>
              <a:ext uri="{FF2B5EF4-FFF2-40B4-BE49-F238E27FC236}">
                <a16:creationId xmlns:a16="http://schemas.microsoft.com/office/drawing/2014/main" id="{369B3488-D605-491A-9FA0-F81F1114F456}"/>
              </a:ext>
            </a:extLst>
          </p:cNvPr>
          <p:cNvGraphicFramePr>
            <a:graphicFrameLocks noGrp="1"/>
          </p:cNvGraphicFramePr>
          <p:nvPr>
            <p:extLst>
              <p:ext uri="{D42A27DB-BD31-4B8C-83A1-F6EECF244321}">
                <p14:modId xmlns:p14="http://schemas.microsoft.com/office/powerpoint/2010/main" val="162807383"/>
              </p:ext>
            </p:extLst>
          </p:nvPr>
        </p:nvGraphicFramePr>
        <p:xfrm>
          <a:off x="762000" y="3429000"/>
          <a:ext cx="7315200" cy="944249"/>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398950285"/>
                    </a:ext>
                  </a:extLst>
                </a:gridCol>
                <a:gridCol w="1143000">
                  <a:extLst>
                    <a:ext uri="{9D8B030D-6E8A-4147-A177-3AD203B41FA5}">
                      <a16:colId xmlns:a16="http://schemas.microsoft.com/office/drawing/2014/main" val="2156677646"/>
                    </a:ext>
                  </a:extLst>
                </a:gridCol>
                <a:gridCol w="990600">
                  <a:extLst>
                    <a:ext uri="{9D8B030D-6E8A-4147-A177-3AD203B41FA5}">
                      <a16:colId xmlns:a16="http://schemas.microsoft.com/office/drawing/2014/main" val="1676084605"/>
                    </a:ext>
                  </a:extLst>
                </a:gridCol>
                <a:gridCol w="1066800">
                  <a:extLst>
                    <a:ext uri="{9D8B030D-6E8A-4147-A177-3AD203B41FA5}">
                      <a16:colId xmlns:a16="http://schemas.microsoft.com/office/drawing/2014/main" val="253381951"/>
                    </a:ext>
                  </a:extLst>
                </a:gridCol>
                <a:gridCol w="1143000">
                  <a:extLst>
                    <a:ext uri="{9D8B030D-6E8A-4147-A177-3AD203B41FA5}">
                      <a16:colId xmlns:a16="http://schemas.microsoft.com/office/drawing/2014/main" val="3068679768"/>
                    </a:ext>
                  </a:extLst>
                </a:gridCol>
                <a:gridCol w="1752600">
                  <a:extLst>
                    <a:ext uri="{9D8B030D-6E8A-4147-A177-3AD203B41FA5}">
                      <a16:colId xmlns:a16="http://schemas.microsoft.com/office/drawing/2014/main" val="3698389790"/>
                    </a:ext>
                  </a:extLst>
                </a:gridCol>
              </a:tblGrid>
              <a:tr h="393437">
                <a:tc>
                  <a:txBody>
                    <a:bodyPr/>
                    <a:lstStyle/>
                    <a:p>
                      <a:r>
                        <a:rPr lang="en-US" dirty="0"/>
                        <a:t>MATH</a:t>
                      </a:r>
                    </a:p>
                  </a:txBody>
                  <a:tcPr/>
                </a:tc>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Met/Exceed</a:t>
                      </a:r>
                    </a:p>
                  </a:txBody>
                  <a:tcPr/>
                </a:tc>
                <a:extLst>
                  <a:ext uri="{0D108BD9-81ED-4DB2-BD59-A6C34878D82A}">
                    <a16:rowId xmlns:a16="http://schemas.microsoft.com/office/drawing/2014/main" val="3157833328"/>
                  </a:ext>
                </a:extLst>
              </a:tr>
              <a:tr h="550812">
                <a:tc>
                  <a:txBody>
                    <a:bodyPr/>
                    <a:lstStyle/>
                    <a:p>
                      <a:r>
                        <a:rPr lang="en-US" dirty="0"/>
                        <a:t>Percent</a:t>
                      </a:r>
                    </a:p>
                  </a:txBody>
                  <a:tcPr/>
                </a:tc>
                <a:tc>
                  <a:txBody>
                    <a:bodyPr/>
                    <a:lstStyle/>
                    <a:p>
                      <a:r>
                        <a:rPr lang="en-US" dirty="0"/>
                        <a:t>78%</a:t>
                      </a:r>
                    </a:p>
                  </a:txBody>
                  <a:tcPr/>
                </a:tc>
                <a:tc>
                  <a:txBody>
                    <a:bodyPr/>
                    <a:lstStyle/>
                    <a:p>
                      <a:r>
                        <a:rPr lang="en-US" dirty="0"/>
                        <a:t>16%</a:t>
                      </a:r>
                    </a:p>
                  </a:txBody>
                  <a:tcPr/>
                </a:tc>
                <a:tc>
                  <a:txBody>
                    <a:bodyPr/>
                    <a:lstStyle/>
                    <a:p>
                      <a:r>
                        <a:rPr lang="en-US" dirty="0"/>
                        <a:t>6%</a:t>
                      </a:r>
                    </a:p>
                  </a:txBody>
                  <a:tcPr/>
                </a:tc>
                <a:tc>
                  <a:txBody>
                    <a:bodyPr/>
                    <a:lstStyle/>
                    <a:p>
                      <a:r>
                        <a:rPr lang="en-US" dirty="0"/>
                        <a:t>0%</a:t>
                      </a:r>
                    </a:p>
                  </a:txBody>
                  <a:tcPr/>
                </a:tc>
                <a:tc>
                  <a:txBody>
                    <a:bodyPr/>
                    <a:lstStyle/>
                    <a:p>
                      <a:r>
                        <a:rPr lang="en-US" dirty="0"/>
                        <a:t>5%</a:t>
                      </a:r>
                    </a:p>
                  </a:txBody>
                  <a:tcPr/>
                </a:tc>
                <a:extLst>
                  <a:ext uri="{0D108BD9-81ED-4DB2-BD59-A6C34878D82A}">
                    <a16:rowId xmlns:a16="http://schemas.microsoft.com/office/drawing/2014/main" val="3579583255"/>
                  </a:ext>
                </a:extLst>
              </a:tr>
            </a:tbl>
          </a:graphicData>
        </a:graphic>
      </p:graphicFrame>
      <p:graphicFrame>
        <p:nvGraphicFramePr>
          <p:cNvPr id="10" name="Table 9">
            <a:extLst>
              <a:ext uri="{FF2B5EF4-FFF2-40B4-BE49-F238E27FC236}">
                <a16:creationId xmlns:a16="http://schemas.microsoft.com/office/drawing/2014/main" id="{CC70992E-16D5-4283-972D-E4F38B80B2A9}"/>
              </a:ext>
            </a:extLst>
          </p:cNvPr>
          <p:cNvGraphicFramePr>
            <a:graphicFrameLocks noGrp="1"/>
          </p:cNvGraphicFramePr>
          <p:nvPr>
            <p:extLst>
              <p:ext uri="{D42A27DB-BD31-4B8C-83A1-F6EECF244321}">
                <p14:modId xmlns:p14="http://schemas.microsoft.com/office/powerpoint/2010/main" val="2553050078"/>
              </p:ext>
            </p:extLst>
          </p:nvPr>
        </p:nvGraphicFramePr>
        <p:xfrm>
          <a:off x="762000" y="5851842"/>
          <a:ext cx="7315200" cy="7315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1562431166"/>
                    </a:ext>
                  </a:extLst>
                </a:gridCol>
                <a:gridCol w="1094792">
                  <a:extLst>
                    <a:ext uri="{9D8B030D-6E8A-4147-A177-3AD203B41FA5}">
                      <a16:colId xmlns:a16="http://schemas.microsoft.com/office/drawing/2014/main" val="4024422868"/>
                    </a:ext>
                  </a:extLst>
                </a:gridCol>
                <a:gridCol w="1045029">
                  <a:extLst>
                    <a:ext uri="{9D8B030D-6E8A-4147-A177-3AD203B41FA5}">
                      <a16:colId xmlns:a16="http://schemas.microsoft.com/office/drawing/2014/main" val="1971608050"/>
                    </a:ext>
                  </a:extLst>
                </a:gridCol>
                <a:gridCol w="970384">
                  <a:extLst>
                    <a:ext uri="{9D8B030D-6E8A-4147-A177-3AD203B41FA5}">
                      <a16:colId xmlns:a16="http://schemas.microsoft.com/office/drawing/2014/main" val="1403710332"/>
                    </a:ext>
                  </a:extLst>
                </a:gridCol>
                <a:gridCol w="1119673">
                  <a:extLst>
                    <a:ext uri="{9D8B030D-6E8A-4147-A177-3AD203B41FA5}">
                      <a16:colId xmlns:a16="http://schemas.microsoft.com/office/drawing/2014/main" val="1947265740"/>
                    </a:ext>
                  </a:extLst>
                </a:gridCol>
                <a:gridCol w="1866122">
                  <a:extLst>
                    <a:ext uri="{9D8B030D-6E8A-4147-A177-3AD203B41FA5}">
                      <a16:colId xmlns:a16="http://schemas.microsoft.com/office/drawing/2014/main" val="3585249700"/>
                    </a:ext>
                  </a:extLst>
                </a:gridCol>
              </a:tblGrid>
              <a:tr h="357981">
                <a:tc>
                  <a:txBody>
                    <a:bodyPr/>
                    <a:lstStyle/>
                    <a:p>
                      <a:r>
                        <a:rPr lang="en-US" dirty="0"/>
                        <a:t>MATH</a:t>
                      </a:r>
                    </a:p>
                  </a:txBody>
                  <a:tcPr/>
                </a:tc>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Met/Exceed</a:t>
                      </a:r>
                    </a:p>
                  </a:txBody>
                  <a:tcPr/>
                </a:tc>
                <a:extLst>
                  <a:ext uri="{0D108BD9-81ED-4DB2-BD59-A6C34878D82A}">
                    <a16:rowId xmlns:a16="http://schemas.microsoft.com/office/drawing/2014/main" val="2848123137"/>
                  </a:ext>
                </a:extLst>
              </a:tr>
              <a:tr h="357981">
                <a:tc>
                  <a:txBody>
                    <a:bodyPr/>
                    <a:lstStyle/>
                    <a:p>
                      <a:r>
                        <a:rPr lang="en-US" dirty="0"/>
                        <a:t>Percent</a:t>
                      </a:r>
                    </a:p>
                  </a:txBody>
                  <a:tcPr/>
                </a:tc>
                <a:tc>
                  <a:txBody>
                    <a:bodyPr/>
                    <a:lstStyle/>
                    <a:p>
                      <a:r>
                        <a:rPr lang="en-US" dirty="0"/>
                        <a:t>88%</a:t>
                      </a:r>
                    </a:p>
                  </a:txBody>
                  <a:tcPr/>
                </a:tc>
                <a:tc>
                  <a:txBody>
                    <a:bodyPr/>
                    <a:lstStyle/>
                    <a:p>
                      <a:r>
                        <a:rPr lang="en-US" dirty="0"/>
                        <a:t>11%</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22638006"/>
                  </a:ext>
                </a:extLst>
              </a:tr>
            </a:tbl>
          </a:graphicData>
        </a:graphic>
      </p:graphicFrame>
      <p:graphicFrame>
        <p:nvGraphicFramePr>
          <p:cNvPr id="11" name="Table 10">
            <a:extLst>
              <a:ext uri="{FF2B5EF4-FFF2-40B4-BE49-F238E27FC236}">
                <a16:creationId xmlns:a16="http://schemas.microsoft.com/office/drawing/2014/main" id="{3FF97325-0B30-44D8-8F08-2C178E970B75}"/>
              </a:ext>
            </a:extLst>
          </p:cNvPr>
          <p:cNvGraphicFramePr>
            <a:graphicFrameLocks noGrp="1"/>
          </p:cNvGraphicFramePr>
          <p:nvPr>
            <p:extLst>
              <p:ext uri="{D42A27DB-BD31-4B8C-83A1-F6EECF244321}">
                <p14:modId xmlns:p14="http://schemas.microsoft.com/office/powerpoint/2010/main" val="3600615920"/>
              </p:ext>
            </p:extLst>
          </p:nvPr>
        </p:nvGraphicFramePr>
        <p:xfrm>
          <a:off x="762000" y="4982844"/>
          <a:ext cx="7315200" cy="7315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3276805593"/>
                    </a:ext>
                  </a:extLst>
                </a:gridCol>
                <a:gridCol w="1094792">
                  <a:extLst>
                    <a:ext uri="{9D8B030D-6E8A-4147-A177-3AD203B41FA5}">
                      <a16:colId xmlns:a16="http://schemas.microsoft.com/office/drawing/2014/main" val="3310825293"/>
                    </a:ext>
                  </a:extLst>
                </a:gridCol>
                <a:gridCol w="1045029">
                  <a:extLst>
                    <a:ext uri="{9D8B030D-6E8A-4147-A177-3AD203B41FA5}">
                      <a16:colId xmlns:a16="http://schemas.microsoft.com/office/drawing/2014/main" val="3713511394"/>
                    </a:ext>
                  </a:extLst>
                </a:gridCol>
                <a:gridCol w="970384">
                  <a:extLst>
                    <a:ext uri="{9D8B030D-6E8A-4147-A177-3AD203B41FA5}">
                      <a16:colId xmlns:a16="http://schemas.microsoft.com/office/drawing/2014/main" val="2932412659"/>
                    </a:ext>
                  </a:extLst>
                </a:gridCol>
                <a:gridCol w="1119673">
                  <a:extLst>
                    <a:ext uri="{9D8B030D-6E8A-4147-A177-3AD203B41FA5}">
                      <a16:colId xmlns:a16="http://schemas.microsoft.com/office/drawing/2014/main" val="1565441299"/>
                    </a:ext>
                  </a:extLst>
                </a:gridCol>
                <a:gridCol w="1866122">
                  <a:extLst>
                    <a:ext uri="{9D8B030D-6E8A-4147-A177-3AD203B41FA5}">
                      <a16:colId xmlns:a16="http://schemas.microsoft.com/office/drawing/2014/main" val="4022156180"/>
                    </a:ext>
                  </a:extLst>
                </a:gridCol>
              </a:tblGrid>
              <a:tr h="229236">
                <a:tc>
                  <a:txBody>
                    <a:bodyPr/>
                    <a:lstStyle/>
                    <a:p>
                      <a:r>
                        <a:rPr lang="en-US" dirty="0"/>
                        <a:t>ELA</a:t>
                      </a:r>
                    </a:p>
                  </a:txBody>
                  <a:tcPr/>
                </a:tc>
                <a:tc>
                  <a:txBody>
                    <a:bodyPr/>
                    <a:lstStyle/>
                    <a:p>
                      <a:r>
                        <a:rPr lang="en-US" dirty="0"/>
                        <a:t>1</a:t>
                      </a:r>
                    </a:p>
                  </a:txBody>
                  <a:tcPr/>
                </a:tc>
                <a:tc>
                  <a:txBody>
                    <a:bodyPr/>
                    <a:lstStyle/>
                    <a:p>
                      <a:r>
                        <a:rPr lang="en-US" dirty="0"/>
                        <a:t>2</a:t>
                      </a:r>
                    </a:p>
                  </a:txBody>
                  <a:tcPr/>
                </a:tc>
                <a:tc>
                  <a:txBody>
                    <a:bodyPr/>
                    <a:lstStyle/>
                    <a:p>
                      <a:endParaRPr lang="en-US" dirty="0"/>
                    </a:p>
                  </a:txBody>
                  <a:tcPr/>
                </a:tc>
                <a:tc>
                  <a:txBody>
                    <a:bodyPr/>
                    <a:lstStyle/>
                    <a:p>
                      <a:r>
                        <a:rPr lang="en-US" dirty="0"/>
                        <a:t>4</a:t>
                      </a:r>
                    </a:p>
                  </a:txBody>
                  <a:tcPr/>
                </a:tc>
                <a:tc>
                  <a:txBody>
                    <a:bodyPr/>
                    <a:lstStyle/>
                    <a:p>
                      <a:r>
                        <a:rPr lang="en-US" dirty="0"/>
                        <a:t>Met/Exceed</a:t>
                      </a:r>
                    </a:p>
                  </a:txBody>
                  <a:tcPr/>
                </a:tc>
                <a:extLst>
                  <a:ext uri="{0D108BD9-81ED-4DB2-BD59-A6C34878D82A}">
                    <a16:rowId xmlns:a16="http://schemas.microsoft.com/office/drawing/2014/main" val="2157508795"/>
                  </a:ext>
                </a:extLst>
              </a:tr>
              <a:tr h="365760">
                <a:tc>
                  <a:txBody>
                    <a:bodyPr/>
                    <a:lstStyle/>
                    <a:p>
                      <a:r>
                        <a:rPr lang="en-US" dirty="0"/>
                        <a:t>Percent</a:t>
                      </a:r>
                    </a:p>
                  </a:txBody>
                  <a:tcPr/>
                </a:tc>
                <a:tc>
                  <a:txBody>
                    <a:bodyPr/>
                    <a:lstStyle/>
                    <a:p>
                      <a:r>
                        <a:rPr lang="en-US" dirty="0"/>
                        <a:t>46%</a:t>
                      </a:r>
                    </a:p>
                  </a:txBody>
                  <a:tcPr/>
                </a:tc>
                <a:tc>
                  <a:txBody>
                    <a:bodyPr/>
                    <a:lstStyle/>
                    <a:p>
                      <a:r>
                        <a:rPr lang="en-US" dirty="0"/>
                        <a:t>28%</a:t>
                      </a:r>
                    </a:p>
                  </a:txBody>
                  <a:tcPr/>
                </a:tc>
                <a:tc>
                  <a:txBody>
                    <a:bodyPr/>
                    <a:lstStyle/>
                    <a:p>
                      <a:r>
                        <a:rPr lang="en-US" dirty="0"/>
                        <a:t>22%</a:t>
                      </a:r>
                    </a:p>
                  </a:txBody>
                  <a:tcPr/>
                </a:tc>
                <a:tc>
                  <a:txBody>
                    <a:bodyPr/>
                    <a:lstStyle/>
                    <a:p>
                      <a:r>
                        <a:rPr lang="en-US" dirty="0"/>
                        <a:t>4%</a:t>
                      </a:r>
                    </a:p>
                  </a:txBody>
                  <a:tcPr/>
                </a:tc>
                <a:tc>
                  <a:txBody>
                    <a:bodyPr/>
                    <a:lstStyle/>
                    <a:p>
                      <a:r>
                        <a:rPr lang="en-US" dirty="0"/>
                        <a:t>26%</a:t>
                      </a:r>
                    </a:p>
                  </a:txBody>
                  <a:tcPr/>
                </a:tc>
                <a:extLst>
                  <a:ext uri="{0D108BD9-81ED-4DB2-BD59-A6C34878D82A}">
                    <a16:rowId xmlns:a16="http://schemas.microsoft.com/office/drawing/2014/main" val="2806486926"/>
                  </a:ext>
                </a:extLst>
              </a:tr>
            </a:tbl>
          </a:graphicData>
        </a:graphic>
      </p:graphicFrame>
      <p:sp>
        <p:nvSpPr>
          <p:cNvPr id="12" name="TextBox 11">
            <a:extLst>
              <a:ext uri="{FF2B5EF4-FFF2-40B4-BE49-F238E27FC236}">
                <a16:creationId xmlns:a16="http://schemas.microsoft.com/office/drawing/2014/main" id="{B7986F91-7B01-4323-A581-4F90A82DEA50}"/>
              </a:ext>
            </a:extLst>
          </p:cNvPr>
          <p:cNvSpPr txBox="1"/>
          <p:nvPr/>
        </p:nvSpPr>
        <p:spPr>
          <a:xfrm>
            <a:off x="762000" y="4572000"/>
            <a:ext cx="7315200" cy="369332"/>
          </a:xfrm>
          <a:prstGeom prst="rect">
            <a:avLst/>
          </a:prstGeom>
          <a:noFill/>
        </p:spPr>
        <p:txBody>
          <a:bodyPr wrap="square" rtlCol="0">
            <a:spAutoFit/>
          </a:bodyPr>
          <a:lstStyle/>
          <a:p>
            <a:r>
              <a:rPr lang="en-US" dirty="0"/>
              <a:t>2017-2018 CAASPP Results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609600"/>
            <a:ext cx="8305800" cy="5638800"/>
          </a:xfrm>
        </p:spPr>
        <p:txBody>
          <a:bodyPr>
            <a:normAutofit fontScale="85000" lnSpcReduction="10000"/>
          </a:bodyPr>
          <a:lstStyle/>
          <a:p>
            <a:pPr algn="ctr"/>
            <a:endParaRPr lang="en-US" sz="4000" b="1" u="sng" dirty="0">
              <a:solidFill>
                <a:srgbClr val="008000"/>
              </a:solidFill>
              <a:latin typeface="Tekton Pro" pitchFamily="34" charset="0"/>
            </a:endParaRPr>
          </a:p>
          <a:p>
            <a:pPr algn="ctr"/>
            <a:r>
              <a:rPr lang="en-US" sz="4800" b="1" u="sng" dirty="0">
                <a:ln w="22225">
                  <a:solidFill>
                    <a:schemeClr val="accent2"/>
                  </a:solidFill>
                  <a:prstDash val="solid"/>
                </a:ln>
                <a:solidFill>
                  <a:schemeClr val="accent2">
                    <a:lumMod val="40000"/>
                    <a:lumOff val="60000"/>
                  </a:schemeClr>
                </a:solidFill>
                <a:latin typeface="Tekton Pro" pitchFamily="34" charset="0"/>
              </a:rPr>
              <a:t>Annual Title I Parent Survey Results 2020</a:t>
            </a:r>
          </a:p>
          <a:p>
            <a:pPr algn="ctr"/>
            <a:r>
              <a:rPr lang="en-US" sz="2200" dirty="0">
                <a:solidFill>
                  <a:schemeClr val="tx1"/>
                </a:solidFill>
                <a:latin typeface="Tekton Pro" pitchFamily="34" charset="0"/>
              </a:rPr>
              <a:t>Returned surveys had written comments.  The results were as follows:</a:t>
            </a:r>
          </a:p>
          <a:p>
            <a:pPr marL="342900" indent="-342900" algn="l">
              <a:buFont typeface="Wingdings" pitchFamily="2" charset="2"/>
              <a:buChar char="v"/>
            </a:pPr>
            <a:r>
              <a:rPr lang="en-US" sz="2600" b="1" dirty="0">
                <a:solidFill>
                  <a:schemeClr val="tx1"/>
                </a:solidFill>
                <a:latin typeface="Tekton Pro" pitchFamily="34" charset="0"/>
              </a:rPr>
              <a:t>What do you like about the current Title I services at your school?  </a:t>
            </a:r>
            <a:endParaRPr lang="en-US" sz="900" b="1" dirty="0">
              <a:solidFill>
                <a:schemeClr val="tx1"/>
              </a:solidFill>
              <a:latin typeface="Tekton Pro" pitchFamily="34" charset="0"/>
            </a:endParaRPr>
          </a:p>
          <a:p>
            <a:pPr marL="800100" lvl="1" indent="-342900" algn="l">
              <a:buFont typeface="Wingdings" pitchFamily="2" charset="2"/>
              <a:buChar char="v"/>
            </a:pPr>
            <a:r>
              <a:rPr lang="en-US" sz="2400" i="1" dirty="0">
                <a:solidFill>
                  <a:schemeClr val="tx1"/>
                </a:solidFill>
                <a:latin typeface="Tekton Pro" pitchFamily="34" charset="0"/>
              </a:rPr>
              <a:t>Positive climate, caring staff, small classroom settings, extra support</a:t>
            </a:r>
          </a:p>
          <a:p>
            <a:pPr marL="457200" indent="-457200" algn="l">
              <a:buFont typeface="Wingdings" panose="05000000000000000000" pitchFamily="2" charset="2"/>
              <a:buChar char="v"/>
            </a:pPr>
            <a:r>
              <a:rPr lang="en-US" sz="2600" b="1" dirty="0">
                <a:latin typeface="Tekton Pro" pitchFamily="34" charset="0"/>
              </a:rPr>
              <a:t>Recommendations to improve Title I services:</a:t>
            </a:r>
          </a:p>
          <a:p>
            <a:pPr marL="914400" lvl="1" indent="-457200" algn="l">
              <a:buFont typeface="Wingdings" panose="05000000000000000000" pitchFamily="2" charset="2"/>
              <a:buChar char="v"/>
            </a:pPr>
            <a:r>
              <a:rPr lang="en-US" sz="2400" i="1" dirty="0">
                <a:latin typeface="Tekton Pro" pitchFamily="34" charset="0"/>
              </a:rPr>
              <a:t>Greater variety of Career Ed/Elective course</a:t>
            </a:r>
          </a:p>
          <a:p>
            <a:pPr marL="914400" lvl="1" indent="-457200" algn="l">
              <a:buFont typeface="Wingdings" panose="05000000000000000000" pitchFamily="2" charset="2"/>
              <a:buChar char="v"/>
            </a:pPr>
            <a:r>
              <a:rPr lang="en-US" sz="2400" i="1" dirty="0">
                <a:latin typeface="Tekton Pro" pitchFamily="34" charset="0"/>
              </a:rPr>
              <a:t>Professional Development/Extended Learning Activities</a:t>
            </a:r>
          </a:p>
          <a:p>
            <a:pPr marL="342900" indent="-342900" algn="l">
              <a:buFont typeface="Wingdings" panose="05000000000000000000" pitchFamily="2" charset="2"/>
              <a:buChar char="v"/>
            </a:pPr>
            <a:r>
              <a:rPr lang="en-US" sz="2600" b="1" dirty="0">
                <a:latin typeface="Tekton Pro" pitchFamily="34" charset="0"/>
              </a:rPr>
              <a:t>Suggestions for Parent Involvement Activities:</a:t>
            </a:r>
          </a:p>
          <a:p>
            <a:pPr marL="800100" lvl="1" indent="-342900" algn="l">
              <a:buFont typeface="Wingdings" panose="05000000000000000000" pitchFamily="2" charset="2"/>
              <a:buChar char="v"/>
            </a:pPr>
            <a:r>
              <a:rPr lang="en-US" sz="2400" i="1" dirty="0">
                <a:latin typeface="Tekton Pro" pitchFamily="34" charset="0"/>
              </a:rPr>
              <a:t>Continue to provide academic activities to improve student achievement.</a:t>
            </a:r>
          </a:p>
          <a:p>
            <a:pPr marL="342900" indent="-342900">
              <a:buFont typeface="Wingdings" panose="05000000000000000000" pitchFamily="2" charset="2"/>
              <a:buChar char="§"/>
            </a:pPr>
            <a:endParaRPr lang="en-US" sz="2400" i="1" dirty="0">
              <a:latin typeface="Tekton Pro" pitchFamily="34" charset="0"/>
            </a:endParaRPr>
          </a:p>
          <a:p>
            <a:pPr marL="342900" indent="-342900">
              <a:buFont typeface="Arial" charset="0"/>
              <a:buChar char="•"/>
            </a:pPr>
            <a:endParaRPr lang="en-US" i="1" dirty="0">
              <a:solidFill>
                <a:schemeClr val="tx1"/>
              </a:solidFill>
              <a:latin typeface="Tekton Pro" pitchFamily="34" charset="0"/>
            </a:endParaRPr>
          </a:p>
          <a:p>
            <a:pPr marL="342900" indent="-342900">
              <a:buFont typeface="Arial" charset="0"/>
              <a:buChar char="•"/>
            </a:pPr>
            <a:endParaRPr lang="en-US" sz="2000" dirty="0">
              <a:solidFill>
                <a:schemeClr val="tx1"/>
              </a:solidFill>
            </a:endParaRPr>
          </a:p>
        </p:txBody>
      </p:sp>
      <p:sp>
        <p:nvSpPr>
          <p:cNvPr id="4" name="Slide Number Placeholder 3"/>
          <p:cNvSpPr>
            <a:spLocks noGrp="1"/>
          </p:cNvSpPr>
          <p:nvPr>
            <p:ph type="sldNum" sz="quarter" idx="12"/>
          </p:nvPr>
        </p:nvSpPr>
        <p:spPr/>
        <p:txBody>
          <a:bodyPr/>
          <a:lstStyle/>
          <a:p>
            <a:pPr>
              <a:defRPr/>
            </a:pPr>
            <a:fld id="{B3999A88-951C-48B1-9BA2-108D133BB1F8}" type="slidenum">
              <a:rPr lang="en-US" smtClean="0"/>
              <a:pPr>
                <a:defRPr/>
              </a:pPr>
              <a:t>19</a:t>
            </a:fld>
            <a:endParaRPr lang="en-US" dirty="0"/>
          </a:p>
        </p:txBody>
      </p:sp>
    </p:spTree>
    <p:extLst>
      <p:ext uri="{BB962C8B-B14F-4D97-AF65-F5344CB8AC3E}">
        <p14:creationId xmlns:p14="http://schemas.microsoft.com/office/powerpoint/2010/main" val="2690524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543800" cy="1752600"/>
          </a:xfrm>
        </p:spPr>
        <p:txBody>
          <a:bodyPr>
            <a:normAutofit/>
          </a:bodyPr>
          <a:lstStyle/>
          <a:p>
            <a:pPr algn="ctr"/>
            <a:r>
              <a:rPr lang="en-US" sz="4400" b="1" u="sng" dirty="0">
                <a:ln w="22225">
                  <a:solidFill>
                    <a:schemeClr val="accent2"/>
                  </a:solidFill>
                  <a:prstDash val="solid"/>
                </a:ln>
                <a:solidFill>
                  <a:schemeClr val="accent2">
                    <a:lumMod val="40000"/>
                    <a:lumOff val="60000"/>
                  </a:schemeClr>
                </a:solidFill>
              </a:rPr>
              <a:t>2018-2019 Title I School Evaluation Results</a:t>
            </a:r>
          </a:p>
        </p:txBody>
      </p:sp>
      <p:sp>
        <p:nvSpPr>
          <p:cNvPr id="3" name="Subtitle 2"/>
          <p:cNvSpPr>
            <a:spLocks noGrp="1"/>
          </p:cNvSpPr>
          <p:nvPr>
            <p:ph type="subTitle" idx="1"/>
          </p:nvPr>
        </p:nvSpPr>
        <p:spPr>
          <a:xfrm>
            <a:off x="685800" y="2286000"/>
            <a:ext cx="7315200" cy="1981200"/>
          </a:xfrm>
        </p:spPr>
        <p:txBody>
          <a:bodyPr>
            <a:normAutofit/>
          </a:bodyPr>
          <a:lstStyle/>
          <a:p>
            <a:pPr algn="ctr"/>
            <a:r>
              <a:rPr lang="en-US" sz="2800" b="1" dirty="0">
                <a:solidFill>
                  <a:schemeClr val="tx1"/>
                </a:solidFill>
              </a:rPr>
              <a:t>Gateway High School </a:t>
            </a:r>
          </a:p>
          <a:p>
            <a:pPr algn="ctr"/>
            <a:r>
              <a:rPr lang="en-US" sz="2800" b="1" dirty="0">
                <a:solidFill>
                  <a:schemeClr val="tx1"/>
                </a:solidFill>
              </a:rPr>
              <a:t>Met Growth Target according to CDE: </a:t>
            </a:r>
          </a:p>
          <a:p>
            <a:pPr algn="ctr"/>
            <a:r>
              <a:rPr lang="en-US" sz="2800" b="1" dirty="0">
                <a:solidFill>
                  <a:schemeClr val="tx1"/>
                </a:solidFill>
              </a:rPr>
              <a:t>Both School wide and Student Groups - Yes</a:t>
            </a:r>
          </a:p>
        </p:txBody>
      </p:sp>
      <p:sp>
        <p:nvSpPr>
          <p:cNvPr id="4" name="Slide Number Placeholder 3"/>
          <p:cNvSpPr>
            <a:spLocks noGrp="1"/>
          </p:cNvSpPr>
          <p:nvPr>
            <p:ph type="sldNum" sz="quarter" idx="12"/>
          </p:nvPr>
        </p:nvSpPr>
        <p:spPr/>
        <p:txBody>
          <a:bodyPr/>
          <a:lstStyle/>
          <a:p>
            <a:pPr>
              <a:defRPr/>
            </a:pPr>
            <a:fld id="{B3999A88-951C-48B1-9BA2-108D133BB1F8}" type="slidenum">
              <a:rPr lang="en-US" smtClean="0"/>
              <a:pPr>
                <a:defRPr/>
              </a:pPr>
              <a:t>20</a:t>
            </a:fld>
            <a:endParaRPr lang="en-US" dirty="0"/>
          </a:p>
        </p:txBody>
      </p:sp>
      <p:pic>
        <p:nvPicPr>
          <p:cNvPr id="5" name="Picture 4" descr="http://img2.stockfresh.com/files/m/marish/m/68/1045087_33308269.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419600"/>
            <a:ext cx="2114550" cy="1981200"/>
          </a:xfrm>
          <a:prstGeom prst="rect">
            <a:avLst/>
          </a:prstGeom>
          <a:noFill/>
          <a:ln>
            <a:noFill/>
          </a:ln>
        </p:spPr>
      </p:pic>
    </p:spTree>
    <p:extLst>
      <p:ext uri="{BB962C8B-B14F-4D97-AF65-F5344CB8AC3E}">
        <p14:creationId xmlns:p14="http://schemas.microsoft.com/office/powerpoint/2010/main" val="1315445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76200" y="609600"/>
            <a:ext cx="8839199" cy="1320800"/>
          </a:xfrm>
        </p:spPr>
        <p:txBody>
          <a:bodyPr>
            <a:normAutofit fontScale="90000"/>
          </a:bodyPr>
          <a:lstStyle/>
          <a:p>
            <a:pPr eaLnBrk="1" fontAlgn="auto" hangingPunct="1">
              <a:spcAft>
                <a:spcPts val="0"/>
              </a:spcAft>
              <a:defRPr/>
            </a:pPr>
            <a:r>
              <a:rPr lang="en-US" sz="4900" b="1" u="sng" dirty="0">
                <a:ln w="22225">
                  <a:solidFill>
                    <a:schemeClr val="accent2"/>
                  </a:solidFill>
                  <a:prstDash val="solid"/>
                </a:ln>
                <a:solidFill>
                  <a:schemeClr val="accent2">
                    <a:lumMod val="40000"/>
                    <a:lumOff val="60000"/>
                  </a:schemeClr>
                </a:solidFill>
                <a:latin typeface="Tekton Pro" pitchFamily="34" charset="0"/>
              </a:rPr>
              <a:t>The Site Parent Involvement Policy</a:t>
            </a:r>
            <a:br>
              <a:rPr lang="en-US" sz="3400" b="1" cap="none"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en-US" sz="3400" dirty="0"/>
              <a:t>				</a:t>
            </a:r>
            <a:endParaRPr lang="en-US" sz="1600" dirty="0"/>
          </a:p>
        </p:txBody>
      </p:sp>
      <p:sp>
        <p:nvSpPr>
          <p:cNvPr id="20482" name="Rectangle 3"/>
          <p:cNvSpPr>
            <a:spLocks noGrp="1" noChangeArrowheads="1"/>
          </p:cNvSpPr>
          <p:nvPr>
            <p:ph idx="1"/>
          </p:nvPr>
        </p:nvSpPr>
        <p:spPr>
          <a:xfrm>
            <a:off x="609598" y="1786467"/>
            <a:ext cx="8153401" cy="4254896"/>
          </a:xfrm>
        </p:spPr>
        <p:txBody>
          <a:bodyPr>
            <a:normAutofit fontScale="85000" lnSpcReduction="20000"/>
          </a:bodyPr>
          <a:lstStyle/>
          <a:p>
            <a:pPr eaLnBrk="1" hangingPunct="1">
              <a:lnSpc>
                <a:spcPct val="80000"/>
              </a:lnSpc>
              <a:buFont typeface="Wingdings" pitchFamily="2" charset="2"/>
              <a:buChar char="v"/>
            </a:pPr>
            <a:r>
              <a:rPr lang="en-US" sz="2800" b="1" dirty="0">
                <a:latin typeface="Tekton Pro" pitchFamily="34" charset="0"/>
              </a:rPr>
              <a:t>Every school in collaboration with parents, must prepare a site level parent involvement policy for distribution that includes:</a:t>
            </a:r>
          </a:p>
          <a:p>
            <a:pPr lvl="1" eaLnBrk="1" hangingPunct="1">
              <a:lnSpc>
                <a:spcPct val="80000"/>
              </a:lnSpc>
              <a:buFont typeface="Wingdings" pitchFamily="2" charset="2"/>
              <a:buChar char="v"/>
            </a:pPr>
            <a:r>
              <a:rPr lang="en-US" sz="2800" b="1" dirty="0">
                <a:latin typeface="Tekton Pro" pitchFamily="34" charset="0"/>
              </a:rPr>
              <a:t>The dates, times and topics that parents wish to meet and discuss/learn more about</a:t>
            </a:r>
          </a:p>
          <a:p>
            <a:pPr lvl="1" eaLnBrk="1" hangingPunct="1">
              <a:lnSpc>
                <a:spcPct val="80000"/>
              </a:lnSpc>
              <a:buFont typeface="Wingdings" pitchFamily="2" charset="2"/>
              <a:buChar char="v"/>
            </a:pPr>
            <a:r>
              <a:rPr lang="en-US" sz="2800" b="1" dirty="0">
                <a:latin typeface="Tekton Pro" pitchFamily="34" charset="0"/>
              </a:rPr>
              <a:t>The way the Site Level Parent Involvement Policy is distributed</a:t>
            </a:r>
          </a:p>
          <a:p>
            <a:pPr lvl="1" eaLnBrk="1" hangingPunct="1">
              <a:lnSpc>
                <a:spcPct val="80000"/>
              </a:lnSpc>
              <a:buFont typeface="Wingdings" pitchFamily="2" charset="2"/>
              <a:buChar char="v"/>
            </a:pPr>
            <a:r>
              <a:rPr lang="en-US" sz="2800" b="1" dirty="0">
                <a:latin typeface="Tekton Pro" pitchFamily="34" charset="0"/>
              </a:rPr>
              <a:t>Schools Review and Update School Involvement Policy Annually</a:t>
            </a:r>
          </a:p>
          <a:p>
            <a:pPr lvl="1" eaLnBrk="1" hangingPunct="1">
              <a:lnSpc>
                <a:spcPct val="80000"/>
              </a:lnSpc>
              <a:buFont typeface="Wingdings" pitchFamily="2" charset="2"/>
              <a:buChar char="v"/>
            </a:pPr>
            <a:r>
              <a:rPr lang="en-US" sz="2800" b="1" dirty="0">
                <a:latin typeface="Tekton Pro" pitchFamily="34" charset="0"/>
              </a:rPr>
              <a:t>School Policy is approved Annually by the CUSD Governing Board as Part of the School’s Single Plan for Student Achievement (SPSA) </a:t>
            </a:r>
          </a:p>
          <a:p>
            <a:pPr lvl="1" eaLnBrk="1" hangingPunct="1">
              <a:lnSpc>
                <a:spcPct val="80000"/>
              </a:lnSpc>
              <a:buFont typeface="Wingdings" pitchFamily="2" charset="2"/>
              <a:buChar char="v"/>
            </a:pPr>
            <a:r>
              <a:rPr lang="en-US" sz="2800" b="1" dirty="0">
                <a:latin typeface="Tekton Pro" pitchFamily="34" charset="0"/>
              </a:rPr>
              <a:t>The way the District Parent Involvement Policy is distributed</a:t>
            </a:r>
          </a:p>
          <a:p>
            <a:pPr lvl="1" eaLnBrk="1" hangingPunct="1">
              <a:lnSpc>
                <a:spcPct val="80000"/>
              </a:lnSpc>
              <a:buFont typeface="Wingdings" pitchFamily="2" charset="2"/>
              <a:buChar char="v"/>
            </a:pPr>
            <a:r>
              <a:rPr lang="en-US" sz="2800" b="1" dirty="0">
                <a:latin typeface="Tekton Pro" pitchFamily="34" charset="0"/>
              </a:rPr>
              <a:t>BP 9203 is the District Parent Involvement Policy</a:t>
            </a:r>
          </a:p>
          <a:p>
            <a:pPr lvl="2" eaLnBrk="1" hangingPunct="1">
              <a:lnSpc>
                <a:spcPct val="80000"/>
              </a:lnSpc>
              <a:buFont typeface="Wingdings 2" pitchFamily="18" charset="2"/>
              <a:buNone/>
            </a:pPr>
            <a:endParaRPr lang="en-US" dirty="0"/>
          </a:p>
        </p:txBody>
      </p:sp>
      <p:sp>
        <p:nvSpPr>
          <p:cNvPr id="2048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a:bodyPr>
          <a:lstStyle/>
          <a:p>
            <a:fld id="{FB4EDBAC-8CA6-4383-9A12-866D52888CDF}"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a:bodyPr>
          <a:lstStyle/>
          <a:p>
            <a:fld id="{DC97C824-4435-4CDD-BCF2-8E9EEF6465A9}" type="slidenum">
              <a:rPr lang="en-US" smtClean="0"/>
              <a:pPr/>
              <a:t>22</a:t>
            </a:fld>
            <a:endParaRPr lang="en-US" dirty="0"/>
          </a:p>
        </p:txBody>
      </p:sp>
      <p:sp>
        <p:nvSpPr>
          <p:cNvPr id="23555" name="Rectangle 2"/>
          <p:cNvSpPr>
            <a:spLocks noChangeArrowheads="1"/>
          </p:cNvSpPr>
          <p:nvPr/>
        </p:nvSpPr>
        <p:spPr bwMode="auto">
          <a:xfrm>
            <a:off x="685800" y="457200"/>
            <a:ext cx="7848600" cy="6170920"/>
          </a:xfrm>
          <a:prstGeom prst="rect">
            <a:avLst/>
          </a:prstGeom>
          <a:noFill/>
          <a:ln w="9525">
            <a:noFill/>
            <a:miter lim="800000"/>
            <a:headEnd/>
            <a:tailEnd/>
          </a:ln>
        </p:spPr>
        <p:txBody>
          <a:bodyPr>
            <a:spAutoFit/>
          </a:bodyPr>
          <a:lstStyle/>
          <a:p>
            <a:pPr algn="ctr"/>
            <a:r>
              <a:rPr lang="en-US" sz="4800" b="1" u="sng" dirty="0">
                <a:ln w="22225">
                  <a:solidFill>
                    <a:schemeClr val="accent2"/>
                  </a:solidFill>
                  <a:prstDash val="solid"/>
                </a:ln>
                <a:solidFill>
                  <a:schemeClr val="accent2">
                    <a:lumMod val="40000"/>
                    <a:lumOff val="60000"/>
                  </a:schemeClr>
                </a:solidFill>
                <a:latin typeface="Tekton Pro" pitchFamily="34" charset="0"/>
              </a:rPr>
              <a:t>Parent Input</a:t>
            </a:r>
          </a:p>
          <a:p>
            <a:pPr algn="ctr"/>
            <a:endParaRPr lang="en-US" sz="800" dirty="0"/>
          </a:p>
          <a:p>
            <a:pPr marL="342900" indent="-342900">
              <a:buFont typeface="Wingdings" pitchFamily="2" charset="2"/>
              <a:buChar char="v"/>
            </a:pPr>
            <a:r>
              <a:rPr lang="en-US" sz="4000" dirty="0">
                <a:latin typeface="Tekton Pro" pitchFamily="34" charset="0"/>
              </a:rPr>
              <a:t>Questions</a:t>
            </a:r>
          </a:p>
          <a:p>
            <a:pPr marL="342900" indent="-342900">
              <a:buFont typeface="Wingdings" pitchFamily="2" charset="2"/>
              <a:buChar char="v"/>
            </a:pPr>
            <a:r>
              <a:rPr lang="en-US" sz="4000" dirty="0">
                <a:latin typeface="Tekton Pro" pitchFamily="34" charset="0"/>
              </a:rPr>
              <a:t>Comments</a:t>
            </a:r>
          </a:p>
          <a:p>
            <a:pPr marL="342900" indent="-342900">
              <a:buFont typeface="Wingdings" pitchFamily="2" charset="2"/>
              <a:buChar char="v"/>
            </a:pPr>
            <a:r>
              <a:rPr lang="en-US" sz="4000" dirty="0">
                <a:latin typeface="Tekton Pro" pitchFamily="34" charset="0"/>
              </a:rPr>
              <a:t>Concerns</a:t>
            </a:r>
          </a:p>
          <a:p>
            <a:pPr marL="342900" indent="-342900">
              <a:buFont typeface="Wingdings" pitchFamily="2" charset="2"/>
              <a:buChar char="v"/>
            </a:pPr>
            <a:endParaRPr lang="en-US" sz="4000" dirty="0"/>
          </a:p>
          <a:p>
            <a:pPr algn="ctr"/>
            <a:endParaRPr lang="en-US" sz="2500" dirty="0"/>
          </a:p>
          <a:p>
            <a:pPr algn="ctr"/>
            <a:endParaRPr lang="en-US" sz="2500" dirty="0"/>
          </a:p>
          <a:p>
            <a:pPr algn="ctr"/>
            <a:endParaRPr lang="en-US" sz="2500" dirty="0"/>
          </a:p>
          <a:p>
            <a:pPr algn="ctr"/>
            <a:endParaRPr lang="en-US" sz="2500" dirty="0"/>
          </a:p>
          <a:p>
            <a:pPr algn="ctr"/>
            <a:endParaRPr lang="en-US" sz="2500" dirty="0"/>
          </a:p>
          <a:p>
            <a:pPr algn="ctr"/>
            <a:endParaRPr lang="en-US" dirty="0"/>
          </a:p>
          <a:p>
            <a:pPr algn="ctr"/>
            <a:endParaRPr lang="en-US" dirty="0"/>
          </a:p>
          <a:p>
            <a:pPr algn="ctr"/>
            <a:r>
              <a:rPr lang="en-US" dirty="0"/>
              <a:t> </a:t>
            </a:r>
          </a:p>
        </p:txBody>
      </p:sp>
      <p:pic>
        <p:nvPicPr>
          <p:cNvPr id="1028" name="Picture 4" descr="C:\Users\MicheleNiehoff\AppData\Local\Microsoft\Windows\Temporary Internet Files\Content.IE5\RHFQ3ZS4\MC90036570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2895599"/>
            <a:ext cx="4187800" cy="3565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5647</TotalTime>
  <Words>1366</Words>
  <Application>Microsoft Office PowerPoint</Application>
  <PresentationFormat>On-screen Show (4:3)</PresentationFormat>
  <Paragraphs>206</Paragraphs>
  <Slides>22</Slides>
  <Notes>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3" baseType="lpstr">
      <vt:lpstr>Arial</vt:lpstr>
      <vt:lpstr>Arial Narrow</vt:lpstr>
      <vt:lpstr>Monotype Sorts</vt:lpstr>
      <vt:lpstr>Tekton Pro</vt:lpstr>
      <vt:lpstr>Times New Roman</vt:lpstr>
      <vt:lpstr>Trebuchet MS</vt:lpstr>
      <vt:lpstr>Wingdings</vt:lpstr>
      <vt:lpstr>Wingdings 2</vt:lpstr>
      <vt:lpstr>Wingdings 3</vt:lpstr>
      <vt:lpstr>Facet</vt:lpstr>
      <vt:lpstr>Clip</vt:lpstr>
      <vt:lpstr>Gateway High School-Alt.Ed. 2020-2021 Annual Title 1 Parent Workshop</vt:lpstr>
      <vt:lpstr>Today’s Agenda</vt:lpstr>
      <vt:lpstr> The Purpose of Title I Annual Meeting</vt:lpstr>
      <vt:lpstr>Parent Rights</vt:lpstr>
      <vt:lpstr>Goals of Title I</vt:lpstr>
      <vt:lpstr>Title I Public Law</vt:lpstr>
      <vt:lpstr>CUSD Board Policy School Site Councils</vt:lpstr>
      <vt:lpstr>CUSD Board Policy School Wide Programs</vt:lpstr>
      <vt:lpstr>CUSD Board Policy Title I Program Improvement</vt:lpstr>
      <vt:lpstr>CUSD Board Policy  Parent Involvement</vt:lpstr>
      <vt:lpstr>CUSD Board Policy Uniform Complaint Procedures</vt:lpstr>
      <vt:lpstr>School Wide Project </vt:lpstr>
      <vt:lpstr>Program Budget  at Gateway $103,056</vt:lpstr>
      <vt:lpstr>Parent Involvement Budget $1,656</vt:lpstr>
      <vt:lpstr>Annual Student Review Process</vt:lpstr>
      <vt:lpstr>      </vt:lpstr>
      <vt:lpstr>The Local Control Accountability Plan (LCAP) </vt:lpstr>
      <vt:lpstr>Student Achievement Results Due to COVID 19 – scores for 2019-2020 are unavailable.</vt:lpstr>
      <vt:lpstr>PowerPoint Presentation</vt:lpstr>
      <vt:lpstr>2018-2019 Title I School Evaluation Results</vt:lpstr>
      <vt:lpstr>The Site Parent Involvement Policy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Gateway High School-Alt.Ed. 2019-2020 Annual Title 1 Parent Workshop</dc:title>
  <dc:creator>Michele Niehoff</dc:creator>
  <cp:lastModifiedBy>Michele Niehoff</cp:lastModifiedBy>
  <cp:revision>16</cp:revision>
  <dcterms:created xsi:type="dcterms:W3CDTF">2019-09-08T19:49:27Z</dcterms:created>
  <dcterms:modified xsi:type="dcterms:W3CDTF">2020-11-16T15:50:54Z</dcterms:modified>
</cp:coreProperties>
</file>