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983" autoAdjust="0"/>
    <p:restoredTop sz="88943" autoAdjust="0"/>
  </p:normalViewPr>
  <p:slideViewPr>
    <p:cSldViewPr snapToObjects="1">
      <p:cViewPr varScale="1">
        <p:scale>
          <a:sx n="77" d="100"/>
          <a:sy n="77" d="100"/>
        </p:scale>
        <p:origin x="2131"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2830" tIns="46415" rIns="92830" bIns="46415" rtlCol="0"/>
          <a:lstStyle>
            <a:lvl1pPr algn="r">
              <a:defRPr sz="1200"/>
            </a:lvl1pPr>
          </a:lstStyle>
          <a:p>
            <a:fld id="{287A08F5-3F12-4558-AEC7-885F58818E97}" type="datetimeFigureOut">
              <a:rPr lang="en-US" smtClean="0"/>
              <a:t>8/31/2020</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2830" tIns="46415" rIns="92830" bIns="46415" rtlCol="0" anchor="b"/>
          <a:lstStyle>
            <a:lvl1pPr algn="r">
              <a:defRPr sz="1200"/>
            </a:lvl1pPr>
          </a:lstStyle>
          <a:p>
            <a:fld id="{58BECFF6-CD74-48C9-9BC9-34A895AEE9CE}" type="slidenum">
              <a:rPr lang="en-US" smtClean="0"/>
              <a:t>‹#›</a:t>
            </a:fld>
            <a:endParaRPr lang="en-US"/>
          </a:p>
        </p:txBody>
      </p:sp>
    </p:spTree>
    <p:extLst>
      <p:ext uri="{BB962C8B-B14F-4D97-AF65-F5344CB8AC3E}">
        <p14:creationId xmlns:p14="http://schemas.microsoft.com/office/powerpoint/2010/main" val="3121059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BECFF6-CD74-48C9-9BC9-34A895AEE9CE}" type="slidenum">
              <a:rPr lang="en-US" smtClean="0"/>
              <a:t>1</a:t>
            </a:fld>
            <a:endParaRPr lang="en-US"/>
          </a:p>
        </p:txBody>
      </p:sp>
    </p:spTree>
    <p:extLst>
      <p:ext uri="{BB962C8B-B14F-4D97-AF65-F5344CB8AC3E}">
        <p14:creationId xmlns:p14="http://schemas.microsoft.com/office/powerpoint/2010/main" val="1520004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442BE45-72E5-F347-B6CE-B04AE9DC2DB9}" type="datetimeFigureOut">
              <a:rPr lang="en-US" smtClean="0"/>
              <a:pPr/>
              <a:t>8/31/2020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42BE45-72E5-F347-B6CE-B04AE9DC2DB9}" type="datetimeFigureOut">
              <a:rPr lang="en-US" smtClean="0"/>
              <a:pPr/>
              <a:t>8/31/2020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42BE45-72E5-F347-B6CE-B04AE9DC2DB9}" type="datetimeFigureOut">
              <a:rPr lang="en-US" smtClean="0"/>
              <a:pPr/>
              <a:t>8/31/2020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42BE45-72E5-F347-B6CE-B04AE9DC2DB9}" type="datetimeFigureOut">
              <a:rPr lang="en-US" smtClean="0"/>
              <a:pPr/>
              <a:t>8/31/2020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42BE45-72E5-F347-B6CE-B04AE9DC2DB9}" type="datetimeFigureOut">
              <a:rPr lang="en-US" smtClean="0"/>
              <a:pPr/>
              <a:t>8/31/2020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42BE45-72E5-F347-B6CE-B04AE9DC2DB9}" type="datetimeFigureOut">
              <a:rPr lang="en-US" smtClean="0"/>
              <a:pPr/>
              <a:t>8/31/2020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2BE45-72E5-F347-B6CE-B04AE9DC2DB9}" type="datetimeFigureOut">
              <a:rPr lang="en-US" smtClean="0"/>
              <a:pPr/>
              <a:t>8/31/2020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42BE45-72E5-F347-B6CE-B04AE9DC2DB9}" type="datetimeFigureOut">
              <a:rPr lang="en-US" smtClean="0"/>
              <a:pPr/>
              <a:t>8/31/2020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42BE45-72E5-F347-B6CE-B04AE9DC2DB9}" type="datetimeFigureOut">
              <a:rPr lang="en-US" smtClean="0"/>
              <a:pPr/>
              <a:t>8/31/2020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42BE45-72E5-F347-B6CE-B04AE9DC2DB9}" type="datetimeFigureOut">
              <a:rPr lang="en-US" smtClean="0"/>
              <a:pPr/>
              <a:t>8/31/2020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42BE45-72E5-F347-B6CE-B04AE9DC2DB9}" type="datetimeFigureOut">
              <a:rPr lang="en-US" smtClean="0"/>
              <a:pPr/>
              <a:t>8/31/2020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234160-2790-D048-8780-E8628F9343C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2BE45-72E5-F347-B6CE-B04AE9DC2DB9}" type="datetimeFigureOut">
              <a:rPr lang="en-US" smtClean="0"/>
              <a:pPr/>
              <a:t>8/31/2020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234160-2790-D048-8780-E8628F9343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p:cNvPicPr>
            <a:picLocks noChangeAspect="1" noChangeArrowheads="1"/>
          </p:cNvPicPr>
          <p:nvPr/>
        </p:nvPicPr>
        <p:blipFill>
          <a:blip r:embed="rId3"/>
          <a:srcRect/>
          <a:stretch>
            <a:fillRect/>
          </a:stretch>
        </p:blipFill>
        <p:spPr bwMode="auto">
          <a:xfrm rot="5400000">
            <a:off x="145992" y="3147954"/>
            <a:ext cx="2286001" cy="2390896"/>
          </a:xfrm>
          <a:prstGeom prst="rect">
            <a:avLst/>
          </a:prstGeom>
          <a:noFill/>
          <a:ln w="9525">
            <a:noFill/>
            <a:miter lim="800000"/>
            <a:headEnd/>
            <a:tailEnd/>
          </a:ln>
          <a:effectLst/>
        </p:spPr>
      </p:pic>
      <p:pic>
        <p:nvPicPr>
          <p:cNvPr id="9" name="Picture 6" descr="https://encrypted-tbn0.gstatic.com/images?q=tbn:ANd9GcTVoWDrut0yDLbxred7R6I5HHi_AXpIodgC6oblWi4NK7Wvbbf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564890" y="3183891"/>
            <a:ext cx="1427403" cy="348241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p:nvPicPr>
        <p:blipFill>
          <a:blip r:embed="rId5"/>
          <a:srcRect l="1207" t="4429" r="3057" b="6937"/>
          <a:stretch>
            <a:fillRect/>
          </a:stretch>
        </p:blipFill>
        <p:spPr>
          <a:xfrm>
            <a:off x="2484441" y="1512029"/>
            <a:ext cx="3533616" cy="2721692"/>
          </a:xfrm>
          <a:prstGeom prst="rect">
            <a:avLst/>
          </a:prstGeom>
        </p:spPr>
      </p:pic>
      <p:pic>
        <p:nvPicPr>
          <p:cNvPr id="3075" name="Picture 3"/>
          <p:cNvPicPr>
            <a:picLocks noChangeAspect="1" noChangeArrowheads="1"/>
          </p:cNvPicPr>
          <p:nvPr/>
        </p:nvPicPr>
        <p:blipFill>
          <a:blip r:embed="rId6"/>
          <a:srcRect/>
          <a:stretch>
            <a:fillRect/>
          </a:stretch>
        </p:blipFill>
        <p:spPr bwMode="auto">
          <a:xfrm rot="10800000">
            <a:off x="2707965" y="41092"/>
            <a:ext cx="3159425" cy="1470936"/>
          </a:xfrm>
          <a:prstGeom prst="rect">
            <a:avLst/>
          </a:prstGeom>
          <a:noFill/>
          <a:ln w="9525">
            <a:noFill/>
            <a:miter lim="800000"/>
            <a:headEnd/>
            <a:tailEnd/>
          </a:ln>
          <a:effectLst/>
        </p:spPr>
      </p:pic>
      <p:sp>
        <p:nvSpPr>
          <p:cNvPr id="4" name="TextBox 3"/>
          <p:cNvSpPr txBox="1"/>
          <p:nvPr/>
        </p:nvSpPr>
        <p:spPr>
          <a:xfrm>
            <a:off x="2707965" y="1937432"/>
            <a:ext cx="3112398" cy="853026"/>
          </a:xfrm>
          <a:prstGeom prst="rect">
            <a:avLst/>
          </a:prstGeom>
          <a:noFill/>
        </p:spPr>
        <p:txBody>
          <a:bodyPr wrap="square" rtlCol="0">
            <a:spAutoFit/>
          </a:bodyPr>
          <a:lstStyle/>
          <a:p>
            <a:pPr algn="ctr"/>
            <a:r>
              <a:rPr lang="en-US" sz="2400" dirty="0">
                <a:latin typeface="Broadway" panose="04040905080B02020502" pitchFamily="82" charset="0"/>
                <a:cs typeface="Universal College draft_DEMO"/>
              </a:rPr>
              <a:t>8</a:t>
            </a:r>
            <a:r>
              <a:rPr lang="en-US" sz="2400" baseline="30000" dirty="0">
                <a:latin typeface="Broadway" panose="04040905080B02020502" pitchFamily="82" charset="0"/>
                <a:cs typeface="Universal College draft_DEMO"/>
              </a:rPr>
              <a:t>th</a:t>
            </a:r>
            <a:r>
              <a:rPr lang="en-US" sz="2400" dirty="0">
                <a:latin typeface="Broadway" panose="04040905080B02020502" pitchFamily="82" charset="0"/>
                <a:cs typeface="Universal College draft_DEMO"/>
              </a:rPr>
              <a:t> Grade English, Language Arts</a:t>
            </a:r>
          </a:p>
        </p:txBody>
      </p:sp>
      <p:sp>
        <p:nvSpPr>
          <p:cNvPr id="7" name="Rectangle 6"/>
          <p:cNvSpPr/>
          <p:nvPr/>
        </p:nvSpPr>
        <p:spPr>
          <a:xfrm>
            <a:off x="2568108" y="2954998"/>
            <a:ext cx="3344090" cy="877163"/>
          </a:xfrm>
          <a:prstGeom prst="rect">
            <a:avLst/>
          </a:prstGeom>
        </p:spPr>
        <p:txBody>
          <a:bodyPr wrap="square">
            <a:spAutoFit/>
          </a:bodyPr>
          <a:lstStyle/>
          <a:p>
            <a:pPr algn="ctr"/>
            <a:r>
              <a:rPr lang="en-US" sz="2000" dirty="0">
                <a:latin typeface="Book Antiqua" panose="02040602050305030304" pitchFamily="18" charset="0"/>
                <a:ea typeface="Cambria Math" panose="02040503050406030204" pitchFamily="18" charset="0"/>
                <a:cs typeface="Covered By Your Grace"/>
              </a:rPr>
              <a:t>Ms. Lindsay Carriera</a:t>
            </a:r>
          </a:p>
          <a:p>
            <a:pPr algn="ctr"/>
            <a:r>
              <a:rPr lang="en-US" sz="2000" dirty="0">
                <a:latin typeface="Book Antiqua" panose="02040602050305030304" pitchFamily="18" charset="0"/>
                <a:ea typeface="Cambria Math" panose="02040503050406030204" pitchFamily="18" charset="0"/>
                <a:cs typeface="Covered By Your Grace"/>
              </a:rPr>
              <a:t>941-255-7460 ext. 236</a:t>
            </a:r>
          </a:p>
          <a:p>
            <a:pPr algn="ctr"/>
            <a:r>
              <a:rPr lang="en-US" sz="1100" dirty="0">
                <a:latin typeface="Book Antiqua" panose="02040602050305030304" pitchFamily="18" charset="0"/>
                <a:ea typeface="Cambria Math" panose="02040503050406030204" pitchFamily="18" charset="0"/>
                <a:cs typeface="Covered By Your Grace"/>
              </a:rPr>
              <a:t>Lindsay.carriera@yourcharlotteschools.net</a:t>
            </a:r>
          </a:p>
        </p:txBody>
      </p:sp>
      <p:sp>
        <p:nvSpPr>
          <p:cNvPr id="17" name="Rectangle 16"/>
          <p:cNvSpPr/>
          <p:nvPr/>
        </p:nvSpPr>
        <p:spPr>
          <a:xfrm>
            <a:off x="2571015" y="4495800"/>
            <a:ext cx="3411776" cy="307777"/>
          </a:xfrm>
          <a:prstGeom prst="rect">
            <a:avLst/>
          </a:prstGeom>
        </p:spPr>
        <p:txBody>
          <a:bodyPr wrap="square">
            <a:spAutoFit/>
          </a:bodyPr>
          <a:lstStyle/>
          <a:p>
            <a:pPr algn="ctr"/>
            <a:r>
              <a:rPr lang="en-US" sz="1400" dirty="0">
                <a:latin typeface="Cambria Math" panose="02040503050406030204" pitchFamily="18" charset="0"/>
                <a:ea typeface="Cambria Math" panose="02040503050406030204" pitchFamily="18" charset="0"/>
                <a:cs typeface="Covered By Your Grace"/>
              </a:rPr>
              <a:t>http://yourcharlotteschools.net/pcm</a:t>
            </a:r>
          </a:p>
        </p:txBody>
      </p:sp>
      <p:sp>
        <p:nvSpPr>
          <p:cNvPr id="16" name="Rounded Rectangle 15"/>
          <p:cNvSpPr/>
          <p:nvPr/>
        </p:nvSpPr>
        <p:spPr>
          <a:xfrm>
            <a:off x="86707" y="203849"/>
            <a:ext cx="2516163" cy="2851237"/>
          </a:xfrm>
          <a:prstGeom prst="roundRect">
            <a:avLst>
              <a:gd name="adj" fmla="val 12602"/>
            </a:avLst>
          </a:prstGeom>
          <a:noFill/>
          <a:ln w="4762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84217" y="3808616"/>
            <a:ext cx="2393237" cy="1569660"/>
          </a:xfrm>
          <a:prstGeom prst="rect">
            <a:avLst/>
          </a:prstGeom>
        </p:spPr>
        <p:txBody>
          <a:bodyPr wrap="square">
            <a:spAutoFit/>
          </a:bodyPr>
          <a:lstStyle/>
          <a:p>
            <a:pPr algn="ctr"/>
            <a:r>
              <a:rPr lang="en-US" sz="1200" dirty="0">
                <a:solidFill>
                  <a:srgbClr val="000000"/>
                </a:solidFill>
                <a:latin typeface="Century Gothic" panose="020B0502020202020204" pitchFamily="34" charset="0"/>
              </a:rPr>
              <a:t>Monitoring your child’s academic progress in class will help keep him or her on track. Parents/guardians can log in to FOCUS to see grades, attendance, and schedules. Please check FOCUS 1-2 times a week</a:t>
            </a:r>
            <a:endParaRPr lang="en-US" sz="1200" dirty="0">
              <a:latin typeface="Century Gothic" panose="020B0502020202020204" pitchFamily="34" charset="0"/>
            </a:endParaRPr>
          </a:p>
        </p:txBody>
      </p:sp>
      <p:sp>
        <p:nvSpPr>
          <p:cNvPr id="33" name="TextBox 32"/>
          <p:cNvSpPr txBox="1"/>
          <p:nvPr/>
        </p:nvSpPr>
        <p:spPr>
          <a:xfrm>
            <a:off x="2947337" y="71735"/>
            <a:ext cx="2718082" cy="461665"/>
          </a:xfrm>
          <a:prstGeom prst="rect">
            <a:avLst/>
          </a:prstGeom>
          <a:noFill/>
        </p:spPr>
        <p:txBody>
          <a:bodyPr wrap="square" rtlCol="0">
            <a:spAutoFit/>
          </a:bodyPr>
          <a:lstStyle/>
          <a:p>
            <a:pPr algn="ctr"/>
            <a:r>
              <a:rPr lang="en-US" sz="2400" dirty="0">
                <a:latin typeface="Berlin Sans FB" panose="020E0602020502020306" pitchFamily="34" charset="0"/>
                <a:cs typeface="Covered By Your Grace"/>
              </a:rPr>
              <a:t>Extra Help</a:t>
            </a:r>
          </a:p>
        </p:txBody>
      </p:sp>
      <p:sp>
        <p:nvSpPr>
          <p:cNvPr id="36" name="Rectangle 35"/>
          <p:cNvSpPr/>
          <p:nvPr/>
        </p:nvSpPr>
        <p:spPr>
          <a:xfrm>
            <a:off x="2764345" y="595080"/>
            <a:ext cx="3063867" cy="584775"/>
          </a:xfrm>
          <a:prstGeom prst="rect">
            <a:avLst/>
          </a:prstGeom>
        </p:spPr>
        <p:txBody>
          <a:bodyPr wrap="square">
            <a:spAutoFit/>
          </a:bodyPr>
          <a:lstStyle/>
          <a:p>
            <a:pPr algn="ctr"/>
            <a:r>
              <a:rPr lang="en-US" sz="1600" dirty="0">
                <a:solidFill>
                  <a:srgbClr val="000000"/>
                </a:solidFill>
                <a:latin typeface="Arial Narrow" panose="020B0606020202030204" pitchFamily="34" charset="0"/>
              </a:rPr>
              <a:t>Extra help is always available upon student request.   </a:t>
            </a:r>
            <a:endParaRPr lang="en-US" sz="1600" dirty="0">
              <a:latin typeface="Arial Narrow" panose="020B0606020202030204" pitchFamily="34" charset="0"/>
            </a:endParaRPr>
          </a:p>
        </p:txBody>
      </p:sp>
      <p:sp>
        <p:nvSpPr>
          <p:cNvPr id="37" name="Rectangle 36"/>
          <p:cNvSpPr/>
          <p:nvPr/>
        </p:nvSpPr>
        <p:spPr>
          <a:xfrm>
            <a:off x="2789889" y="4731603"/>
            <a:ext cx="3012777" cy="830997"/>
          </a:xfrm>
          <a:prstGeom prst="rect">
            <a:avLst/>
          </a:prstGeom>
        </p:spPr>
        <p:txBody>
          <a:bodyPr wrap="square">
            <a:spAutoFit/>
          </a:bodyPr>
          <a:lstStyle/>
          <a:p>
            <a:pPr algn="ctr"/>
            <a:r>
              <a:rPr lang="en-US" sz="1200" dirty="0">
                <a:solidFill>
                  <a:srgbClr val="000000"/>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Use the school website to access teacher web pages. My webpage has a detailed description of daily objectives, classwork and homework assignments.</a:t>
            </a:r>
            <a:endParaRPr lang="en-US" sz="12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9" name="TextBox 38"/>
          <p:cNvSpPr txBox="1"/>
          <p:nvPr/>
        </p:nvSpPr>
        <p:spPr>
          <a:xfrm>
            <a:off x="-41579" y="203849"/>
            <a:ext cx="1840998" cy="369332"/>
          </a:xfrm>
          <a:prstGeom prst="rect">
            <a:avLst/>
          </a:prstGeom>
          <a:noFill/>
        </p:spPr>
        <p:txBody>
          <a:bodyPr wrap="square" rtlCol="0">
            <a:spAutoFit/>
          </a:bodyPr>
          <a:lstStyle/>
          <a:p>
            <a:pPr algn="ctr"/>
            <a:r>
              <a:rPr lang="en-US" dirty="0">
                <a:latin typeface="Century Gothic" panose="020B0502020202020204" pitchFamily="34" charset="0"/>
                <a:cs typeface="Covered By Your Grace"/>
              </a:rPr>
              <a:t>Supply List</a:t>
            </a:r>
          </a:p>
        </p:txBody>
      </p:sp>
      <p:sp>
        <p:nvSpPr>
          <p:cNvPr id="2" name="Rectangle 1"/>
          <p:cNvSpPr/>
          <p:nvPr/>
        </p:nvSpPr>
        <p:spPr>
          <a:xfrm>
            <a:off x="61251" y="605414"/>
            <a:ext cx="2466133" cy="2462213"/>
          </a:xfrm>
          <a:prstGeom prst="rect">
            <a:avLst/>
          </a:prstGeom>
        </p:spPr>
        <p:txBody>
          <a:bodyPr wrap="square">
            <a:spAutoFit/>
          </a:bodyPr>
          <a:lstStyle/>
          <a:p>
            <a:pPr lvl="0"/>
            <a:r>
              <a:rPr lang="en-US" sz="1400" dirty="0">
                <a:latin typeface="Arial Narrow" panose="020B0606020202030204" pitchFamily="34" charset="0"/>
              </a:rPr>
              <a:t>School Binder (provided)</a:t>
            </a:r>
          </a:p>
          <a:p>
            <a:pPr lvl="0"/>
            <a:r>
              <a:rPr lang="en-US" sz="1400" dirty="0">
                <a:latin typeface="Arial Narrow" panose="020B0606020202030204" pitchFamily="34" charset="0"/>
              </a:rPr>
              <a:t>Chromebook (provided)</a:t>
            </a:r>
          </a:p>
          <a:p>
            <a:pPr lvl="0"/>
            <a:r>
              <a:rPr lang="en-US" sz="1400" dirty="0">
                <a:latin typeface="Arial Narrow" panose="020B0606020202030204" pitchFamily="34" charset="0"/>
              </a:rPr>
              <a:t>Pencils</a:t>
            </a:r>
          </a:p>
          <a:p>
            <a:pPr lvl="0"/>
            <a:r>
              <a:rPr lang="en-US" sz="1400" dirty="0">
                <a:latin typeface="Arial Narrow" panose="020B0606020202030204" pitchFamily="34" charset="0"/>
              </a:rPr>
              <a:t>Black and/or blue pens</a:t>
            </a:r>
          </a:p>
          <a:p>
            <a:pPr lvl="0"/>
            <a:r>
              <a:rPr lang="en-US" sz="1400" dirty="0">
                <a:latin typeface="Arial Narrow" panose="020B0606020202030204" pitchFamily="34" charset="0"/>
              </a:rPr>
              <a:t>Yellow highlighters</a:t>
            </a:r>
          </a:p>
          <a:p>
            <a:pPr lvl="0"/>
            <a:r>
              <a:rPr lang="en-US" sz="1400" dirty="0">
                <a:latin typeface="Arial Narrow" panose="020B0606020202030204" pitchFamily="34" charset="0"/>
              </a:rPr>
              <a:t>Colored pencils</a:t>
            </a:r>
          </a:p>
          <a:p>
            <a:pPr lvl="0"/>
            <a:r>
              <a:rPr lang="en-US" sz="1400" dirty="0">
                <a:latin typeface="Arial Narrow" panose="020B0606020202030204" pitchFamily="34" charset="0"/>
              </a:rPr>
              <a:t>Lined paper</a:t>
            </a:r>
          </a:p>
          <a:p>
            <a:pPr lvl="0"/>
            <a:r>
              <a:rPr lang="en-US" sz="1400" dirty="0">
                <a:latin typeface="Arial Narrow" panose="020B0606020202030204" pitchFamily="34" charset="0"/>
              </a:rPr>
              <a:t>Hand-held pencil sharpener</a:t>
            </a:r>
          </a:p>
          <a:p>
            <a:pPr lvl="0"/>
            <a:r>
              <a:rPr lang="en-US" sz="1400" dirty="0">
                <a:latin typeface="Arial Narrow" panose="020B0606020202030204" pitchFamily="34" charset="0"/>
              </a:rPr>
              <a:t>1-3 </a:t>
            </a:r>
            <a:r>
              <a:rPr lang="en-US" sz="1400" dirty="0" err="1">
                <a:latin typeface="Arial Narrow" panose="020B0606020202030204" pitchFamily="34" charset="0"/>
              </a:rPr>
              <a:t>oz</a:t>
            </a:r>
            <a:r>
              <a:rPr lang="en-US" sz="1400" dirty="0">
                <a:latin typeface="Arial Narrow" panose="020B0606020202030204" pitchFamily="34" charset="0"/>
              </a:rPr>
              <a:t> hand sanitizer for student use and kept in backpack</a:t>
            </a:r>
          </a:p>
          <a:p>
            <a:pPr lvl="0"/>
            <a:r>
              <a:rPr lang="en-US" sz="1400" dirty="0">
                <a:latin typeface="Arial Narrow" panose="020B0606020202030204" pitchFamily="34" charset="0"/>
              </a:rPr>
              <a:t>*1 box of Kleenex</a:t>
            </a:r>
          </a:p>
        </p:txBody>
      </p:sp>
      <p:pic>
        <p:nvPicPr>
          <p:cNvPr id="6" name="Picture 2" descr="http://tysonse.eastorange.schoolfusion.us/modules/groups/homepagefiles/cms/1374223/Image/Focus_logo-3(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077" y="3331904"/>
            <a:ext cx="1000845" cy="35609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8"/>
          <a:stretch>
            <a:fillRect/>
          </a:stretch>
        </p:blipFill>
        <p:spPr>
          <a:xfrm rot="5400000">
            <a:off x="7342747" y="2791853"/>
            <a:ext cx="420660" cy="3066554"/>
          </a:xfrm>
          <a:prstGeom prst="rect">
            <a:avLst/>
          </a:prstGeom>
        </p:spPr>
      </p:pic>
      <p:pic>
        <p:nvPicPr>
          <p:cNvPr id="19" name="Picture 18"/>
          <p:cNvPicPr>
            <a:picLocks noChangeAspect="1"/>
          </p:cNvPicPr>
          <p:nvPr/>
        </p:nvPicPr>
        <p:blipFill rotWithShape="1">
          <a:blip r:embed="rId9"/>
          <a:srcRect t="92800" r="16083" b="-1536"/>
          <a:stretch/>
        </p:blipFill>
        <p:spPr>
          <a:xfrm rot="5400000">
            <a:off x="4891661" y="5255261"/>
            <a:ext cx="2574049" cy="359101"/>
          </a:xfrm>
          <a:prstGeom prst="rect">
            <a:avLst/>
          </a:prstGeom>
        </p:spPr>
      </p:pic>
      <p:pic>
        <p:nvPicPr>
          <p:cNvPr id="24" name="Picture 23"/>
          <p:cNvPicPr>
            <a:picLocks noChangeAspect="1"/>
          </p:cNvPicPr>
          <p:nvPr/>
        </p:nvPicPr>
        <p:blipFill rotWithShape="1">
          <a:blip r:embed="rId8"/>
          <a:srcRect l="-9677" t="9810" r="9677" b="-9810"/>
          <a:stretch/>
        </p:blipFill>
        <p:spPr>
          <a:xfrm rot="10800000">
            <a:off x="8732162" y="3748211"/>
            <a:ext cx="420660" cy="3053265"/>
          </a:xfrm>
          <a:prstGeom prst="rect">
            <a:avLst/>
          </a:prstGeom>
        </p:spPr>
      </p:pic>
      <p:pic>
        <p:nvPicPr>
          <p:cNvPr id="25" name="Picture 24"/>
          <p:cNvPicPr>
            <a:picLocks noChangeAspect="1"/>
          </p:cNvPicPr>
          <p:nvPr/>
        </p:nvPicPr>
        <p:blipFill rotWithShape="1">
          <a:blip r:embed="rId10"/>
          <a:srcRect l="1" r="9349"/>
          <a:stretch/>
        </p:blipFill>
        <p:spPr>
          <a:xfrm rot="16200000">
            <a:off x="7514011" y="4811187"/>
            <a:ext cx="295122" cy="3485131"/>
          </a:xfrm>
          <a:prstGeom prst="rect">
            <a:avLst/>
          </a:prstGeom>
        </p:spPr>
      </p:pic>
      <p:sp>
        <p:nvSpPr>
          <p:cNvPr id="42" name="Rectangle 41"/>
          <p:cNvSpPr/>
          <p:nvPr/>
        </p:nvSpPr>
        <p:spPr>
          <a:xfrm>
            <a:off x="6096627" y="4796095"/>
            <a:ext cx="2938824" cy="1631216"/>
          </a:xfrm>
          <a:prstGeom prst="rect">
            <a:avLst/>
          </a:prstGeom>
        </p:spPr>
        <p:txBody>
          <a:bodyPr wrap="square">
            <a:spAutoFit/>
          </a:bodyPr>
          <a:lstStyle/>
          <a:p>
            <a:pPr algn="ctr"/>
            <a:r>
              <a:rPr lang="en-US" sz="1400" dirty="0">
                <a:latin typeface="Arial Narrow" panose="020B0606020202030204" pitchFamily="34" charset="0"/>
              </a:rPr>
              <a:t>The purpose of this course is to provide grade 8 students, using texts of high complexity, integrated language arts study in reading, writing, speaking, listening, and language for college and career preparation and readiness.</a:t>
            </a:r>
          </a:p>
          <a:p>
            <a:r>
              <a:rPr lang="en-US" sz="1600" i="1" dirty="0">
                <a:latin typeface="Arial Narrow" panose="020B0606020202030204" pitchFamily="34" charset="0"/>
                <a:cs typeface="Bell Gothic Std Bold"/>
              </a:rPr>
              <a:t>		</a:t>
            </a:r>
            <a:r>
              <a:rPr lang="en-US" sz="1050" i="1" dirty="0">
                <a:latin typeface="Arial Narrow" panose="020B0606020202030204" pitchFamily="34" charset="0"/>
                <a:cs typeface="Bell Gothic Std Bold"/>
              </a:rPr>
              <a:t>* </a:t>
            </a:r>
            <a:r>
              <a:rPr lang="en-US" sz="1100" i="1" dirty="0">
                <a:latin typeface="Agency FB" panose="020B0503020202020204" pitchFamily="34" charset="0"/>
                <a:cs typeface="Bell Gothic Std Bold"/>
              </a:rPr>
              <a:t>Course description taken from </a:t>
            </a:r>
            <a:r>
              <a:rPr lang="en-US" sz="1100" i="1" dirty="0" err="1">
                <a:latin typeface="Agency FB" panose="020B0503020202020204" pitchFamily="34" charset="0"/>
                <a:cs typeface="Bell Gothic Std Bold"/>
              </a:rPr>
              <a:t>cPalms</a:t>
            </a:r>
            <a:endParaRPr lang="en-US" sz="800" i="1" dirty="0">
              <a:latin typeface="Agency FB" panose="020B0503020202020204" pitchFamily="34" charset="0"/>
              <a:cs typeface="Bell Gothic Std Bold"/>
            </a:endParaRPr>
          </a:p>
        </p:txBody>
      </p:sp>
      <p:pic>
        <p:nvPicPr>
          <p:cNvPr id="41" name="Picture 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71966" y="21433"/>
            <a:ext cx="1041062" cy="1076440"/>
          </a:xfrm>
          <a:prstGeom prst="rect">
            <a:avLst/>
          </a:prstGeom>
        </p:spPr>
      </p:pic>
      <p:sp>
        <p:nvSpPr>
          <p:cNvPr id="54" name="TextBox 53"/>
          <p:cNvSpPr txBox="1"/>
          <p:nvPr/>
        </p:nvSpPr>
        <p:spPr>
          <a:xfrm>
            <a:off x="6082833" y="4309646"/>
            <a:ext cx="3050807" cy="338554"/>
          </a:xfrm>
          <a:prstGeom prst="rect">
            <a:avLst/>
          </a:prstGeom>
          <a:noFill/>
        </p:spPr>
        <p:txBody>
          <a:bodyPr wrap="square" rtlCol="0">
            <a:spAutoFit/>
          </a:bodyPr>
          <a:lstStyle/>
          <a:p>
            <a:pPr algn="ctr"/>
            <a:r>
              <a:rPr lang="en-US" sz="1600" dirty="0">
                <a:latin typeface="Calisto MT" panose="02040603050505030304" pitchFamily="18" charset="0"/>
                <a:ea typeface="A Gentle Touch" panose="02000603000000000000" pitchFamily="2" charset="0"/>
                <a:cs typeface="Covered By Your Grace"/>
              </a:rPr>
              <a:t>COURSE DESCRIPTION</a:t>
            </a:r>
          </a:p>
        </p:txBody>
      </p:sp>
      <p:sp>
        <p:nvSpPr>
          <p:cNvPr id="50" name="Rectangle 49"/>
          <p:cNvSpPr/>
          <p:nvPr/>
        </p:nvSpPr>
        <p:spPr>
          <a:xfrm>
            <a:off x="6111251" y="916305"/>
            <a:ext cx="2959472" cy="338554"/>
          </a:xfrm>
          <a:prstGeom prst="rect">
            <a:avLst/>
          </a:prstGeom>
        </p:spPr>
        <p:txBody>
          <a:bodyPr wrap="square">
            <a:spAutoFit/>
          </a:bodyPr>
          <a:lstStyle/>
          <a:p>
            <a:pPr algn="ctr"/>
            <a:r>
              <a:rPr lang="en-US" sz="1600" dirty="0">
                <a:latin typeface="Gill Sans Ultra Bold" panose="020B0A02020104020203" pitchFamily="34" charset="0"/>
                <a:cs typeface="Leelawadee" panose="020B0502040204020203" pitchFamily="34" charset="-34"/>
              </a:rPr>
              <a:t>Grading Policy</a:t>
            </a:r>
          </a:p>
        </p:txBody>
      </p:sp>
      <p:sp>
        <p:nvSpPr>
          <p:cNvPr id="51" name="Rectangle 50"/>
          <p:cNvSpPr/>
          <p:nvPr/>
        </p:nvSpPr>
        <p:spPr>
          <a:xfrm>
            <a:off x="6064279" y="1219200"/>
            <a:ext cx="3003521" cy="1031051"/>
          </a:xfrm>
          <a:prstGeom prst="rect">
            <a:avLst/>
          </a:prstGeom>
        </p:spPr>
        <p:txBody>
          <a:bodyPr wrap="square">
            <a:spAutoFit/>
          </a:bodyPr>
          <a:lstStyle/>
          <a:p>
            <a:pPr algn="ctr"/>
            <a:r>
              <a:rPr lang="en-US" sz="1200" dirty="0">
                <a:latin typeface="A Gentle Touch" panose="02000603000000000000"/>
              </a:rPr>
              <a:t>Students will be graded using a total points system. Under this system, all assignments will be given a predetermined point total which will count towards the overall quarter grade</a:t>
            </a:r>
            <a:r>
              <a:rPr lang="en-US" sz="1300" dirty="0">
                <a:latin typeface="A Gentle Touch" panose="02000603000000000000"/>
              </a:rPr>
              <a:t>.  </a:t>
            </a:r>
          </a:p>
        </p:txBody>
      </p:sp>
      <p:sp>
        <p:nvSpPr>
          <p:cNvPr id="52" name="Rectangle 51"/>
          <p:cNvSpPr/>
          <p:nvPr/>
        </p:nvSpPr>
        <p:spPr>
          <a:xfrm>
            <a:off x="6059324" y="2158663"/>
            <a:ext cx="2959472" cy="338554"/>
          </a:xfrm>
          <a:prstGeom prst="rect">
            <a:avLst/>
          </a:prstGeom>
        </p:spPr>
        <p:txBody>
          <a:bodyPr wrap="square">
            <a:spAutoFit/>
          </a:bodyPr>
          <a:lstStyle/>
          <a:p>
            <a:pPr algn="ctr"/>
            <a:r>
              <a:rPr lang="en-US" sz="1600" dirty="0">
                <a:latin typeface="Gill Sans Ultra Bold" panose="020B0A02020104020203" pitchFamily="34" charset="0"/>
                <a:cs typeface="Leelawadee" panose="020B0502040204020203" pitchFamily="34" charset="-34"/>
              </a:rPr>
              <a:t>Absences</a:t>
            </a:r>
          </a:p>
        </p:txBody>
      </p:sp>
      <p:sp>
        <p:nvSpPr>
          <p:cNvPr id="53" name="Rectangle 52"/>
          <p:cNvSpPr/>
          <p:nvPr/>
        </p:nvSpPr>
        <p:spPr>
          <a:xfrm>
            <a:off x="6039659" y="2416090"/>
            <a:ext cx="3065951" cy="1546577"/>
          </a:xfrm>
          <a:prstGeom prst="rect">
            <a:avLst/>
          </a:prstGeom>
        </p:spPr>
        <p:txBody>
          <a:bodyPr wrap="square">
            <a:spAutoFit/>
          </a:bodyPr>
          <a:lstStyle/>
          <a:p>
            <a:pPr algn="ctr"/>
            <a:r>
              <a:rPr lang="en-US" sz="1050" dirty="0">
                <a:latin typeface="Arial Narrow" panose="020B0606020202030204" pitchFamily="34" charset="0"/>
              </a:rPr>
              <a:t>If a student is absent, it is the </a:t>
            </a:r>
            <a:r>
              <a:rPr lang="en-US" sz="1050" b="1" dirty="0">
                <a:latin typeface="Arial Narrow" panose="020B0606020202030204" pitchFamily="34" charset="0"/>
              </a:rPr>
              <a:t>responsibility of the student</a:t>
            </a:r>
            <a:r>
              <a:rPr lang="en-US" sz="1050" dirty="0">
                <a:latin typeface="Arial Narrow" panose="020B0606020202030204" pitchFamily="34" charset="0"/>
              </a:rPr>
              <a:t> to make up the material missed.  Each student has two days per day missed to complete a missed assignment.  There is a board in the back of the room that has copies of assignments and other missed work. Daily plans/assignments will also be posted on Google Classroom and my teacher website.  It is the responsibility of the student to check that board and Google Classroom and turn in said assignments </a:t>
            </a:r>
            <a:r>
              <a:rPr lang="en-US" sz="1050" b="1" dirty="0">
                <a:latin typeface="Arial Narrow" panose="020B0606020202030204" pitchFamily="34" charset="0"/>
              </a:rPr>
              <a:t>by the due date.</a:t>
            </a:r>
            <a:endParaRPr lang="en-US" sz="1050" dirty="0">
              <a:latin typeface="Arial Narrow" panose="020B0606020202030204" pitchFamily="34" charset="0"/>
            </a:endParaRPr>
          </a:p>
        </p:txBody>
      </p:sp>
      <p:sp>
        <p:nvSpPr>
          <p:cNvPr id="56" name="Rounded Rectangle 55"/>
          <p:cNvSpPr/>
          <p:nvPr/>
        </p:nvSpPr>
        <p:spPr>
          <a:xfrm>
            <a:off x="6047971" y="873473"/>
            <a:ext cx="3047296" cy="3165127"/>
          </a:xfrm>
          <a:prstGeom prst="roundRect">
            <a:avLst>
              <a:gd name="adj" fmla="val 12602"/>
            </a:avLst>
          </a:prstGeom>
          <a:noFill/>
          <a:ln w="31750" cap="sq" cmpd="sng">
            <a:solidFill>
              <a:schemeClr val="tx1"/>
            </a:solidFill>
            <a:prstDash val="sysDot"/>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9" name="Group 58"/>
          <p:cNvGrpSpPr/>
          <p:nvPr/>
        </p:nvGrpSpPr>
        <p:grpSpPr>
          <a:xfrm>
            <a:off x="266075" y="5824333"/>
            <a:ext cx="5637861" cy="1033670"/>
            <a:chOff x="6831598" y="6235607"/>
            <a:chExt cx="4931672" cy="1335634"/>
          </a:xfrm>
        </p:grpSpPr>
        <p:sp>
          <p:nvSpPr>
            <p:cNvPr id="60" name="Rectangle 59"/>
            <p:cNvSpPr/>
            <p:nvPr/>
          </p:nvSpPr>
          <p:spPr>
            <a:xfrm>
              <a:off x="7598680" y="6258874"/>
              <a:ext cx="4164590" cy="1312367"/>
            </a:xfrm>
            <a:prstGeom prst="rect">
              <a:avLst/>
            </a:prstGeom>
          </p:spPr>
          <p:txBody>
            <a:bodyPr wrap="square">
              <a:spAutoFit/>
            </a:bodyPr>
            <a:lstStyle/>
            <a:p>
              <a:r>
                <a:rPr lang="en-US" sz="1200"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Homework assignments are mostly items that were not completed in class.</a:t>
              </a:r>
            </a:p>
            <a:p>
              <a:r>
                <a:rPr lang="en-US" sz="1200"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Homework assignments will be posted on Google Classroom.</a:t>
              </a:r>
            </a:p>
            <a:p>
              <a:endParaRPr lang="en-US" sz="12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endParaRPr lang="en-US" sz="12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pic>
          <p:nvPicPr>
            <p:cNvPr id="61" name="Picture 10"/>
            <p:cNvPicPr>
              <a:picLocks noChangeAspect="1" noChangeArrowheads="1"/>
            </p:cNvPicPr>
            <p:nvPr/>
          </p:nvPicPr>
          <p:blipFill>
            <a:blip r:embed="rId12"/>
            <a:srcRect/>
            <a:stretch>
              <a:fillRect/>
            </a:stretch>
          </p:blipFill>
          <p:spPr bwMode="auto">
            <a:xfrm>
              <a:off x="6831598" y="6235607"/>
              <a:ext cx="734548" cy="1069143"/>
            </a:xfrm>
            <a:prstGeom prst="rect">
              <a:avLst/>
            </a:prstGeom>
            <a:noFill/>
            <a:ln w="9525">
              <a:noFill/>
              <a:miter lim="800000"/>
              <a:headEnd/>
              <a:tailEnd/>
            </a:ln>
            <a:effectLst/>
          </p:spPr>
        </p:pic>
      </p:grpSp>
      <p:sp>
        <p:nvSpPr>
          <p:cNvPr id="47" name="TextBox 46"/>
          <p:cNvSpPr txBox="1"/>
          <p:nvPr/>
        </p:nvSpPr>
        <p:spPr>
          <a:xfrm>
            <a:off x="6442110" y="117120"/>
            <a:ext cx="2490511" cy="400110"/>
          </a:xfrm>
          <a:prstGeom prst="rect">
            <a:avLst/>
          </a:prstGeom>
          <a:noFill/>
        </p:spPr>
        <p:txBody>
          <a:bodyPr wrap="square" rtlCol="0">
            <a:spAutoFit/>
          </a:bodyPr>
          <a:lstStyle/>
          <a:p>
            <a:pPr algn="ctr"/>
            <a:r>
              <a:rPr lang="en-US" sz="2000" dirty="0">
                <a:latin typeface="Footlight MT Light" panose="0204060206030A020304" pitchFamily="18" charset="0"/>
                <a:cs typeface="Covered By Your Grace"/>
              </a:rPr>
              <a:t>Port Charlotte Middle</a:t>
            </a:r>
          </a:p>
        </p:txBody>
      </p:sp>
      <p:pic>
        <p:nvPicPr>
          <p:cNvPr id="64" name="Picture 2" descr="http://portcharlottemiddle.net/Graphics/paw.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724466">
            <a:off x="6052423" y="267104"/>
            <a:ext cx="449825" cy="432133"/>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p:cNvSpPr/>
          <p:nvPr/>
        </p:nvSpPr>
        <p:spPr>
          <a:xfrm>
            <a:off x="6486905" y="423212"/>
            <a:ext cx="2340693" cy="369332"/>
          </a:xfrm>
          <a:prstGeom prst="rect">
            <a:avLst/>
          </a:prstGeom>
        </p:spPr>
        <p:txBody>
          <a:bodyPr wrap="square">
            <a:spAutoFit/>
          </a:bodyPr>
          <a:lstStyle/>
          <a:p>
            <a:pPr algn="ctr"/>
            <a:r>
              <a:rPr lang="en-US" dirty="0">
                <a:latin typeface="Footlight MT Light" panose="0204060206030A020304" pitchFamily="18" charset="0"/>
                <a:ea typeface="A Gentle Touch" panose="02000603000000000000" pitchFamily="2" charset="0"/>
                <a:cs typeface="Aharoni" panose="02010803020104030203" pitchFamily="2" charset="-79"/>
              </a:rPr>
              <a:t>Home of the Terriers!</a:t>
            </a:r>
          </a:p>
        </p:txBody>
      </p:sp>
      <p:sp>
        <p:nvSpPr>
          <p:cNvPr id="69" name="Rectangle 68"/>
          <p:cNvSpPr/>
          <p:nvPr/>
        </p:nvSpPr>
        <p:spPr>
          <a:xfrm>
            <a:off x="2537384" y="4263124"/>
            <a:ext cx="3411776" cy="323165"/>
          </a:xfrm>
          <a:prstGeom prst="rect">
            <a:avLst/>
          </a:prstGeom>
        </p:spPr>
        <p:txBody>
          <a:bodyPr wrap="square">
            <a:spAutoFit/>
          </a:bodyPr>
          <a:lstStyle/>
          <a:p>
            <a:pPr algn="ctr"/>
            <a:r>
              <a:rPr lang="en-US" sz="1500" b="1" dirty="0">
                <a:latin typeface="Cambria Math" panose="02040503050406030204" pitchFamily="18" charset="0"/>
                <a:ea typeface="Cambria Math" panose="02040503050406030204" pitchFamily="18" charset="0"/>
                <a:cs typeface="Covered By Your Grace"/>
              </a:rPr>
              <a:t>My Teacher Webpage</a:t>
            </a:r>
          </a:p>
        </p:txBody>
      </p:sp>
      <p:sp>
        <p:nvSpPr>
          <p:cNvPr id="3" name="Frame 2"/>
          <p:cNvSpPr/>
          <p:nvPr/>
        </p:nvSpPr>
        <p:spPr>
          <a:xfrm>
            <a:off x="93544" y="5719079"/>
            <a:ext cx="5935164" cy="1049182"/>
          </a:xfrm>
          <a:prstGeom prst="frame">
            <a:avLst>
              <a:gd name="adj1" fmla="val 3725"/>
            </a:avLst>
          </a:prstGeom>
          <a:gradFill flip="none" rotWithShape="1">
            <a:gsLst>
              <a:gs pos="0">
                <a:schemeClr val="dk1">
                  <a:tint val="100000"/>
                  <a:shade val="100000"/>
                  <a:satMod val="130000"/>
                </a:schemeClr>
              </a:gs>
              <a:gs pos="100000">
                <a:schemeClr val="dk1">
                  <a:tint val="50000"/>
                  <a:shade val="100000"/>
                  <a:satMod val="350000"/>
                </a:schemeClr>
              </a:gs>
            </a:gsLst>
            <a:path path="circle">
              <a:fillToRect l="50000" t="50000" r="50000" b="50000"/>
            </a:path>
            <a:tileRect/>
          </a:gradFill>
          <a:ln>
            <a:headEnd type="none" w="med" len="med"/>
            <a:tailEnd type="none" w="med" len="med"/>
          </a:ln>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145075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4247</TotalTime>
  <Words>362</Words>
  <Application>Microsoft Office PowerPoint</Application>
  <PresentationFormat>On-screen Show (4:3)</PresentationFormat>
  <Paragraphs>33</Paragraphs>
  <Slides>1</Slides>
  <Notes>1</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vt:i4>
      </vt:variant>
    </vt:vector>
  </HeadingPairs>
  <TitlesOfParts>
    <vt:vector size="21" baseType="lpstr">
      <vt:lpstr>Malgun Gothic Semilight</vt:lpstr>
      <vt:lpstr>A Gentle Touch</vt:lpstr>
      <vt:lpstr>Agency FB</vt:lpstr>
      <vt:lpstr>Aharoni</vt:lpstr>
      <vt:lpstr>Arial</vt:lpstr>
      <vt:lpstr>Arial Narrow</vt:lpstr>
      <vt:lpstr>Bell Gothic Std Bold</vt:lpstr>
      <vt:lpstr>Berlin Sans FB</vt:lpstr>
      <vt:lpstr>Book Antiqua</vt:lpstr>
      <vt:lpstr>Broadway</vt:lpstr>
      <vt:lpstr>Calibri</vt:lpstr>
      <vt:lpstr>Calisto MT</vt:lpstr>
      <vt:lpstr>Cambria Math</vt:lpstr>
      <vt:lpstr>Century Gothic</vt:lpstr>
      <vt:lpstr>Covered By Your Grace</vt:lpstr>
      <vt:lpstr>Footlight MT Light</vt:lpstr>
      <vt:lpstr>Gill Sans Ultra Bold</vt:lpstr>
      <vt:lpstr>Leelawadee</vt:lpstr>
      <vt:lpstr>Universal College draft_DEMO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end user</dc:creator>
  <cp:lastModifiedBy>Carriera, Lindsay</cp:lastModifiedBy>
  <cp:revision>108</cp:revision>
  <cp:lastPrinted>2019-08-07T18:45:00Z</cp:lastPrinted>
  <dcterms:created xsi:type="dcterms:W3CDTF">2013-08-17T01:12:26Z</dcterms:created>
  <dcterms:modified xsi:type="dcterms:W3CDTF">2020-08-31T11:09:34Z</dcterms:modified>
</cp:coreProperties>
</file>