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5" r:id="rId2"/>
    <p:sldId id="262" r:id="rId3"/>
    <p:sldId id="261" r:id="rId4"/>
    <p:sldId id="268" r:id="rId5"/>
    <p:sldId id="269" r:id="rId6"/>
    <p:sldId id="271" r:id="rId7"/>
    <p:sldId id="272" r:id="rId8"/>
    <p:sldId id="274" r:id="rId9"/>
    <p:sldId id="273" r:id="rId10"/>
    <p:sldId id="282" r:id="rId11"/>
    <p:sldId id="283" r:id="rId12"/>
    <p:sldId id="284" r:id="rId13"/>
    <p:sldId id="285" r:id="rId14"/>
    <p:sldId id="286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ADE90-3758-4D67-B3CF-E7B9F3019586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A1764-8AE4-4BA1-B1BC-815F1F3B6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8777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42BA4-CB35-4AC3-BFC7-D0843547333F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93EDB-DB6A-4F36-9693-B35FB8EFD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54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601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66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558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09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58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95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39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705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461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12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12C6-235C-4908-8F84-CD20E9C456D6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57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812C6-235C-4908-8F84-CD20E9C456D6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1505A-CF34-401C-A23E-7FBD6432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22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Republicanism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We elect officials to represent us. Example: President Barack Obama and Senator Kay Hagan)</a:t>
            </a:r>
          </a:p>
          <a:p>
            <a:endParaRPr lang="en-US" dirty="0"/>
          </a:p>
        </p:txBody>
      </p:sp>
      <p:pic>
        <p:nvPicPr>
          <p:cNvPr id="4" name="Picture 2" descr="https://encrypted-tbn2.gstatic.com/images?q=tbn:ANd9GcQrAF2kdBl1LnTUJE0v4f-CxPoDvKuDYpLGP2QWaUsAbgw7k98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33800"/>
            <a:ext cx="2805545" cy="276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i2clipart.com/cliparts/b/1/3/0/clipart-president-obama-512x512-b1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97830" y="1398727"/>
            <a:ext cx="1032315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329" y="2743200"/>
            <a:ext cx="209550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http://upload.wikimedia.org/wikipedia/commons/9/9e/Kay_Hagan_official_phot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489739"/>
            <a:ext cx="1872565" cy="237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542" y="4489739"/>
            <a:ext cx="19335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ight Arrow 8"/>
          <p:cNvSpPr/>
          <p:nvPr/>
        </p:nvSpPr>
        <p:spPr>
          <a:xfrm>
            <a:off x="3276600" y="4489738"/>
            <a:ext cx="1530342" cy="1479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7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The division of power between National, State, and Local Government.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895600"/>
            <a:ext cx="508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31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Rights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People are born with these and it is the government’s job to protect them</a:t>
            </a:r>
          </a:p>
          <a:p>
            <a:endParaRPr lang="en-US" dirty="0"/>
          </a:p>
        </p:txBody>
      </p:sp>
      <p:pic>
        <p:nvPicPr>
          <p:cNvPr id="3076" name="Picture 4" descr="http://www.kidsdiscover.com/wp-content/uploads/2012/09/Bill-of-Rights-Kids-Discov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761128"/>
            <a:ext cx="3048000" cy="394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40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915400" cy="5745163"/>
          </a:xfrm>
        </p:spPr>
        <p:txBody>
          <a:bodyPr/>
          <a:lstStyle/>
          <a:p>
            <a:r>
              <a:rPr lang="en-US" sz="4000" dirty="0" smtClean="0"/>
              <a:t>NC is 1</a:t>
            </a:r>
            <a:r>
              <a:rPr lang="en-US" sz="4000" baseline="30000" dirty="0" smtClean="0"/>
              <a:t>st</a:t>
            </a:r>
            <a:r>
              <a:rPr lang="en-US" sz="4000" dirty="0" smtClean="0"/>
              <a:t>!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4400" b="1" dirty="0" smtClean="0"/>
              <a:t>Mecklenburg Resolves</a:t>
            </a:r>
          </a:p>
          <a:p>
            <a:pPr lvl="2"/>
            <a:r>
              <a:rPr lang="en-US" sz="3600" dirty="0" smtClean="0"/>
              <a:t>In ignoring the King (may 1775)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4400" b="1" dirty="0" smtClean="0"/>
              <a:t>Halifax Resolves</a:t>
            </a:r>
          </a:p>
          <a:p>
            <a:pPr lvl="2"/>
            <a:r>
              <a:rPr lang="en-US" sz="3600" dirty="0" smtClean="0"/>
              <a:t>In declaring independence (</a:t>
            </a:r>
            <a:r>
              <a:rPr lang="en-US" sz="3600" dirty="0" err="1" smtClean="0"/>
              <a:t>april</a:t>
            </a:r>
            <a:r>
              <a:rPr lang="en-US" sz="3600" dirty="0" smtClean="0"/>
              <a:t> 1776)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3584054"/>
            <a:ext cx="4876800" cy="3251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01957" y="0"/>
            <a:ext cx="184204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documents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432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229600" cy="5745163"/>
          </a:xfrm>
        </p:spPr>
        <p:txBody>
          <a:bodyPr/>
          <a:lstStyle/>
          <a:p>
            <a:r>
              <a:rPr lang="en-US" sz="4000" b="1" dirty="0" smtClean="0"/>
              <a:t>Declaration of Independence</a:t>
            </a:r>
          </a:p>
          <a:p>
            <a:pPr lvl="1"/>
            <a:r>
              <a:rPr lang="en-US" sz="3600" dirty="0" smtClean="0"/>
              <a:t>Declares independence from England</a:t>
            </a:r>
          </a:p>
          <a:p>
            <a:pPr lvl="1"/>
            <a:r>
              <a:rPr lang="en-US" sz="3600" dirty="0" smtClean="0"/>
              <a:t>Unalienable Rights</a:t>
            </a:r>
          </a:p>
          <a:p>
            <a:pPr lvl="2"/>
            <a:r>
              <a:rPr lang="en-US" sz="3200" dirty="0" smtClean="0"/>
              <a:t>Life, Liberty, and the Pursuit of Happiness</a:t>
            </a:r>
          </a:p>
          <a:p>
            <a:pPr lvl="1"/>
            <a:r>
              <a:rPr lang="en-US" sz="3600" dirty="0" smtClean="0"/>
              <a:t>Grievances</a:t>
            </a:r>
          </a:p>
          <a:p>
            <a:pPr lvl="1"/>
            <a:r>
              <a:rPr lang="en-US" sz="3600" dirty="0" smtClean="0"/>
              <a:t>“All men are created equal”</a:t>
            </a:r>
          </a:p>
          <a:p>
            <a:pPr lvl="2"/>
            <a:r>
              <a:rPr lang="en-US" sz="3200" dirty="0" smtClean="0"/>
              <a:t>Author: Thomas Jefferson</a:t>
            </a:r>
          </a:p>
          <a:p>
            <a:pPr lvl="2"/>
            <a:r>
              <a:rPr lang="en-US" sz="3200" dirty="0" smtClean="0"/>
              <a:t>July 4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1776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01957" y="0"/>
            <a:ext cx="184204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documents</a:t>
            </a:r>
            <a:endParaRPr lang="en-US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3098015"/>
            <a:ext cx="2819400" cy="3759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692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229600" cy="5745163"/>
          </a:xfrm>
        </p:spPr>
        <p:txBody>
          <a:bodyPr/>
          <a:lstStyle/>
          <a:p>
            <a:r>
              <a:rPr lang="en-US" sz="4400" b="1" dirty="0" smtClean="0"/>
              <a:t>Articles </a:t>
            </a:r>
            <a:r>
              <a:rPr lang="en-US" sz="4400" b="1" dirty="0"/>
              <a:t>of Confederation</a:t>
            </a:r>
          </a:p>
          <a:p>
            <a:pPr lvl="1"/>
            <a:r>
              <a:rPr lang="en-US" dirty="0"/>
              <a:t>First US Government (1781-1789)</a:t>
            </a:r>
          </a:p>
          <a:p>
            <a:pPr lvl="1"/>
            <a:r>
              <a:rPr lang="en-US" dirty="0"/>
              <a:t>Weak National Gov’t</a:t>
            </a:r>
          </a:p>
          <a:p>
            <a:pPr lvl="1"/>
            <a:r>
              <a:rPr lang="en-US" dirty="0"/>
              <a:t>Strong State Gov’t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01957" y="0"/>
            <a:ext cx="184204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documents</a:t>
            </a:r>
            <a:endParaRPr lang="en-US" sz="2800" b="1" dirty="0"/>
          </a:p>
        </p:txBody>
      </p:sp>
      <p:pic>
        <p:nvPicPr>
          <p:cNvPr id="7" name="Picture 2" descr="http://www.socialstudieswithasmile.com/articl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299" y="4928840"/>
            <a:ext cx="1751779" cy="144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ight Arrow 7"/>
          <p:cNvSpPr/>
          <p:nvPr/>
        </p:nvSpPr>
        <p:spPr>
          <a:xfrm>
            <a:off x="5522858" y="5189634"/>
            <a:ext cx="914400" cy="9027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73359" y="4526807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/>
              <a:t>1</a:t>
            </a:r>
            <a:endParaRPr lang="en-US" sz="5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929257" y="4526807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/>
              <a:t>2</a:t>
            </a:r>
            <a:endParaRPr lang="en-US" sz="5400" b="1" dirty="0"/>
          </a:p>
        </p:txBody>
      </p:sp>
      <p:sp>
        <p:nvSpPr>
          <p:cNvPr id="11" name="Vertical Scroll 10"/>
          <p:cNvSpPr/>
          <p:nvPr/>
        </p:nvSpPr>
        <p:spPr>
          <a:xfrm>
            <a:off x="6335657" y="4988471"/>
            <a:ext cx="2388183" cy="1519536"/>
          </a:xfrm>
          <a:prstGeom prst="verticalScroll">
            <a:avLst/>
          </a:prstGeom>
          <a:solidFill>
            <a:srgbClr val="FFFF99"/>
          </a:solidFill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34057" y="5365007"/>
            <a:ext cx="2591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US</a:t>
            </a:r>
          </a:p>
          <a:p>
            <a:pPr algn="ctr"/>
            <a:r>
              <a:rPr lang="en-US" sz="2000" b="1" dirty="0" smtClean="0"/>
              <a:t>Constitution</a:t>
            </a:r>
            <a:endParaRPr lang="en-US" sz="2000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5929257" y="2038304"/>
            <a:ext cx="3098147" cy="1986246"/>
            <a:chOff x="3966363" y="2295241"/>
            <a:chExt cx="2629880" cy="1986246"/>
          </a:xfrm>
        </p:grpSpPr>
        <p:pic>
          <p:nvPicPr>
            <p:cNvPr id="16" name="Picture 3" descr="C:\Users\pearce.dietrich\AppData\Local\Microsoft\Windows\Temporary Internet Files\Content.IE5\IPSUW85C\MC900433940[1]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6363" y="2576512"/>
              <a:ext cx="1704975" cy="1704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C:\Users\pearce.dietrich\AppData\Local\Microsoft\Windows\Temporary Internet Files\Content.IE5\5DVQI1YY\MM900283993[1]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1323" y="2295241"/>
              <a:ext cx="1264920" cy="1897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&quot;No&quot; Symbol 14"/>
          <p:cNvSpPr/>
          <p:nvPr/>
        </p:nvSpPr>
        <p:spPr>
          <a:xfrm>
            <a:off x="6474305" y="2038304"/>
            <a:ext cx="2154428" cy="2031671"/>
          </a:xfrm>
          <a:prstGeom prst="noSmoking">
            <a:avLst>
              <a:gd name="adj" fmla="val 790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86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229600" cy="5745163"/>
          </a:xfrm>
        </p:spPr>
        <p:txBody>
          <a:bodyPr/>
          <a:lstStyle/>
          <a:p>
            <a:r>
              <a:rPr lang="en-US" sz="4400" b="1" dirty="0" smtClean="0"/>
              <a:t>Bill of </a:t>
            </a:r>
            <a:r>
              <a:rPr lang="en-US" sz="4400" b="1" dirty="0"/>
              <a:t>Rights</a:t>
            </a:r>
          </a:p>
          <a:p>
            <a:pPr lvl="1"/>
            <a:r>
              <a:rPr lang="en-US" dirty="0"/>
              <a:t>1791</a:t>
            </a:r>
          </a:p>
          <a:p>
            <a:pPr lvl="1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10 amendments of the US Constitution</a:t>
            </a:r>
          </a:p>
          <a:p>
            <a:pPr lvl="1"/>
            <a:r>
              <a:rPr lang="en-US" dirty="0"/>
              <a:t>Gov’t must protect your rights</a:t>
            </a:r>
          </a:p>
          <a:p>
            <a:pPr lvl="2"/>
            <a:r>
              <a:rPr lang="en-US" sz="2800" dirty="0"/>
              <a:t>Lists the specific rights</a:t>
            </a:r>
          </a:p>
          <a:p>
            <a:pPr lvl="1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01957" y="0"/>
            <a:ext cx="184204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documents</a:t>
            </a:r>
            <a:endParaRPr lang="en-US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1" y="1918448"/>
            <a:ext cx="3816926" cy="493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96000" y="1918448"/>
            <a:ext cx="2438400" cy="3675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2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229600" cy="5745163"/>
          </a:xfrm>
        </p:spPr>
        <p:txBody>
          <a:bodyPr/>
          <a:lstStyle/>
          <a:p>
            <a:r>
              <a:rPr lang="en-US" sz="4400" b="1" dirty="0" smtClean="0"/>
              <a:t>US Constitution</a:t>
            </a:r>
            <a:endParaRPr lang="en-US" sz="4400" b="1" dirty="0"/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form of National Gov’t</a:t>
            </a:r>
          </a:p>
          <a:p>
            <a:pPr lvl="1"/>
            <a:r>
              <a:rPr lang="en-US" sz="2800" dirty="0" smtClean="0"/>
              <a:t>Explains Roles and Powers of Gov’t</a:t>
            </a:r>
          </a:p>
          <a:p>
            <a:pPr lvl="1"/>
            <a:r>
              <a:rPr lang="en-US" dirty="0" smtClean="0"/>
              <a:t>Explains Rights</a:t>
            </a:r>
            <a:endParaRPr lang="en-US" sz="2800" dirty="0"/>
          </a:p>
          <a:p>
            <a:pPr lvl="1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01957" y="0"/>
            <a:ext cx="184204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documents</a:t>
            </a:r>
            <a:endParaRPr lang="en-US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571750"/>
            <a:ext cx="5378722" cy="414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21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229600" cy="5745163"/>
          </a:xfrm>
        </p:spPr>
        <p:txBody>
          <a:bodyPr>
            <a:normAutofit/>
          </a:bodyPr>
          <a:lstStyle/>
          <a:p>
            <a:r>
              <a:rPr lang="en-US" sz="4000" b="1" dirty="0"/>
              <a:t>NC Constitution</a:t>
            </a:r>
          </a:p>
          <a:p>
            <a:pPr lvl="1"/>
            <a:r>
              <a:rPr lang="en-US" sz="4000" b="1" dirty="0"/>
              <a:t>1776</a:t>
            </a:r>
          </a:p>
          <a:p>
            <a:pPr lvl="2"/>
            <a:r>
              <a:rPr lang="en-US" sz="3600" dirty="0"/>
              <a:t>Basic Government</a:t>
            </a:r>
          </a:p>
          <a:p>
            <a:pPr lvl="1"/>
            <a:r>
              <a:rPr lang="en-US" sz="4000" b="1" dirty="0"/>
              <a:t>1868</a:t>
            </a:r>
          </a:p>
          <a:p>
            <a:pPr lvl="2"/>
            <a:r>
              <a:rPr lang="en-US" sz="3600" dirty="0" smtClean="0"/>
              <a:t>Civil </a:t>
            </a:r>
            <a:r>
              <a:rPr lang="en-US" sz="3600" dirty="0"/>
              <a:t>War</a:t>
            </a:r>
          </a:p>
          <a:p>
            <a:pPr lvl="1"/>
            <a:r>
              <a:rPr lang="en-US" sz="4000" b="1" dirty="0" smtClean="0"/>
              <a:t>1971</a:t>
            </a:r>
            <a:endParaRPr lang="en-US" sz="4000" b="1" dirty="0"/>
          </a:p>
          <a:p>
            <a:pPr lvl="2"/>
            <a:r>
              <a:rPr lang="en-US" sz="3600" dirty="0"/>
              <a:t>Rewrite NC </a:t>
            </a:r>
            <a:r>
              <a:rPr lang="en-US" sz="3600" dirty="0" smtClean="0"/>
              <a:t>constitution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7301957" y="0"/>
            <a:ext cx="184204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documents</a:t>
            </a:r>
            <a:endParaRPr lang="en-US" sz="28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429000"/>
            <a:ext cx="3182878" cy="341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64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7848600" cy="6126163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Picketing</a:t>
            </a:r>
          </a:p>
          <a:p>
            <a:pPr lvl="1"/>
            <a:r>
              <a:rPr lang="en-US" dirty="0" smtClean="0"/>
              <a:t>People gather together to protest something often carrying a sign</a:t>
            </a:r>
          </a:p>
          <a:p>
            <a:pPr lvl="1"/>
            <a:r>
              <a:rPr lang="en-US" b="1" i="1" dirty="0" smtClean="0"/>
              <a:t>Examples:</a:t>
            </a:r>
          </a:p>
          <a:p>
            <a:pPr lvl="2"/>
            <a:r>
              <a:rPr lang="en-US" dirty="0" smtClean="0"/>
              <a:t>Civil Rights Protests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8229600" y="304800"/>
            <a:ext cx="685800" cy="6324600"/>
            <a:chOff x="8229600" y="304800"/>
            <a:chExt cx="685800" cy="6324600"/>
          </a:xfrm>
        </p:grpSpPr>
        <p:sp>
          <p:nvSpPr>
            <p:cNvPr id="13" name="Rectangle 12"/>
            <p:cNvSpPr/>
            <p:nvPr/>
          </p:nvSpPr>
          <p:spPr>
            <a:xfrm>
              <a:off x="8229600" y="304800"/>
              <a:ext cx="685800" cy="6324600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350324" y="497056"/>
              <a:ext cx="444352" cy="5940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smtClean="0"/>
                <a:t>10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9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8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7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6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5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4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3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2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/>
                <a:t>1</a:t>
              </a:r>
            </a:p>
          </p:txBody>
        </p:sp>
      </p:grpSp>
      <p:pic>
        <p:nvPicPr>
          <p:cNvPr id="1026" name="Picture 2" descr="http://upload.wikimedia.org/wikipedia/commons/7/7f/March_on_washington_Aug_28_1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639" y="3691048"/>
            <a:ext cx="3674685" cy="291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31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001"/>
            <a:ext cx="8229600" cy="5668963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Boycotts</a:t>
            </a:r>
          </a:p>
          <a:p>
            <a:pPr lvl="1"/>
            <a:r>
              <a:rPr lang="en-US" dirty="0" smtClean="0"/>
              <a:t>To stop buying something in order to make a statement and to hurt your opponent economically</a:t>
            </a:r>
          </a:p>
          <a:p>
            <a:pPr lvl="1"/>
            <a:r>
              <a:rPr lang="en-US" b="1" i="1" dirty="0" smtClean="0"/>
              <a:t>Examples:</a:t>
            </a:r>
          </a:p>
          <a:p>
            <a:pPr lvl="2"/>
            <a:r>
              <a:rPr lang="en-US" sz="2800" dirty="0" smtClean="0"/>
              <a:t>Montgomery Bus Boycott</a:t>
            </a:r>
          </a:p>
          <a:p>
            <a:pPr lvl="2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8229600" y="304800"/>
            <a:ext cx="685800" cy="6324600"/>
            <a:chOff x="8229600" y="304800"/>
            <a:chExt cx="685800" cy="6324600"/>
          </a:xfrm>
        </p:grpSpPr>
        <p:sp>
          <p:nvSpPr>
            <p:cNvPr id="5" name="Rectangle 4"/>
            <p:cNvSpPr/>
            <p:nvPr/>
          </p:nvSpPr>
          <p:spPr>
            <a:xfrm>
              <a:off x="8229600" y="304800"/>
              <a:ext cx="685800" cy="6324600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350324" y="497056"/>
              <a:ext cx="444352" cy="5940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smtClean="0"/>
                <a:t>10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9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8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7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6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5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4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3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2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/>
                <a:t>1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976" y="4114800"/>
            <a:ext cx="36889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28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711"/>
            <a:ext cx="8229600" cy="5668963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Sit-Ins</a:t>
            </a:r>
          </a:p>
          <a:p>
            <a:pPr lvl="1"/>
            <a:r>
              <a:rPr lang="en-US" dirty="0"/>
              <a:t>a </a:t>
            </a:r>
            <a:r>
              <a:rPr lang="en-US" dirty="0" smtClean="0"/>
              <a:t>protest </a:t>
            </a:r>
            <a:r>
              <a:rPr lang="en-US" dirty="0"/>
              <a:t>in which people sit or stay in a place and refuse to leave until they are given what they </a:t>
            </a:r>
            <a:r>
              <a:rPr lang="en-US" dirty="0" smtClean="0"/>
              <a:t>demand</a:t>
            </a:r>
          </a:p>
          <a:p>
            <a:pPr lvl="1"/>
            <a:r>
              <a:rPr lang="en-US" b="1" i="1" dirty="0" smtClean="0"/>
              <a:t>Examples:</a:t>
            </a:r>
          </a:p>
          <a:p>
            <a:pPr lvl="2"/>
            <a:r>
              <a:rPr lang="en-US" sz="2800" dirty="0" smtClean="0"/>
              <a:t>Greensboro 4</a:t>
            </a:r>
            <a:endParaRPr 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8229600" y="304800"/>
            <a:ext cx="685800" cy="6324600"/>
            <a:chOff x="8229600" y="304800"/>
            <a:chExt cx="685800" cy="6324600"/>
          </a:xfrm>
        </p:grpSpPr>
        <p:sp>
          <p:nvSpPr>
            <p:cNvPr id="5" name="Rectangle 4"/>
            <p:cNvSpPr/>
            <p:nvPr/>
          </p:nvSpPr>
          <p:spPr>
            <a:xfrm>
              <a:off x="8229600" y="304800"/>
              <a:ext cx="685800" cy="6324600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350324" y="497056"/>
              <a:ext cx="444352" cy="5940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smtClean="0"/>
                <a:t>10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9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8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7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6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5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4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3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2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/>
                <a:t>1</a:t>
              </a:r>
            </a:p>
          </p:txBody>
        </p:sp>
      </p:grpSp>
      <p:pic>
        <p:nvPicPr>
          <p:cNvPr id="2050" name="Picture 2" descr="http://course.cas.sc.edu/germanyk/post1945/images/The%20Southern%20Problem/Greensboro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600450"/>
            <a:ext cx="41148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71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4636" y="12147"/>
            <a:ext cx="8229600" cy="5668963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Marches</a:t>
            </a:r>
          </a:p>
          <a:p>
            <a:pPr lvl="1"/>
            <a:r>
              <a:rPr lang="en-US" dirty="0" smtClean="0"/>
              <a:t>action by a mass group of people in favor of a cause in order to call attention to the cause</a:t>
            </a:r>
          </a:p>
          <a:p>
            <a:pPr lvl="1"/>
            <a:r>
              <a:rPr lang="en-US" b="1" i="1" dirty="0" smtClean="0"/>
              <a:t>Examples:</a:t>
            </a:r>
          </a:p>
          <a:p>
            <a:pPr lvl="2"/>
            <a:r>
              <a:rPr lang="en-US" dirty="0" smtClean="0"/>
              <a:t>March on Washington</a:t>
            </a:r>
          </a:p>
          <a:p>
            <a:pPr lvl="2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8229600" y="304800"/>
            <a:ext cx="685800" cy="6324600"/>
            <a:chOff x="8229600" y="304800"/>
            <a:chExt cx="685800" cy="6324600"/>
          </a:xfrm>
        </p:grpSpPr>
        <p:sp>
          <p:nvSpPr>
            <p:cNvPr id="5" name="Rectangle 4"/>
            <p:cNvSpPr/>
            <p:nvPr/>
          </p:nvSpPr>
          <p:spPr>
            <a:xfrm>
              <a:off x="8229600" y="304800"/>
              <a:ext cx="685800" cy="6324600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350324" y="497056"/>
              <a:ext cx="444352" cy="5940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smtClean="0"/>
                <a:t>10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9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8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7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6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5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4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3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2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/>
                <a:t>1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652" y="3467101"/>
            <a:ext cx="5138738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0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1" y="19384"/>
            <a:ext cx="7162800" cy="5668963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Lobbying</a:t>
            </a:r>
          </a:p>
          <a:p>
            <a:pPr lvl="1"/>
            <a:r>
              <a:rPr lang="en-US" dirty="0" smtClean="0"/>
              <a:t>Persuading elected official to make specific laws (usually involves favors and money)</a:t>
            </a:r>
          </a:p>
          <a:p>
            <a:pPr lvl="1"/>
            <a:r>
              <a:rPr lang="en-US" b="1" i="1" dirty="0" smtClean="0"/>
              <a:t>Examples:</a:t>
            </a:r>
          </a:p>
          <a:p>
            <a:pPr lvl="2"/>
            <a:r>
              <a:rPr lang="en-US" dirty="0" smtClean="0"/>
              <a:t>NRA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229600" y="304800"/>
            <a:ext cx="685800" cy="6324600"/>
            <a:chOff x="8229600" y="304800"/>
            <a:chExt cx="685800" cy="6324600"/>
          </a:xfrm>
        </p:grpSpPr>
        <p:sp>
          <p:nvSpPr>
            <p:cNvPr id="5" name="Rectangle 4"/>
            <p:cNvSpPr/>
            <p:nvPr/>
          </p:nvSpPr>
          <p:spPr>
            <a:xfrm>
              <a:off x="8229600" y="304800"/>
              <a:ext cx="685800" cy="6324600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350324" y="497056"/>
              <a:ext cx="444352" cy="5940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smtClean="0"/>
                <a:t>10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9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8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7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6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5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4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3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 smtClean="0"/>
                <a:t>2</a:t>
              </a:r>
            </a:p>
            <a:p>
              <a:pPr algn="ctr"/>
              <a:r>
                <a:rPr lang="en-US" sz="2000" b="1" dirty="0"/>
                <a:t>-</a:t>
              </a:r>
              <a:endParaRPr lang="en-US" sz="2000" b="1" dirty="0" smtClean="0"/>
            </a:p>
            <a:p>
              <a:pPr algn="ctr"/>
              <a:r>
                <a:rPr lang="en-US" sz="2000" b="1" dirty="0"/>
                <a:t>1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672" y="2590801"/>
            <a:ext cx="5235222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67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359</Words>
  <Application>Microsoft Office PowerPoint</Application>
  <PresentationFormat>On-screen Show (4:3)</PresentationFormat>
  <Paragraphs>164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Office Theme</vt:lpstr>
      <vt:lpstr>Republicanism</vt:lpstr>
      <vt:lpstr>Federalism</vt:lpstr>
      <vt:lpstr>Individual Rights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Nate Greening</dc:creator>
  <cp:lastModifiedBy>sreavis@caldwellschools.com</cp:lastModifiedBy>
  <cp:revision>20</cp:revision>
  <cp:lastPrinted>2014-02-21T13:43:58Z</cp:lastPrinted>
  <dcterms:created xsi:type="dcterms:W3CDTF">2014-02-21T13:02:22Z</dcterms:created>
  <dcterms:modified xsi:type="dcterms:W3CDTF">2017-05-10T19:32:01Z</dcterms:modified>
</cp:coreProperties>
</file>