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63" r:id="rId9"/>
    <p:sldId id="257" r:id="rId10"/>
    <p:sldId id="259" r:id="rId11"/>
    <p:sldId id="258" r:id="rId12"/>
    <p:sldId id="265" r:id="rId13"/>
    <p:sldId id="262" r:id="rId14"/>
    <p:sldId id="261" r:id="rId15"/>
    <p:sldId id="268" r:id="rId16"/>
    <p:sldId id="269" r:id="rId17"/>
    <p:sldId id="271" r:id="rId18"/>
    <p:sldId id="272" r:id="rId19"/>
    <p:sldId id="274" r:id="rId20"/>
    <p:sldId id="273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ADE90-3758-4D67-B3CF-E7B9F301958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A1764-8AE4-4BA1-B1BC-815F1F3B6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77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42BA4-CB35-4AC3-BFC7-D0843547333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93EDB-DB6A-4F36-9693-B35FB8EFD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54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D93EDB-DB6A-4F36-9693-B35FB8EFDC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01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66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558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09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5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95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39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70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6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12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57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812C6-235C-4908-8F84-CD20E9C456D6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2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Boom in 1920s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Roaring 20s – Economic Boom</a:t>
            </a:r>
          </a:p>
          <a:p>
            <a:r>
              <a:rPr lang="en-US" dirty="0" smtClean="0"/>
              <a:t>High employment and wealth</a:t>
            </a:r>
          </a:p>
          <a:p>
            <a:r>
              <a:rPr lang="en-US" dirty="0" smtClean="0"/>
              <a:t>Leads to Great Depression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581753"/>
            <a:ext cx="5715000" cy="3219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51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Great Depression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Economic Bust</a:t>
            </a:r>
          </a:p>
          <a:p>
            <a:r>
              <a:rPr lang="en-US" dirty="0" smtClean="0"/>
              <a:t>Causes:</a:t>
            </a:r>
          </a:p>
          <a:p>
            <a:pPr lvl="1"/>
            <a:r>
              <a:rPr lang="en-US" dirty="0" smtClean="0"/>
              <a:t>Over-production</a:t>
            </a:r>
          </a:p>
          <a:p>
            <a:pPr lvl="1"/>
            <a:r>
              <a:rPr lang="en-US" dirty="0" smtClean="0"/>
              <a:t>Over-investing</a:t>
            </a:r>
          </a:p>
          <a:p>
            <a:pPr lvl="1"/>
            <a:r>
              <a:rPr lang="en-US" dirty="0" smtClean="0"/>
              <a:t>Paying workers too little</a:t>
            </a:r>
          </a:p>
          <a:p>
            <a:pPr lvl="1"/>
            <a:r>
              <a:rPr lang="en-US" dirty="0" smtClean="0"/>
              <a:t>Not paying back loans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045" y="3581400"/>
            <a:ext cx="369045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67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Gold Rush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Economic Booms</a:t>
            </a:r>
          </a:p>
          <a:p>
            <a:r>
              <a:rPr lang="en-US" dirty="0" smtClean="0"/>
              <a:t>NC (1799)</a:t>
            </a:r>
          </a:p>
          <a:p>
            <a:pPr lvl="1"/>
            <a:r>
              <a:rPr lang="en-US" dirty="0" smtClean="0"/>
              <a:t>People migrate to western NC</a:t>
            </a:r>
          </a:p>
          <a:p>
            <a:r>
              <a:rPr lang="en-US" dirty="0" smtClean="0"/>
              <a:t>California (1848)</a:t>
            </a:r>
          </a:p>
          <a:p>
            <a:pPr lvl="1"/>
            <a:r>
              <a:rPr lang="en-US" dirty="0"/>
              <a:t>People migrate to western </a:t>
            </a:r>
            <a:r>
              <a:rPr lang="en-US" dirty="0" smtClean="0"/>
              <a:t>California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800600"/>
            <a:ext cx="47625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472" y="3829050"/>
            <a:ext cx="2205752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4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Inflation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devaluation of money as the supply increases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81400"/>
            <a:ext cx="38100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65439"/>
            <a:ext cx="2133600" cy="2735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92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GDP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Gross Domestic Product</a:t>
            </a:r>
          </a:p>
          <a:p>
            <a:pPr lvl="1"/>
            <a:r>
              <a:rPr lang="en-US" dirty="0" smtClean="0"/>
              <a:t>Similar to GNP</a:t>
            </a:r>
          </a:p>
          <a:p>
            <a:pPr lvl="1"/>
            <a:r>
              <a:rPr lang="en-US" dirty="0" smtClean="0"/>
              <a:t>Amount of goods produced and sold by a nation</a:t>
            </a:r>
          </a:p>
          <a:p>
            <a:pPr lvl="2"/>
            <a:r>
              <a:rPr lang="en-US" sz="2800" dirty="0" smtClean="0"/>
              <a:t>Tool for measuring an economy</a:t>
            </a:r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3581400"/>
            <a:ext cx="3924300" cy="3129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14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Unemployment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Percentage of unemployed workers</a:t>
            </a:r>
          </a:p>
          <a:p>
            <a:pPr lvl="1"/>
            <a:r>
              <a:rPr lang="en-US" dirty="0"/>
              <a:t>Tool for measuring an economy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403586"/>
            <a:ext cx="4800600" cy="320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60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Personal Finance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Money Choices</a:t>
            </a:r>
          </a:p>
          <a:p>
            <a:pPr lvl="1"/>
            <a:r>
              <a:rPr lang="en-US" dirty="0" smtClean="0"/>
              <a:t>Save</a:t>
            </a:r>
          </a:p>
          <a:p>
            <a:pPr lvl="1"/>
            <a:r>
              <a:rPr lang="en-US" dirty="0" smtClean="0"/>
              <a:t>Do not borrow too much</a:t>
            </a:r>
          </a:p>
          <a:p>
            <a:pPr lvl="1"/>
            <a:r>
              <a:rPr lang="en-US" dirty="0" smtClean="0"/>
              <a:t>Be careful with a credit card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Bad Choices </a:t>
            </a:r>
            <a:r>
              <a:rPr lang="en-US" dirty="0" smtClean="0"/>
              <a:t>can </a:t>
            </a:r>
            <a:r>
              <a:rPr lang="en-US" dirty="0" smtClean="0"/>
              <a:t>ruin your life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t="16666" r="7143" b="14881"/>
          <a:stretch/>
        </p:blipFill>
        <p:spPr bwMode="auto">
          <a:xfrm>
            <a:off x="5931383" y="4800600"/>
            <a:ext cx="3212617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24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The Study of citizenship.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018" y="2286000"/>
            <a:ext cx="6468516" cy="430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94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Limited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The government cannot do anything it wants.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2" t="20075" r="10085" b="14773"/>
          <a:stretch/>
        </p:blipFill>
        <p:spPr bwMode="auto">
          <a:xfrm>
            <a:off x="2209800" y="2667000"/>
            <a:ext cx="5167745" cy="3856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80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Popular Sovereignty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People have the power. This power is exercised by voting.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365320"/>
            <a:ext cx="3541568" cy="424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23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Separation of Powers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</a:t>
            </a:r>
            <a:r>
              <a:rPr lang="en-US" dirty="0"/>
              <a:t>government is divided into three separate branches.</a:t>
            </a:r>
          </a:p>
          <a:p>
            <a:endParaRPr lang="en-US" dirty="0"/>
          </a:p>
        </p:txBody>
      </p:sp>
      <p:pic>
        <p:nvPicPr>
          <p:cNvPr id="6" name="Picture 4" descr="http://b.vimeocdn.com/ts/867/825/86782536_6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7" b="8152"/>
          <a:stretch/>
        </p:blipFill>
        <p:spPr bwMode="auto">
          <a:xfrm>
            <a:off x="1981200" y="2743198"/>
            <a:ext cx="5562600" cy="395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55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Republicanism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423" y="1616442"/>
            <a:ext cx="8229600" cy="4525963"/>
          </a:xfrm>
        </p:spPr>
        <p:txBody>
          <a:bodyPr/>
          <a:lstStyle/>
          <a:p>
            <a:pPr lvl="0"/>
            <a:r>
              <a:rPr lang="en-US" dirty="0" smtClean="0"/>
              <a:t>We elect officials to represent us. </a:t>
            </a:r>
            <a:r>
              <a:rPr lang="en-US" dirty="0" smtClean="0"/>
              <a:t>(Example</a:t>
            </a:r>
            <a:r>
              <a:rPr lang="en-US" dirty="0" smtClean="0"/>
              <a:t>: President Barack Obama and Senator Kay Hagan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2017 – Thom Tillis and Richard Burr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https://encrypted-tbn2.gstatic.com/images?q=tbn:ANd9GcQrAF2kdBl1LnTUJE0v4f-CxPoDvKuDYpLGP2QWaUsAbgw7k9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3800"/>
            <a:ext cx="2805545" cy="276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2clipart.com/cliparts/b/1/3/0/clipart-president-obama-512x512-b1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74353" y="110332"/>
            <a:ext cx="1032315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704" y="2769683"/>
            <a:ext cx="1524811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http://upload.wikimedia.org/wikipedia/commons/9/9e/Kay_Hagan_official_phot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489739"/>
            <a:ext cx="1872565" cy="237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542" y="4489739"/>
            <a:ext cx="19335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3276600" y="4489738"/>
            <a:ext cx="1530342" cy="1479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The division of power between National, State, and Local Government.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95600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31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People are born with these and it is the government’s job to protect them</a:t>
            </a:r>
          </a:p>
          <a:p>
            <a:endParaRPr lang="en-US" dirty="0"/>
          </a:p>
        </p:txBody>
      </p:sp>
      <p:pic>
        <p:nvPicPr>
          <p:cNvPr id="3076" name="Picture 4" descr="http://www.kidsdiscover.com/wp-content/uploads/2012/09/Bill-of-Rights-Kids-Discov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761128"/>
            <a:ext cx="3048000" cy="394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40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915400" cy="5745163"/>
          </a:xfrm>
        </p:spPr>
        <p:txBody>
          <a:bodyPr/>
          <a:lstStyle/>
          <a:p>
            <a:r>
              <a:rPr lang="en-US" sz="4000" dirty="0" smtClean="0"/>
              <a:t>NC is 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!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4400" b="1" dirty="0" smtClean="0"/>
              <a:t>Mecklenburg Resolves</a:t>
            </a:r>
          </a:p>
          <a:p>
            <a:pPr lvl="2"/>
            <a:r>
              <a:rPr lang="en-US" sz="3600" dirty="0" smtClean="0"/>
              <a:t>In ignoring the King (May 1775)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4400" b="1" dirty="0" smtClean="0"/>
              <a:t>Halifax Resolves</a:t>
            </a:r>
          </a:p>
          <a:p>
            <a:pPr lvl="2"/>
            <a:r>
              <a:rPr lang="en-US" sz="3600" dirty="0" smtClean="0"/>
              <a:t>In declaring independence (April 1776)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3584054"/>
            <a:ext cx="4876800" cy="3251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01957" y="0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432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229600" cy="5745163"/>
          </a:xfrm>
        </p:spPr>
        <p:txBody>
          <a:bodyPr/>
          <a:lstStyle/>
          <a:p>
            <a:r>
              <a:rPr lang="en-US" sz="4000" b="1" dirty="0" smtClean="0"/>
              <a:t>Declaration of Independence</a:t>
            </a:r>
          </a:p>
          <a:p>
            <a:pPr lvl="1"/>
            <a:r>
              <a:rPr lang="en-US" sz="3600" dirty="0" smtClean="0"/>
              <a:t>Declares independence from England</a:t>
            </a:r>
          </a:p>
          <a:p>
            <a:pPr lvl="1"/>
            <a:r>
              <a:rPr lang="en-US" sz="3600" dirty="0" smtClean="0"/>
              <a:t>Unalienable Rights</a:t>
            </a:r>
          </a:p>
          <a:p>
            <a:pPr lvl="2"/>
            <a:r>
              <a:rPr lang="en-US" sz="3200" dirty="0" smtClean="0"/>
              <a:t>Life, Liberty, and the Pursuit of Happiness</a:t>
            </a:r>
          </a:p>
          <a:p>
            <a:pPr lvl="1"/>
            <a:r>
              <a:rPr lang="en-US" sz="3600" dirty="0" smtClean="0"/>
              <a:t>Grievances</a:t>
            </a:r>
          </a:p>
          <a:p>
            <a:pPr lvl="1"/>
            <a:r>
              <a:rPr lang="en-US" sz="3600" dirty="0" smtClean="0"/>
              <a:t>“All men are created equal”</a:t>
            </a:r>
          </a:p>
          <a:p>
            <a:pPr lvl="2"/>
            <a:r>
              <a:rPr lang="en-US" sz="3200" dirty="0" smtClean="0"/>
              <a:t>Author: Thomas Jefferson</a:t>
            </a:r>
          </a:p>
          <a:p>
            <a:pPr lvl="2"/>
            <a:r>
              <a:rPr lang="en-US" sz="3200" dirty="0" smtClean="0"/>
              <a:t>July 4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1776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01957" y="0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3098015"/>
            <a:ext cx="2819400" cy="3759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92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07" y="1044447"/>
            <a:ext cx="6282927" cy="5745163"/>
          </a:xfrm>
        </p:spPr>
        <p:txBody>
          <a:bodyPr>
            <a:normAutofit lnSpcReduction="10000"/>
          </a:bodyPr>
          <a:lstStyle/>
          <a:p>
            <a:r>
              <a:rPr lang="en-US" sz="4400" b="1" dirty="0" smtClean="0"/>
              <a:t>Articles </a:t>
            </a:r>
            <a:r>
              <a:rPr lang="en-US" sz="4400" b="1" dirty="0"/>
              <a:t>of Confederation</a:t>
            </a:r>
          </a:p>
          <a:p>
            <a:pPr lvl="1"/>
            <a:r>
              <a:rPr lang="en-US" dirty="0"/>
              <a:t>First US Government (1781-1789)</a:t>
            </a:r>
          </a:p>
          <a:p>
            <a:pPr lvl="1"/>
            <a:r>
              <a:rPr lang="en-US" dirty="0"/>
              <a:t>Weak National Gov’t</a:t>
            </a:r>
          </a:p>
          <a:p>
            <a:pPr lvl="1"/>
            <a:r>
              <a:rPr lang="en-US" dirty="0"/>
              <a:t>Strong State </a:t>
            </a:r>
            <a:r>
              <a:rPr lang="en-US" dirty="0" smtClean="0"/>
              <a:t>Gov’t</a:t>
            </a:r>
          </a:p>
          <a:p>
            <a:pPr lvl="1"/>
            <a:r>
              <a:rPr lang="en-US" dirty="0" smtClean="0"/>
              <a:t>Gave Congress no power to tax or regulate commerce among the states</a:t>
            </a:r>
          </a:p>
          <a:p>
            <a:pPr lvl="1"/>
            <a:r>
              <a:rPr lang="en-US" dirty="0" smtClean="0"/>
              <a:t>Provided for no common currency</a:t>
            </a:r>
          </a:p>
          <a:p>
            <a:pPr lvl="1"/>
            <a:r>
              <a:rPr lang="en-US" dirty="0" smtClean="0"/>
              <a:t>One vote per state regardless of size</a:t>
            </a:r>
          </a:p>
          <a:p>
            <a:pPr lvl="1"/>
            <a:r>
              <a:rPr lang="en-US" dirty="0" smtClean="0"/>
              <a:t>No executive or judicial branch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754" y="12413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  <p:pic>
        <p:nvPicPr>
          <p:cNvPr id="7" name="Picture 2" descr="http://www.socialstudieswithasmile.com/artic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389" y="12413"/>
            <a:ext cx="1751779" cy="144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/>
          <p:cNvSpPr/>
          <p:nvPr/>
        </p:nvSpPr>
        <p:spPr>
          <a:xfrm>
            <a:off x="5124442" y="369676"/>
            <a:ext cx="914400" cy="9027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98608" y="-22756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1</a:t>
            </a:r>
            <a:endParaRPr lang="en-US" sz="5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724199" y="-105315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2</a:t>
            </a:r>
            <a:endParaRPr lang="en-US" sz="5400" b="1" dirty="0"/>
          </a:p>
        </p:txBody>
      </p:sp>
      <p:sp>
        <p:nvSpPr>
          <p:cNvPr id="11" name="Vertical Scroll 10"/>
          <p:cNvSpPr/>
          <p:nvPr/>
        </p:nvSpPr>
        <p:spPr>
          <a:xfrm>
            <a:off x="6020685" y="111423"/>
            <a:ext cx="2388183" cy="1519536"/>
          </a:xfrm>
          <a:prstGeom prst="verticalScroll">
            <a:avLst/>
          </a:prstGeom>
          <a:solidFill>
            <a:srgbClr val="FFFF99"/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75904" y="429891"/>
            <a:ext cx="2591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US</a:t>
            </a:r>
          </a:p>
          <a:p>
            <a:pPr algn="ctr"/>
            <a:r>
              <a:rPr lang="en-US" sz="2000" b="1" dirty="0" smtClean="0"/>
              <a:t>Constitution</a:t>
            </a:r>
            <a:endParaRPr lang="en-US" sz="20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5977410" y="3581400"/>
            <a:ext cx="3098147" cy="1986246"/>
            <a:chOff x="3966363" y="2295241"/>
            <a:chExt cx="2629880" cy="1986246"/>
          </a:xfrm>
        </p:grpSpPr>
        <p:pic>
          <p:nvPicPr>
            <p:cNvPr id="16" name="Picture 3" descr="C:\Users\pearce.dietrich\AppData\Local\Microsoft\Windows\Temporary Internet Files\Content.IE5\IPSUW85C\MC900433940[1]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6363" y="2576512"/>
              <a:ext cx="1704975" cy="1704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C:\Users\pearce.dietrich\AppData\Local\Microsoft\Windows\Temporary Internet Files\Content.IE5\5DVQI1YY\MM900283993[1]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323" y="2295241"/>
              <a:ext cx="1264920" cy="1897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&quot;No&quot; Symbol 14"/>
          <p:cNvSpPr/>
          <p:nvPr/>
        </p:nvSpPr>
        <p:spPr>
          <a:xfrm>
            <a:off x="6508196" y="3673303"/>
            <a:ext cx="2154428" cy="2031671"/>
          </a:xfrm>
          <a:prstGeom prst="noSmoking">
            <a:avLst>
              <a:gd name="adj" fmla="val 790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86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229600" cy="5745163"/>
          </a:xfrm>
        </p:spPr>
        <p:txBody>
          <a:bodyPr/>
          <a:lstStyle/>
          <a:p>
            <a:r>
              <a:rPr lang="en-US" sz="4400" b="1" dirty="0" smtClean="0"/>
              <a:t>Bill of </a:t>
            </a:r>
            <a:r>
              <a:rPr lang="en-US" sz="4400" b="1" dirty="0"/>
              <a:t>Rights</a:t>
            </a:r>
          </a:p>
          <a:p>
            <a:pPr lvl="1"/>
            <a:r>
              <a:rPr lang="en-US" dirty="0"/>
              <a:t>1791</a:t>
            </a:r>
          </a:p>
          <a:p>
            <a:pPr lvl="1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10 amendments of the US Constitution</a:t>
            </a:r>
          </a:p>
          <a:p>
            <a:pPr lvl="1"/>
            <a:r>
              <a:rPr lang="en-US" dirty="0"/>
              <a:t>Gov’t must protect your rights</a:t>
            </a:r>
          </a:p>
          <a:p>
            <a:pPr lvl="2"/>
            <a:r>
              <a:rPr lang="en-US" sz="2800" dirty="0"/>
              <a:t>Lists the specific rights</a:t>
            </a:r>
          </a:p>
          <a:p>
            <a:pPr lvl="1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01957" y="0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1918448"/>
            <a:ext cx="3816926" cy="493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0" y="1918448"/>
            <a:ext cx="2438400" cy="3675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2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229600" cy="5745163"/>
          </a:xfrm>
        </p:spPr>
        <p:txBody>
          <a:bodyPr/>
          <a:lstStyle/>
          <a:p>
            <a:r>
              <a:rPr lang="en-US" sz="4400" b="1" dirty="0" smtClean="0"/>
              <a:t>US Constitution</a:t>
            </a:r>
            <a:endParaRPr lang="en-US" sz="4400" b="1" dirty="0"/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form of National Gov’t</a:t>
            </a:r>
          </a:p>
          <a:p>
            <a:pPr lvl="1"/>
            <a:r>
              <a:rPr lang="en-US" sz="2800" dirty="0" smtClean="0"/>
              <a:t>Explains Roles and Powers of Gov’t</a:t>
            </a:r>
          </a:p>
          <a:p>
            <a:pPr lvl="1"/>
            <a:r>
              <a:rPr lang="en-US" dirty="0" smtClean="0"/>
              <a:t>Explains Rights</a:t>
            </a:r>
            <a:endParaRPr lang="en-US" sz="2800" dirty="0"/>
          </a:p>
          <a:p>
            <a:pPr lvl="1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01957" y="0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71750"/>
            <a:ext cx="5378722" cy="414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21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229600" cy="5745163"/>
          </a:xfrm>
        </p:spPr>
        <p:txBody>
          <a:bodyPr>
            <a:normAutofit/>
          </a:bodyPr>
          <a:lstStyle/>
          <a:p>
            <a:r>
              <a:rPr lang="en-US" sz="4000" b="1" dirty="0"/>
              <a:t>NC Constitution</a:t>
            </a:r>
          </a:p>
          <a:p>
            <a:pPr lvl="1"/>
            <a:r>
              <a:rPr lang="en-US" sz="4000" b="1" dirty="0"/>
              <a:t>1776</a:t>
            </a:r>
          </a:p>
          <a:p>
            <a:pPr lvl="2"/>
            <a:r>
              <a:rPr lang="en-US" sz="3600" dirty="0"/>
              <a:t>Basic Government</a:t>
            </a:r>
          </a:p>
          <a:p>
            <a:pPr lvl="1"/>
            <a:r>
              <a:rPr lang="en-US" sz="4000" b="1" dirty="0"/>
              <a:t>1868</a:t>
            </a:r>
          </a:p>
          <a:p>
            <a:pPr lvl="2"/>
            <a:r>
              <a:rPr lang="en-US" sz="3600" dirty="0" smtClean="0"/>
              <a:t>Civil </a:t>
            </a:r>
            <a:r>
              <a:rPr lang="en-US" sz="3600" dirty="0"/>
              <a:t>War</a:t>
            </a:r>
          </a:p>
          <a:p>
            <a:pPr lvl="1"/>
            <a:r>
              <a:rPr lang="en-US" sz="4000" b="1" dirty="0" smtClean="0"/>
              <a:t>1971</a:t>
            </a:r>
            <a:endParaRPr lang="en-US" sz="4000" b="1" dirty="0"/>
          </a:p>
          <a:p>
            <a:pPr lvl="2"/>
            <a:r>
              <a:rPr lang="en-US" sz="3600" dirty="0"/>
              <a:t>Rewrite NC </a:t>
            </a:r>
            <a:r>
              <a:rPr lang="en-US" sz="3600" dirty="0" smtClean="0"/>
              <a:t>constitution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301957" y="0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429000"/>
            <a:ext cx="3182878" cy="341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64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372</Words>
  <Application>Microsoft Office PowerPoint</Application>
  <PresentationFormat>On-screen Show (4:3)</PresentationFormat>
  <Paragraphs>97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Office Theme</vt:lpstr>
      <vt:lpstr>Boom in 1920s</vt:lpstr>
      <vt:lpstr>Great Depression</vt:lpstr>
      <vt:lpstr>Gold Rush</vt:lpstr>
      <vt:lpstr>Inflation</vt:lpstr>
      <vt:lpstr>GDP</vt:lpstr>
      <vt:lpstr>Unemployment</vt:lpstr>
      <vt:lpstr>Personal Finance</vt:lpstr>
      <vt:lpstr>Civics</vt:lpstr>
      <vt:lpstr>Limited Government</vt:lpstr>
      <vt:lpstr>Popular Sovereignty</vt:lpstr>
      <vt:lpstr>Separation of Powers</vt:lpstr>
      <vt:lpstr>Republicanism</vt:lpstr>
      <vt:lpstr>Federalism</vt:lpstr>
      <vt:lpstr>Individual Rights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Nate Greening</dc:creator>
  <cp:lastModifiedBy>Shawn Reavis</cp:lastModifiedBy>
  <cp:revision>25</cp:revision>
  <cp:lastPrinted>2014-02-21T13:43:58Z</cp:lastPrinted>
  <dcterms:created xsi:type="dcterms:W3CDTF">2014-02-21T13:02:22Z</dcterms:created>
  <dcterms:modified xsi:type="dcterms:W3CDTF">2017-05-30T20:21:34Z</dcterms:modified>
</cp:coreProperties>
</file>