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4" r:id="rId7"/>
    <p:sldId id="261" r:id="rId8"/>
    <p:sldId id="262" r:id="rId9"/>
    <p:sldId id="263"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336" y="1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CB391398-6AE1-4FCD-9215-A63B62716823}" type="datetimeFigureOut">
              <a:rPr lang="en-US" smtClean="0"/>
              <a:t>5/28/2014</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FE51943B-28D5-4FA7-91DE-DFE6E259FF6B}"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CB391398-6AE1-4FCD-9215-A63B62716823}" type="datetimeFigureOut">
              <a:rPr lang="en-US" smtClean="0"/>
              <a:t>5/28/2014</a:t>
            </a:fld>
            <a:endParaRPr lang="en-US"/>
          </a:p>
        </p:txBody>
      </p:sp>
      <p:sp>
        <p:nvSpPr>
          <p:cNvPr id="9" name="Slide Number Placeholder 8"/>
          <p:cNvSpPr>
            <a:spLocks noGrp="1"/>
          </p:cNvSpPr>
          <p:nvPr>
            <p:ph type="sldNum" sz="quarter" idx="15"/>
          </p:nvPr>
        </p:nvSpPr>
        <p:spPr/>
        <p:txBody>
          <a:bodyPr rtlCol="0"/>
          <a:lstStyle/>
          <a:p>
            <a:fld id="{FE51943B-28D5-4FA7-91DE-DFE6E259FF6B}" type="slidenum">
              <a:rPr lang="en-US" smtClean="0"/>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CB391398-6AE1-4FCD-9215-A63B62716823}" type="datetimeFigureOut">
              <a:rPr lang="en-US" smtClean="0"/>
              <a:t>5/28/2014</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FE51943B-28D5-4FA7-91DE-DFE6E259FF6B}"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B391398-6AE1-4FCD-9215-A63B62716823}" type="datetimeFigureOut">
              <a:rPr lang="en-US" smtClean="0"/>
              <a:t>5/28/2014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51943B-28D5-4FA7-91DE-DFE6E259FF6B}" type="slidenum">
              <a:rPr lang="en-US" smtClean="0"/>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CB391398-6AE1-4FCD-9215-A63B62716823}" type="datetimeFigureOut">
              <a:rPr lang="en-US" smtClean="0"/>
              <a:t>5/28/2014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51943B-28D5-4FA7-91DE-DFE6E259FF6B}" type="slidenum">
              <a:rPr lang="en-US" smtClean="0"/>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CB391398-6AE1-4FCD-9215-A63B62716823}" type="datetimeFigureOut">
              <a:rPr lang="en-US" smtClean="0"/>
              <a:t>5/28/2014</a:t>
            </a:fld>
            <a:endParaRPr lang="en-US"/>
          </a:p>
        </p:txBody>
      </p:sp>
      <p:sp>
        <p:nvSpPr>
          <p:cNvPr id="7" name="Slide Number Placeholder 6"/>
          <p:cNvSpPr>
            <a:spLocks noGrp="1"/>
          </p:cNvSpPr>
          <p:nvPr>
            <p:ph type="sldNum" sz="quarter" idx="11"/>
          </p:nvPr>
        </p:nvSpPr>
        <p:spPr/>
        <p:txBody>
          <a:bodyPr rtlCol="0"/>
          <a:lstStyle/>
          <a:p>
            <a:fld id="{FE51943B-28D5-4FA7-91DE-DFE6E259FF6B}" type="slidenum">
              <a:rPr lang="en-US" smtClean="0"/>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391398-6AE1-4FCD-9215-A63B62716823}" type="datetimeFigureOut">
              <a:rPr lang="en-US" smtClean="0"/>
              <a:t>5/28/2014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51943B-28D5-4FA7-91DE-DFE6E259FF6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CB391398-6AE1-4FCD-9215-A63B62716823}" type="datetimeFigureOut">
              <a:rPr lang="en-US" smtClean="0"/>
              <a:t>5/28/2014</a:t>
            </a:fld>
            <a:endParaRPr lang="en-US"/>
          </a:p>
        </p:txBody>
      </p:sp>
      <p:sp>
        <p:nvSpPr>
          <p:cNvPr id="22" name="Slide Number Placeholder 21"/>
          <p:cNvSpPr>
            <a:spLocks noGrp="1"/>
          </p:cNvSpPr>
          <p:nvPr>
            <p:ph type="sldNum" sz="quarter" idx="15"/>
          </p:nvPr>
        </p:nvSpPr>
        <p:spPr/>
        <p:txBody>
          <a:bodyPr rtlCol="0"/>
          <a:lstStyle/>
          <a:p>
            <a:fld id="{FE51943B-28D5-4FA7-91DE-DFE6E259FF6B}" type="slidenum">
              <a:rPr lang="en-US" smtClean="0"/>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CB391398-6AE1-4FCD-9215-A63B62716823}" type="datetimeFigureOut">
              <a:rPr lang="en-US" smtClean="0"/>
              <a:t>5/28/2014</a:t>
            </a:fld>
            <a:endParaRPr lang="en-US"/>
          </a:p>
        </p:txBody>
      </p:sp>
      <p:sp>
        <p:nvSpPr>
          <p:cNvPr id="18" name="Slide Number Placeholder 17"/>
          <p:cNvSpPr>
            <a:spLocks noGrp="1"/>
          </p:cNvSpPr>
          <p:nvPr>
            <p:ph type="sldNum" sz="quarter" idx="11"/>
          </p:nvPr>
        </p:nvSpPr>
        <p:spPr/>
        <p:txBody>
          <a:bodyPr rtlCol="0"/>
          <a:lstStyle/>
          <a:p>
            <a:fld id="{FE51943B-28D5-4FA7-91DE-DFE6E259FF6B}" type="slidenum">
              <a:rPr lang="en-US" smtClean="0"/>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B391398-6AE1-4FCD-9215-A63B62716823}" type="datetimeFigureOut">
              <a:rPr lang="en-US" smtClean="0"/>
              <a:t>5/28/2014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51943B-28D5-4FA7-91DE-DFE6E259FF6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B391398-6AE1-4FCD-9215-A63B62716823}" type="datetimeFigureOut">
              <a:rPr lang="en-US" smtClean="0"/>
              <a:t>5/28/2014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51943B-28D5-4FA7-91DE-DFE6E259FF6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CB391398-6AE1-4FCD-9215-A63B62716823}" type="datetimeFigureOut">
              <a:rPr lang="en-US" smtClean="0"/>
              <a:t>5/28/2014</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FE51943B-28D5-4FA7-91DE-DFE6E259FF6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sba.gov/content/how-do-i-set-price-level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4.05A notes </a:t>
            </a:r>
            <a:r>
              <a:rPr lang="en-US" dirty="0"/>
              <a:t/>
            </a:r>
            <a:br>
              <a:rPr lang="en-US" dirty="0"/>
            </a:b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56268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87562"/>
          </a:xfrm>
        </p:spPr>
        <p:txBody>
          <a:bodyPr>
            <a:normAutofit/>
          </a:bodyPr>
          <a:lstStyle/>
          <a:p>
            <a:r>
              <a:rPr lang="en-US" dirty="0"/>
              <a:t>Employ marketing-information to develop a marketing plan. </a:t>
            </a:r>
            <a:br>
              <a:rPr lang="en-US" dirty="0"/>
            </a:br>
            <a:endParaRPr lang="en-US" dirty="0"/>
          </a:p>
        </p:txBody>
      </p:sp>
      <p:sp>
        <p:nvSpPr>
          <p:cNvPr id="3" name="Content Placeholder 2"/>
          <p:cNvSpPr>
            <a:spLocks noGrp="1"/>
          </p:cNvSpPr>
          <p:nvPr>
            <p:ph sz="quarter" idx="1"/>
          </p:nvPr>
        </p:nvSpPr>
        <p:spPr>
          <a:xfrm>
            <a:off x="457200" y="2514600"/>
            <a:ext cx="8229600" cy="3611563"/>
          </a:xfrm>
        </p:spPr>
        <p:txBody>
          <a:bodyPr/>
          <a:lstStyle/>
          <a:p>
            <a:r>
              <a:rPr lang="en-US" dirty="0"/>
              <a:t>Conduct market analysis (market size, area, potential, etc.) (MP:009)</a:t>
            </a:r>
          </a:p>
          <a:p>
            <a:endParaRPr lang="en-US" dirty="0"/>
          </a:p>
        </p:txBody>
      </p:sp>
    </p:spTree>
    <p:extLst>
      <p:ext uri="{BB962C8B-B14F-4D97-AF65-F5344CB8AC3E}">
        <p14:creationId xmlns:p14="http://schemas.microsoft.com/office/powerpoint/2010/main" val="2081253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Market Analysis</a:t>
            </a:r>
            <a:r>
              <a:rPr lang="en-US" dirty="0"/>
              <a:t/>
            </a:r>
            <a:br>
              <a:rPr lang="en-US" dirty="0"/>
            </a:br>
            <a:endParaRPr lang="en-US" dirty="0"/>
          </a:p>
        </p:txBody>
      </p:sp>
      <p:sp>
        <p:nvSpPr>
          <p:cNvPr id="3" name="Content Placeholder 2"/>
          <p:cNvSpPr>
            <a:spLocks noGrp="1"/>
          </p:cNvSpPr>
          <p:nvPr>
            <p:ph sz="quarter" idx="1"/>
          </p:nvPr>
        </p:nvSpPr>
        <p:spPr/>
        <p:txBody>
          <a:bodyPr/>
          <a:lstStyle/>
          <a:p>
            <a:r>
              <a:rPr lang="en-US" dirty="0"/>
              <a:t>The market analysis </a:t>
            </a:r>
            <a:r>
              <a:rPr lang="en-US" dirty="0" smtClean="0"/>
              <a:t>of your business </a:t>
            </a:r>
            <a:r>
              <a:rPr lang="en-US" dirty="0"/>
              <a:t>should illustrate your industry and market knowledge as well as any of your research findings and conclusions</a:t>
            </a:r>
          </a:p>
          <a:p>
            <a:endParaRPr lang="en-US" dirty="0"/>
          </a:p>
        </p:txBody>
      </p:sp>
    </p:spTree>
    <p:extLst>
      <p:ext uri="{BB962C8B-B14F-4D97-AF65-F5344CB8AC3E}">
        <p14:creationId xmlns:p14="http://schemas.microsoft.com/office/powerpoint/2010/main" val="2080809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What to Include in Your Market Analysis</a:t>
            </a:r>
            <a:r>
              <a:rPr lang="en-US" dirty="0"/>
              <a:t/>
            </a:r>
            <a:br>
              <a:rPr lang="en-US" dirty="0"/>
            </a:br>
            <a:endParaRPr lang="en-US" dirty="0"/>
          </a:p>
        </p:txBody>
      </p:sp>
      <p:sp>
        <p:nvSpPr>
          <p:cNvPr id="3" name="Content Placeholder 2"/>
          <p:cNvSpPr>
            <a:spLocks noGrp="1"/>
          </p:cNvSpPr>
          <p:nvPr>
            <p:ph sz="quarter" idx="1"/>
          </p:nvPr>
        </p:nvSpPr>
        <p:spPr/>
        <p:txBody>
          <a:bodyPr/>
          <a:lstStyle/>
          <a:p>
            <a:r>
              <a:rPr lang="en-US" b="1" dirty="0"/>
              <a:t>Industry Description and Outlook </a:t>
            </a:r>
            <a:r>
              <a:rPr lang="en-US" dirty="0"/>
              <a:t>– Describe your industry, including its current size and historic growth rate as well as other trends and characteristics (e.g., life cycle stage, projected growth rate). Next, list the major customer groups within your industry.</a:t>
            </a:r>
          </a:p>
          <a:p>
            <a:r>
              <a:rPr lang="en-US" b="1" dirty="0"/>
              <a:t>Information About Your Target Market</a:t>
            </a:r>
            <a:r>
              <a:rPr lang="en-US" dirty="0"/>
              <a:t> – Narrow your target market to a manageable size. Many businesses make the mistake of trying to appeal to too many target markets. Research and include the following information about your market:</a:t>
            </a:r>
          </a:p>
          <a:p>
            <a:endParaRPr lang="en-US" dirty="0"/>
          </a:p>
        </p:txBody>
      </p:sp>
    </p:spTree>
    <p:extLst>
      <p:ext uri="{BB962C8B-B14F-4D97-AF65-F5344CB8AC3E}">
        <p14:creationId xmlns:p14="http://schemas.microsoft.com/office/powerpoint/2010/main" val="2506476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normAutofit/>
          </a:bodyPr>
          <a:lstStyle/>
          <a:p>
            <a:r>
              <a:rPr lang="en-US" b="1" dirty="0"/>
              <a:t>Distinguishing characteristics</a:t>
            </a:r>
            <a:r>
              <a:rPr lang="en-US" dirty="0"/>
              <a:t> – What are the critical needs of your potential customers? Are those needs being met?  What are the demographics of the group and where are they located? Are there any seasonal or cyclical purchasing trends that may impact your business?</a:t>
            </a:r>
          </a:p>
          <a:p>
            <a:r>
              <a:rPr lang="en-US" b="1" dirty="0"/>
              <a:t>Size of the primary target market</a:t>
            </a:r>
            <a:r>
              <a:rPr lang="en-US" dirty="0"/>
              <a:t> – In addition to the size of your market, what data can you include about the annual purchases your market makes in your industry? What is the forecasted market growth for this group? </a:t>
            </a:r>
          </a:p>
        </p:txBody>
      </p:sp>
    </p:spTree>
    <p:extLst>
      <p:ext uri="{BB962C8B-B14F-4D97-AF65-F5344CB8AC3E}">
        <p14:creationId xmlns:p14="http://schemas.microsoft.com/office/powerpoint/2010/main" val="1632856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b="1" dirty="0"/>
              <a:t>How much market share can you gain?</a:t>
            </a:r>
            <a:r>
              <a:rPr lang="en-US" dirty="0"/>
              <a:t> – What is the market </a:t>
            </a:r>
            <a:r>
              <a:rPr lang="en-US" dirty="0" smtClean="0"/>
              <a:t>share </a:t>
            </a:r>
            <a:r>
              <a:rPr lang="en-US" dirty="0"/>
              <a:t>percentage and number of customers you expect to </a:t>
            </a:r>
            <a:r>
              <a:rPr lang="en-US" dirty="0" smtClean="0"/>
              <a:t>obtain </a:t>
            </a:r>
            <a:r>
              <a:rPr lang="en-US" dirty="0"/>
              <a:t>in a defined geographic area? Explain the logic behind your calculation.</a:t>
            </a:r>
          </a:p>
          <a:p>
            <a:endParaRPr lang="en-US" dirty="0"/>
          </a:p>
        </p:txBody>
      </p:sp>
    </p:spTree>
    <p:extLst>
      <p:ext uri="{BB962C8B-B14F-4D97-AF65-F5344CB8AC3E}">
        <p14:creationId xmlns:p14="http://schemas.microsoft.com/office/powerpoint/2010/main" val="420601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b="1" dirty="0"/>
              <a:t>Pricing and gross margin targets</a:t>
            </a:r>
            <a:r>
              <a:rPr lang="en-US" dirty="0"/>
              <a:t> – Define your </a:t>
            </a:r>
            <a:r>
              <a:rPr lang="en-US" dirty="0">
                <a:hlinkClick r:id="rId2" tooltip="pricing structure"/>
              </a:rPr>
              <a:t>pricing structure</a:t>
            </a:r>
            <a:r>
              <a:rPr lang="en-US" dirty="0"/>
              <a:t>, gross margin levels, and any discount that you plan to use.</a:t>
            </a:r>
          </a:p>
          <a:p>
            <a:r>
              <a:rPr lang="en-US" dirty="0"/>
              <a:t>When you include information about any of the market tests or research studies you have completed, be sure to focus only on the results of these tests.</a:t>
            </a:r>
          </a:p>
        </p:txBody>
      </p:sp>
    </p:spTree>
    <p:extLst>
      <p:ext uri="{BB962C8B-B14F-4D97-AF65-F5344CB8AC3E}">
        <p14:creationId xmlns:p14="http://schemas.microsoft.com/office/powerpoint/2010/main" val="4078936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06362"/>
          </a:xfrm>
        </p:spPr>
        <p:txBody>
          <a:bodyPr>
            <a:normAutofit fontScale="90000"/>
          </a:bodyPr>
          <a:lstStyle/>
          <a:p>
            <a:endParaRPr lang="en-US" dirty="0"/>
          </a:p>
        </p:txBody>
      </p:sp>
      <p:sp>
        <p:nvSpPr>
          <p:cNvPr id="3" name="Content Placeholder 2"/>
          <p:cNvSpPr>
            <a:spLocks noGrp="1"/>
          </p:cNvSpPr>
          <p:nvPr>
            <p:ph sz="quarter" idx="1"/>
          </p:nvPr>
        </p:nvSpPr>
        <p:spPr>
          <a:xfrm>
            <a:off x="457200" y="609600"/>
            <a:ext cx="7467600" cy="5864352"/>
          </a:xfrm>
        </p:spPr>
        <p:txBody>
          <a:bodyPr>
            <a:normAutofit fontScale="92500" lnSpcReduction="10000"/>
          </a:bodyPr>
          <a:lstStyle/>
          <a:p>
            <a:r>
              <a:rPr lang="en-US" b="1" dirty="0"/>
              <a:t>Competitive Analysis</a:t>
            </a:r>
            <a:r>
              <a:rPr lang="en-US" dirty="0"/>
              <a:t> – Your competitive analysis should identify your competition by product line or service and market segment. Assess the following characteristics of the competitive landscape:</a:t>
            </a:r>
          </a:p>
          <a:p>
            <a:pPr lvl="0"/>
            <a:r>
              <a:rPr lang="en-US" dirty="0"/>
              <a:t>Market share</a:t>
            </a:r>
          </a:p>
          <a:p>
            <a:pPr lvl="0"/>
            <a:r>
              <a:rPr lang="en-US" dirty="0"/>
              <a:t>Strengths and weaknesses</a:t>
            </a:r>
          </a:p>
          <a:p>
            <a:pPr lvl="0"/>
            <a:r>
              <a:rPr lang="en-US" dirty="0"/>
              <a:t>How important is your target market to your competitors?</a:t>
            </a:r>
          </a:p>
          <a:p>
            <a:pPr lvl="0"/>
            <a:r>
              <a:rPr lang="en-US" dirty="0"/>
              <a:t>Are there any barriers that may hinder you as you enter the market?</a:t>
            </a:r>
          </a:p>
          <a:p>
            <a:pPr lvl="0"/>
            <a:r>
              <a:rPr lang="en-US" dirty="0"/>
              <a:t>What is your window of opportunity to enter the market?</a:t>
            </a:r>
          </a:p>
          <a:p>
            <a:pPr lvl="0"/>
            <a:r>
              <a:rPr lang="en-US" dirty="0"/>
              <a:t>Are there any indirect or secondary competitors who may impact your success?</a:t>
            </a:r>
          </a:p>
          <a:p>
            <a:pPr lvl="0"/>
            <a:r>
              <a:rPr lang="en-US" dirty="0"/>
              <a:t>What barriers to market are there (e.g., changing technology, high investment cost, lack of quality personnel)?</a:t>
            </a:r>
          </a:p>
          <a:p>
            <a:endParaRPr lang="en-US" dirty="0"/>
          </a:p>
        </p:txBody>
      </p:sp>
    </p:spTree>
    <p:extLst>
      <p:ext uri="{BB962C8B-B14F-4D97-AF65-F5344CB8AC3E}">
        <p14:creationId xmlns:p14="http://schemas.microsoft.com/office/powerpoint/2010/main" val="2136513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r>
              <a:rPr lang="en-US" b="1" dirty="0"/>
              <a:t>Regulatory Restrictions </a:t>
            </a:r>
            <a:r>
              <a:rPr lang="en-US" dirty="0"/>
              <a:t>–  Include any customer or governmental regulatory requirements affecting your business, and how you’ll comply.</a:t>
            </a:r>
          </a:p>
        </p:txBody>
      </p:sp>
    </p:spTree>
    <p:extLst>
      <p:ext uri="{BB962C8B-B14F-4D97-AF65-F5344CB8AC3E}">
        <p14:creationId xmlns:p14="http://schemas.microsoft.com/office/powerpoint/2010/main" val="35434679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11</TotalTime>
  <Words>129</Words>
  <Application>Microsoft Office PowerPoint</Application>
  <PresentationFormat>On-screen Show (4:3)</PresentationFormat>
  <Paragraphs>22</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Oriel</vt:lpstr>
      <vt:lpstr>4.05A notes  </vt:lpstr>
      <vt:lpstr>Employ marketing-information to develop a marketing plan.  </vt:lpstr>
      <vt:lpstr>Market Analysis </vt:lpstr>
      <vt:lpstr>What to Include in Your Market Analysis </vt:lpstr>
      <vt:lpstr>PowerPoint Presentation</vt:lpstr>
      <vt:lpstr>PowerPoint Presentation</vt:lpstr>
      <vt:lpstr>PowerPoint Presentation</vt:lpstr>
      <vt:lpstr>PowerPoint Presentation</vt:lpstr>
      <vt:lpstr>PowerPoint Presentation</vt:lpstr>
    </vt:vector>
  </TitlesOfParts>
  <Company>Onslow County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4.05A notes</dc:title>
  <dc:creator>James Brown</dc:creator>
  <cp:lastModifiedBy>Karen Isbell</cp:lastModifiedBy>
  <cp:revision>3</cp:revision>
  <dcterms:created xsi:type="dcterms:W3CDTF">2014-05-16T17:10:29Z</dcterms:created>
  <dcterms:modified xsi:type="dcterms:W3CDTF">2014-05-28T13:00:57Z</dcterms:modified>
</cp:coreProperties>
</file>