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336" y="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F523837-5045-4E92-A206-5673209E8204}" type="datetimeFigureOut">
              <a:rPr lang="en-US" smtClean="0"/>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4688A6-25E6-4130-987B-3CD76D4AACD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523837-5045-4E92-A206-5673209E8204}" type="datetimeFigureOut">
              <a:rPr lang="en-US" smtClean="0"/>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4688A6-25E6-4130-987B-3CD76D4AACD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523837-5045-4E92-A206-5673209E8204}" type="datetimeFigureOut">
              <a:rPr lang="en-US" smtClean="0"/>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4688A6-25E6-4130-987B-3CD76D4AACD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F523837-5045-4E92-A206-5673209E8204}" type="datetimeFigureOut">
              <a:rPr lang="en-US" smtClean="0"/>
              <a:t>5/14/2014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4688A6-25E6-4130-987B-3CD76D4AACD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F523837-5045-4E92-A206-5673209E8204}" type="datetimeFigureOut">
              <a:rPr lang="en-US" smtClean="0"/>
              <a:t>5/14/2014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4688A6-25E6-4130-987B-3CD76D4AACD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F523837-5045-4E92-A206-5673209E8204}" type="datetimeFigureOut">
              <a:rPr lang="en-US" smtClean="0"/>
              <a:t>5/14/2014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4688A6-25E6-4130-987B-3CD76D4AACD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523837-5045-4E92-A206-5673209E8204}" type="datetimeFigureOut">
              <a:rPr lang="en-US" smtClean="0"/>
              <a:t>5/14/2014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4688A6-25E6-4130-987B-3CD76D4AACD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523837-5045-4E92-A206-5673209E8204}" type="datetimeFigureOut">
              <a:rPr lang="en-US" smtClean="0"/>
              <a:t>5/14/2014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4688A6-25E6-4130-987B-3CD76D4AACD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523837-5045-4E92-A206-5673209E8204}" type="datetimeFigureOut">
              <a:rPr lang="en-US" smtClean="0"/>
              <a:t>5/14/2014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4688A6-25E6-4130-987B-3CD76D4AACD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523837-5045-4E92-A206-5673209E8204}" type="datetimeFigureOut">
              <a:rPr lang="en-US" smtClean="0"/>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4688A6-25E6-4130-987B-3CD76D4AACD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523837-5045-4E92-A206-5673209E8204}" type="datetimeFigureOut">
              <a:rPr lang="en-US" smtClean="0"/>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4688A6-25E6-4130-987B-3CD76D4AACD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523837-5045-4E92-A206-5673209E8204}" type="datetimeFigureOut">
              <a:rPr lang="en-US" smtClean="0"/>
              <a:t>5/14/2014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4688A6-25E6-4130-987B-3CD76D4AACD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025YBECRfE8"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1"/>
            <a:ext cx="7772400" cy="2686050"/>
          </a:xfrm>
        </p:spPr>
        <p:txBody>
          <a:bodyPr>
            <a:normAutofit fontScale="90000"/>
          </a:bodyPr>
          <a:lstStyle/>
          <a:p>
            <a:r>
              <a:rPr lang="en-US" dirty="0"/>
              <a:t/>
            </a:r>
            <a:br>
              <a:rPr lang="en-US" dirty="0"/>
            </a:br>
            <a:r>
              <a:rPr lang="en-US" dirty="0"/>
              <a:t> </a:t>
            </a:r>
            <a:br>
              <a:rPr lang="en-US" dirty="0"/>
            </a:br>
            <a:r>
              <a:rPr lang="en-US" dirty="0" smtClean="0"/>
              <a:t> Acquire information to guide business decision making. </a:t>
            </a:r>
            <a:r>
              <a:rPr lang="en-US" dirty="0"/>
              <a:t> </a:t>
            </a:r>
            <a:br>
              <a:rPr lang="en-US" dirty="0"/>
            </a:br>
            <a:r>
              <a:rPr lang="en-US" dirty="0"/>
              <a:t/>
            </a:r>
            <a:br>
              <a:rPr lang="en-US" dirty="0"/>
            </a:br>
            <a:r>
              <a:rPr lang="en-US" dirty="0"/>
              <a:t> </a:t>
            </a:r>
            <a:br>
              <a:rPr lang="en-US" dirty="0"/>
            </a:br>
            <a:r>
              <a:rPr lang="en-US" dirty="0"/>
              <a:t> </a:t>
            </a:r>
            <a:br>
              <a:rPr lang="en-US" dirty="0"/>
            </a:br>
            <a:endParaRPr lang="en-US" dirty="0"/>
          </a:p>
        </p:txBody>
      </p:sp>
      <p:sp>
        <p:nvSpPr>
          <p:cNvPr id="3" name="Subtitle 2"/>
          <p:cNvSpPr>
            <a:spLocks noGrp="1"/>
          </p:cNvSpPr>
          <p:nvPr>
            <p:ph type="subTitle" idx="1"/>
          </p:nvPr>
        </p:nvSpPr>
        <p:spPr/>
        <p:txBody>
          <a:bodyPr/>
          <a:lstStyle/>
          <a:p>
            <a:r>
              <a:rPr lang="en-US" dirty="0" smtClean="0"/>
              <a:t>Measure economic impact of sport/event (NF:187)</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From the X-Games to the Olympic Games, from bush league ballparks to state-of-the-art major-league stadiums, governments spend large amounts of public money to lure sporting events or host </a:t>
            </a:r>
            <a:r>
              <a:rPr lang="en-US" dirty="0" smtClean="0"/>
              <a:t>teams</a:t>
            </a:r>
          </a:p>
          <a:p>
            <a:r>
              <a:rPr lang="en-US" dirty="0" smtClean="0"/>
              <a:t>The expenditure of public money on sport facilities and events is an international phenomenon that occurs at every level of government.</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a:t>Recent spending on stadiums for top-level professional teams has generated a great deal of attention. </a:t>
            </a:r>
            <a:endParaRPr lang="en-US" dirty="0" smtClean="0"/>
          </a:p>
          <a:p>
            <a:r>
              <a:rPr lang="en-US" dirty="0" smtClean="0"/>
              <a:t>Between </a:t>
            </a:r>
            <a:r>
              <a:rPr lang="en-US" dirty="0"/>
              <a:t>2000 and 2009, 31 major-league stadiums and arenas opened across urban America at a public cost of approximately $8 billion. </a:t>
            </a:r>
            <a:endParaRPr lang="en-US" dirty="0" smtClean="0"/>
          </a:p>
          <a:p>
            <a:r>
              <a:rPr lang="en-US" dirty="0" smtClean="0"/>
              <a:t>A </a:t>
            </a:r>
            <a:r>
              <a:rPr lang="en-US" dirty="0"/>
              <a:t>few were built to attract new teams, but most replaced existing facilities for incumbent teams.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significant investment by local governments suggests that the economic returns of sport must be quite large</a:t>
            </a:r>
            <a:r>
              <a:rPr lang="en-US" dirty="0" smtClean="0"/>
              <a:t>.</a:t>
            </a:r>
          </a:p>
          <a:p>
            <a:r>
              <a:rPr lang="en-US" dirty="0"/>
              <a:t>Teams, stadiums, and events are commonly promoted as economic catalysts</a:t>
            </a:r>
            <a:r>
              <a:rPr lang="en-US" dirty="0" smtClean="0"/>
              <a:t>.</a:t>
            </a:r>
          </a:p>
          <a:p>
            <a:r>
              <a:rPr lang="en-US" dirty="0" smtClean="0">
                <a:hlinkClick r:id="rId2"/>
              </a:rPr>
              <a:t>https://www.youtube.com/watch?v=025YBECRfE8</a:t>
            </a:r>
            <a:endParaRPr lang="en-US" dirty="0" smtClean="0"/>
          </a:p>
          <a:p>
            <a:pPr>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85000" lnSpcReduction="20000"/>
          </a:bodyPr>
          <a:lstStyle/>
          <a:p>
            <a:r>
              <a:rPr lang="en-US" b="1" baseline="0" dirty="0" smtClean="0">
                <a:latin typeface="Times New Roman"/>
              </a:rPr>
              <a:t>Direct </a:t>
            </a:r>
            <a:r>
              <a:rPr lang="en-US" sz="2800" b="1" baseline="0" dirty="0" smtClean="0">
                <a:latin typeface="Times New Roman"/>
              </a:rPr>
              <a:t>Impact: </a:t>
            </a:r>
            <a:r>
              <a:rPr lang="en-US" baseline="0" dirty="0" smtClean="0">
                <a:latin typeface="Times New Roman"/>
              </a:rPr>
              <a:t>The first round effect of visitor spending, that is, how much the restaurants, hotels, and others who received the initial amount spend on goods in the local economy and pay employees who live in the jurisdiction.</a:t>
            </a:r>
          </a:p>
          <a:p>
            <a:r>
              <a:rPr lang="en-US" b="1" baseline="0" dirty="0" smtClean="0">
                <a:latin typeface="Times New Roman"/>
              </a:rPr>
              <a:t>Indirect Impact: </a:t>
            </a:r>
            <a:r>
              <a:rPr lang="en-US" baseline="0" dirty="0" smtClean="0">
                <a:latin typeface="Times New Roman"/>
              </a:rPr>
              <a:t>The ripple affect of additional rounds of </a:t>
            </a:r>
            <a:r>
              <a:rPr lang="en-US" baseline="0" dirty="0" err="1" smtClean="0">
                <a:latin typeface="Times New Roman"/>
              </a:rPr>
              <a:t>recirculating</a:t>
            </a:r>
            <a:r>
              <a:rPr lang="en-US" baseline="0" dirty="0" smtClean="0">
                <a:latin typeface="Times New Roman"/>
              </a:rPr>
              <a:t> the initial</a:t>
            </a:r>
            <a:r>
              <a:rPr lang="en-US" dirty="0" smtClean="0">
                <a:latin typeface="Times New Roman"/>
              </a:rPr>
              <a:t> spectators dollars</a:t>
            </a:r>
            <a:endParaRPr lang="en-US" baseline="0" dirty="0" smtClean="0">
              <a:latin typeface="Times New Roman"/>
            </a:endParaRPr>
          </a:p>
          <a:p>
            <a:r>
              <a:rPr lang="en-US" b="1" baseline="0" dirty="0" smtClean="0">
                <a:latin typeface="Times New Roman"/>
              </a:rPr>
              <a:t>Induced </a:t>
            </a:r>
            <a:r>
              <a:rPr lang="en-US" sz="2800" b="1" baseline="0" dirty="0" smtClean="0">
                <a:latin typeface="Times New Roman"/>
              </a:rPr>
              <a:t>Impact: </a:t>
            </a:r>
            <a:r>
              <a:rPr lang="en-US" baseline="0" dirty="0" smtClean="0">
                <a:latin typeface="Times New Roman"/>
              </a:rPr>
              <a:t>Further ripple effects caused by employees of impacted businesses spending some of their salaries and wages in other businesses in the city.</a:t>
            </a:r>
          </a:p>
          <a:p>
            <a:r>
              <a:rPr lang="en-US" dirty="0" smtClean="0"/>
              <a:t>http://agrilifecdn.tamu.edu/cromptonrpts/files/2011/06/Full-Text100.pdf</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28600" y="1600200"/>
            <a:ext cx="8610600" cy="4525963"/>
          </a:xfrm>
        </p:spPr>
        <p:txBody>
          <a:bodyPr/>
          <a:lstStyle/>
          <a:p>
            <a:r>
              <a:rPr lang="en-US" b="1" dirty="0" smtClean="0"/>
              <a:t>What are Basic Economic Impacts?</a:t>
            </a:r>
          </a:p>
          <a:p>
            <a:r>
              <a:rPr lang="en-US" dirty="0" smtClean="0"/>
              <a:t>Number of spectators</a:t>
            </a:r>
          </a:p>
          <a:p>
            <a:r>
              <a:rPr lang="en-US" dirty="0" smtClean="0"/>
              <a:t>Number of attendees (non-spectators)</a:t>
            </a:r>
          </a:p>
          <a:p>
            <a:r>
              <a:rPr lang="en-US" dirty="0" smtClean="0"/>
              <a:t>Percentage of spectators and attendees from outside the 'host economy'</a:t>
            </a:r>
          </a:p>
          <a:p>
            <a:r>
              <a:rPr lang="en-US" dirty="0" smtClean="0"/>
              <a:t>Duration of event</a:t>
            </a:r>
          </a:p>
          <a:p>
            <a:r>
              <a:rPr lang="en-US" sz="1400" dirty="0" smtClean="0"/>
              <a:t>http://www.eventimpacts.com/economic/basic/</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b="1" dirty="0" smtClean="0"/>
              <a:t>What are the Intermediate Impacts?</a:t>
            </a:r>
          </a:p>
          <a:p>
            <a:r>
              <a:rPr lang="en-US" dirty="0" smtClean="0"/>
              <a:t>Direct Economic Impact of an Event</a:t>
            </a:r>
          </a:p>
          <a:p>
            <a:r>
              <a:rPr lang="en-US" dirty="0" smtClean="0"/>
              <a:t>The </a:t>
            </a:r>
            <a:r>
              <a:rPr lang="en-US" b="1" dirty="0" smtClean="0"/>
              <a:t>Direct Economic Impact</a:t>
            </a:r>
            <a:r>
              <a:rPr lang="en-US" dirty="0" smtClean="0"/>
              <a:t> is a measure of the total amount of additional expenditure within a defined geographical area, which can be directly attributed to staging an event. Based on visitor and organizer spending. Direct Economic Impact is an assessment of the net increase in spending as a result of the event.</a:t>
            </a:r>
          </a:p>
          <a:p>
            <a:r>
              <a:rPr lang="en-US" sz="1300" dirty="0" smtClean="0"/>
              <a:t>http://www.eventimpacts.com/economic/basic/</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533400"/>
            <a:ext cx="8229600" cy="5592763"/>
          </a:xfrm>
        </p:spPr>
        <p:txBody>
          <a:bodyPr>
            <a:normAutofit fontScale="92500" lnSpcReduction="20000"/>
          </a:bodyPr>
          <a:lstStyle/>
          <a:p>
            <a:r>
              <a:rPr lang="en-US" dirty="0" smtClean="0"/>
              <a:t>There is broad consensus on the standard approach to measuring the economic impact of an event. </a:t>
            </a:r>
          </a:p>
          <a:p>
            <a:r>
              <a:rPr lang="en-US" dirty="0" smtClean="0"/>
              <a:t>The spending patterns of event attendees are sampled, averaged and then </a:t>
            </a:r>
            <a:r>
              <a:rPr lang="en-US" dirty="0" err="1" smtClean="0"/>
              <a:t>upscaled</a:t>
            </a:r>
            <a:r>
              <a:rPr lang="en-US" dirty="0" smtClean="0"/>
              <a:t> to the overall 'event population'. </a:t>
            </a:r>
          </a:p>
          <a:p>
            <a:r>
              <a:rPr lang="en-US" dirty="0" smtClean="0"/>
              <a:t>This is typically combined with an assessment of the net spending in the host economy by the event organizer to determine the Direct Economic Impact. </a:t>
            </a:r>
          </a:p>
          <a:p>
            <a:r>
              <a:rPr lang="en-US" dirty="0" smtClean="0"/>
              <a:t>This process typically requires some primary research in the form of surveying event attendees to evaluate peoples' spending patterns at the event.</a:t>
            </a:r>
            <a:endParaRPr lang="en-US" dirty="0"/>
          </a:p>
        </p:txBody>
      </p:sp>
      <p:sp>
        <p:nvSpPr>
          <p:cNvPr id="4" name="Rectangle 3"/>
          <p:cNvSpPr/>
          <p:nvPr/>
        </p:nvSpPr>
        <p:spPr>
          <a:xfrm>
            <a:off x="2286000" y="5943600"/>
            <a:ext cx="5029200" cy="369332"/>
          </a:xfrm>
          <a:prstGeom prst="rect">
            <a:avLst/>
          </a:prstGeom>
        </p:spPr>
        <p:txBody>
          <a:bodyPr wrap="square">
            <a:spAutoFit/>
          </a:bodyPr>
          <a:lstStyle/>
          <a:p>
            <a:r>
              <a:rPr lang="en-US" dirty="0" smtClean="0"/>
              <a:t>http://www.eventimpacts.com/economic/basic/</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b="1" dirty="0" smtClean="0"/>
              <a:t>What are the Advanced Impacts?</a:t>
            </a:r>
          </a:p>
          <a:p>
            <a:r>
              <a:rPr lang="en-US" dirty="0" smtClean="0"/>
              <a:t>Total Economic Impact of an Event</a:t>
            </a:r>
          </a:p>
          <a:p>
            <a:r>
              <a:rPr lang="en-US" dirty="0" smtClean="0"/>
              <a:t>Advanced Economic Impacts primarily involve making </a:t>
            </a:r>
            <a:r>
              <a:rPr lang="en-US" dirty="0" err="1" smtClean="0"/>
              <a:t>judgements</a:t>
            </a:r>
            <a:r>
              <a:rPr lang="en-US" dirty="0" smtClean="0"/>
              <a:t> about longer-term economic activity, or economic decisions that people may or may not have made were it not for the event taking place.</a:t>
            </a:r>
          </a:p>
          <a:p>
            <a:r>
              <a:rPr lang="en-US" dirty="0" smtClean="0"/>
              <a:t>The </a:t>
            </a:r>
            <a:r>
              <a:rPr lang="en-US" b="1" dirty="0" smtClean="0"/>
              <a:t>Total Economic Impact</a:t>
            </a:r>
            <a:r>
              <a:rPr lang="en-US" dirty="0" smtClean="0"/>
              <a:t> builds on the calculation made in the Intermediate Impacts section which determined the Direct Economic Impact.</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Many economic impact studies are carried out for research or public </a:t>
            </a:r>
            <a:r>
              <a:rPr lang="en-US" dirty="0" smtClean="0"/>
              <a:t>information purposes</a:t>
            </a:r>
            <a:r>
              <a:rPr lang="en-US" dirty="0"/>
              <a:t>, and are not meant to be Benefit/Cost (B/C) studies. B/C Analysis </a:t>
            </a:r>
            <a:r>
              <a:rPr lang="en-US" dirty="0" smtClean="0"/>
              <a:t>is primarily </a:t>
            </a:r>
            <a:r>
              <a:rPr lang="en-US" dirty="0"/>
              <a:t>relevant as an aid for decision-making. </a:t>
            </a:r>
            <a:endParaRPr lang="en-US"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There are several applicable "tests“ for this decision-making:</a:t>
            </a:r>
          </a:p>
          <a:p>
            <a:r>
              <a:rPr lang="en-US" b="1" dirty="0" smtClean="0"/>
              <a:t>Feasibility</a:t>
            </a:r>
          </a:p>
          <a:p>
            <a:r>
              <a:rPr lang="en-US" b="1" dirty="0"/>
              <a:t>Cost </a:t>
            </a:r>
            <a:r>
              <a:rPr lang="en-US" b="1" dirty="0" smtClean="0"/>
              <a:t>Effectiveness</a:t>
            </a:r>
          </a:p>
          <a:p>
            <a:r>
              <a:rPr lang="en-US" b="1" dirty="0"/>
              <a:t>Net Present Value (NPV) -- This is calculated as </a:t>
            </a:r>
            <a:r>
              <a:rPr lang="en-US" b="1" dirty="0" smtClean="0"/>
              <a:t>follows:  </a:t>
            </a:r>
            <a:r>
              <a:rPr lang="en-US" dirty="0" smtClean="0"/>
              <a:t>NPV </a:t>
            </a:r>
            <a:r>
              <a:rPr lang="en-US" dirty="0"/>
              <a:t>= Present Value of Project Benefit minus the Present Value of </a:t>
            </a:r>
            <a:r>
              <a:rPr lang="en-US" dirty="0" smtClean="0"/>
              <a:t>Project Cost</a:t>
            </a:r>
            <a:r>
              <a:rPr lang="en-US" dirty="0"/>
              <a:t>, where "Present Value" is the discounted value of a stream of benefits </a:t>
            </a:r>
            <a:r>
              <a:rPr lang="en-US" dirty="0" smtClean="0"/>
              <a:t>or costs</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Benefit/Cost Ratio (B/C) -- This is calculated as </a:t>
            </a:r>
            <a:r>
              <a:rPr lang="en-US" b="1" dirty="0" smtClean="0"/>
              <a:t>follows:  </a:t>
            </a:r>
            <a:r>
              <a:rPr lang="en-US" dirty="0" smtClean="0"/>
              <a:t>B/C </a:t>
            </a:r>
            <a:r>
              <a:rPr lang="en-US" dirty="0"/>
              <a:t>= Present Value of Project Benefit divided by Present Value of Project </a:t>
            </a:r>
            <a:r>
              <a:rPr lang="en-US" dirty="0" smtClean="0"/>
              <a:t>Cost</a:t>
            </a:r>
          </a:p>
          <a:p>
            <a:r>
              <a:rPr lang="en-US" b="1" dirty="0"/>
              <a:t>Calculation of "Present Value". </a:t>
            </a:r>
            <a:r>
              <a:rPr lang="en-US" dirty="0"/>
              <a:t>Both NPV and B/C tests require that costs </a:t>
            </a:r>
            <a:r>
              <a:rPr lang="en-US" dirty="0" smtClean="0"/>
              <a:t>and benefits </a:t>
            </a:r>
            <a:r>
              <a:rPr lang="en-US" dirty="0"/>
              <a:t>be presented in terms of their value as of the time of the decision-making.</a:t>
            </a:r>
          </a:p>
        </p:txBody>
      </p:sp>
      <p:sp>
        <p:nvSpPr>
          <p:cNvPr id="4" name="Rectangle 3"/>
          <p:cNvSpPr/>
          <p:nvPr/>
        </p:nvSpPr>
        <p:spPr>
          <a:xfrm>
            <a:off x="2362200" y="5791200"/>
            <a:ext cx="4572000" cy="646331"/>
          </a:xfrm>
          <a:prstGeom prst="rect">
            <a:avLst/>
          </a:prstGeom>
        </p:spPr>
        <p:txBody>
          <a:bodyPr>
            <a:spAutoFit/>
          </a:bodyPr>
          <a:lstStyle/>
          <a:p>
            <a:r>
              <a:rPr lang="en-US" dirty="0" smtClean="0"/>
              <a:t>http://www.edrgroup.com/pdf/econ-impact-primer.pdf</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TotalTime>
  <Words>656</Words>
  <Application>Microsoft Office PowerPoint</Application>
  <PresentationFormat>On-screen Show (4:3)</PresentationFormat>
  <Paragraphs>41</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    Acquire information to guide business decision making.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Onslow County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Acquire information to guide business decision making.</dc:title>
  <dc:creator>james.brown</dc:creator>
  <cp:lastModifiedBy>Karen Isbell</cp:lastModifiedBy>
  <cp:revision>13</cp:revision>
  <dcterms:created xsi:type="dcterms:W3CDTF">2014-05-08T17:28:36Z</dcterms:created>
  <dcterms:modified xsi:type="dcterms:W3CDTF">2014-05-14T13:35:48Z</dcterms:modified>
</cp:coreProperties>
</file>