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3" r:id="rId3"/>
    <p:sldId id="257" r:id="rId4"/>
    <p:sldId id="264" r:id="rId5"/>
    <p:sldId id="260" r:id="rId6"/>
    <p:sldId id="259" r:id="rId7"/>
    <p:sldId id="258" r:id="rId8"/>
    <p:sldId id="261" r:id="rId9"/>
    <p:sldId id="262" r:id="rId10"/>
    <p:sldId id="271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336" y="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70CDA-B082-490D-8146-AD4BFF77C576}" type="datetimeFigureOut">
              <a:rPr lang="en-US" smtClean="0"/>
              <a:t>5/12/2014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3F2E9-9E8F-42CF-8500-0853B3B3B72D}" type="slidenum">
              <a:rPr lang="en-US" smtClean="0"/>
              <a:t>‹#›</a:t>
            </a:fld>
            <a:endParaRPr lang="en-US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70CDA-B082-490D-8146-AD4BFF77C576}" type="datetimeFigureOut">
              <a:rPr lang="en-US" smtClean="0"/>
              <a:t>5/12/2014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3F2E9-9E8F-42CF-8500-0853B3B3B7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70CDA-B082-490D-8146-AD4BFF77C576}" type="datetimeFigureOut">
              <a:rPr lang="en-US" smtClean="0"/>
              <a:t>5/12/2014</a:t>
            </a:fld>
            <a:endParaRPr lang="en-US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3F2E9-9E8F-42CF-8500-0853B3B3B72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70CDA-B082-490D-8146-AD4BFF77C576}" type="datetimeFigureOut">
              <a:rPr lang="en-US" smtClean="0"/>
              <a:t>5/12/2014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3F2E9-9E8F-42CF-8500-0853B3B3B7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70CDA-B082-490D-8146-AD4BFF77C576}" type="datetimeFigureOut">
              <a:rPr lang="en-US" smtClean="0"/>
              <a:t>5/12/2014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3F2E9-9E8F-42CF-8500-0853B3B3B7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70CDA-B082-490D-8146-AD4BFF77C576}" type="datetimeFigureOut">
              <a:rPr lang="en-US" smtClean="0"/>
              <a:t>5/12/2014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3F2E9-9E8F-42CF-8500-0853B3B3B7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70CDA-B082-490D-8146-AD4BFF77C576}" type="datetimeFigureOut">
              <a:rPr lang="en-US" smtClean="0"/>
              <a:t>5/12/2014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3F2E9-9E8F-42CF-8500-0853B3B3B7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70CDA-B082-490D-8146-AD4BFF77C576}" type="datetimeFigureOut">
              <a:rPr lang="en-US" smtClean="0"/>
              <a:t>5/12/2014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3F2E9-9E8F-42CF-8500-0853B3B3B72D}" type="slidenum">
              <a:rPr lang="en-US" smtClean="0"/>
              <a:t>‹#›</a:t>
            </a:fld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70CDA-B082-490D-8146-AD4BFF77C576}" type="datetimeFigureOut">
              <a:rPr lang="en-US" smtClean="0"/>
              <a:t>5/12/2014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3F2E9-9E8F-42CF-8500-0853B3B3B72D}" type="slidenum">
              <a:rPr lang="en-US" smtClean="0"/>
              <a:t>‹#›</a:t>
            </a:fld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70CDA-B082-490D-8146-AD4BFF77C576}" type="datetimeFigureOut">
              <a:rPr lang="en-US" smtClean="0"/>
              <a:t>5/12/2014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3F2E9-9E8F-42CF-8500-0853B3B3B7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70CDA-B082-490D-8146-AD4BFF77C576}" type="datetimeFigureOut">
              <a:rPr lang="en-US" smtClean="0"/>
              <a:t>5/12/2014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3F2E9-9E8F-42CF-8500-0853B3B3B7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A9470CDA-B082-490D-8146-AD4BFF77C576}" type="datetimeFigureOut">
              <a:rPr lang="en-US" smtClean="0"/>
              <a:t>5/12/2014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38D3F2E9-9E8F-42CF-8500-0853B3B3B72D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businessdictionary.com/definition/decision.html" TargetMode="External"/><Relationship Id="rId13" Type="http://schemas.openxmlformats.org/officeDocument/2006/relationships/hyperlink" Target="http://www.businessdictionary.com/definition/media.html" TargetMode="External"/><Relationship Id="rId3" Type="http://schemas.openxmlformats.org/officeDocument/2006/relationships/hyperlink" Target="http://www.businessdictionary.com/definition/analyze.html" TargetMode="External"/><Relationship Id="rId7" Type="http://schemas.openxmlformats.org/officeDocument/2006/relationships/hyperlink" Target="http://www.businessdictionary.com/definition/provide.html" TargetMode="External"/><Relationship Id="rId12" Type="http://schemas.openxmlformats.org/officeDocument/2006/relationships/hyperlink" Target="http://www.businessdictionary.com/definition/distribution.html" TargetMode="External"/><Relationship Id="rId2" Type="http://schemas.openxmlformats.org/officeDocument/2006/relationships/hyperlink" Target="http://www.businessdictionary.com/definition/system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businessdictionary.com/definition/organization.html" TargetMode="External"/><Relationship Id="rId11" Type="http://schemas.openxmlformats.org/officeDocument/2006/relationships/hyperlink" Target="http://www.businessdictionary.com/definition/packaging.html" TargetMode="External"/><Relationship Id="rId5" Type="http://schemas.openxmlformats.org/officeDocument/2006/relationships/hyperlink" Target="http://www.businessdictionary.com/definition/source.html" TargetMode="External"/><Relationship Id="rId15" Type="http://schemas.openxmlformats.org/officeDocument/2006/relationships/hyperlink" Target="http://www.businessdictionary.com/definition/promotion.html" TargetMode="External"/><Relationship Id="rId10" Type="http://schemas.openxmlformats.org/officeDocument/2006/relationships/hyperlink" Target="http://www.businessdictionary.com/definition/improvement.html" TargetMode="External"/><Relationship Id="rId4" Type="http://schemas.openxmlformats.org/officeDocument/2006/relationships/hyperlink" Target="http://www.businessdictionary.com/definition/marketing-information.html" TargetMode="External"/><Relationship Id="rId9" Type="http://schemas.openxmlformats.org/officeDocument/2006/relationships/hyperlink" Target="http://www.businessdictionary.com/definition/product-development.html" TargetMode="External"/><Relationship Id="rId14" Type="http://schemas.openxmlformats.org/officeDocument/2006/relationships/hyperlink" Target="http://www.businessdictionary.com/definition/selection.html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Sports &amp; Entertainment Marketing II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4.01 Marketing Information Management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0386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6600" dirty="0" smtClean="0"/>
              <a:t>Did you know that…</a:t>
            </a:r>
            <a:endParaRPr lang="en-US" sz="6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sz="6000" dirty="0" smtClean="0"/>
              <a:t>MARKETING is the second oldest profession in the world?! 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2145351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Marketing Information Management System 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25963"/>
          </a:xfrm>
        </p:spPr>
        <p:txBody>
          <a:bodyPr>
            <a:normAutofit fontScale="85000" lnSpcReduction="10000"/>
          </a:bodyPr>
          <a:lstStyle/>
          <a:p>
            <a:r>
              <a:rPr lang="en-US" sz="3200" dirty="0">
                <a:solidFill>
                  <a:schemeClr val="tx1"/>
                </a:solidFill>
              </a:rPr>
              <a:t>A </a:t>
            </a:r>
            <a:r>
              <a:rPr lang="en-US" sz="3200" dirty="0">
                <a:solidFill>
                  <a:schemeClr val="tx1"/>
                </a:solidFill>
                <a:hlinkClick r:id="rId2"/>
              </a:rPr>
              <a:t>system</a:t>
            </a:r>
            <a:r>
              <a:rPr lang="en-US" sz="3200" dirty="0">
                <a:solidFill>
                  <a:schemeClr val="tx1"/>
                </a:solidFill>
              </a:rPr>
              <a:t> that</a:t>
            </a:r>
            <a:r>
              <a:rPr lang="en-US" sz="3200" dirty="0"/>
              <a:t> </a:t>
            </a:r>
            <a:r>
              <a:rPr lang="en-US" sz="3200" dirty="0">
                <a:hlinkClick r:id="rId3"/>
              </a:rPr>
              <a:t>analyzes</a:t>
            </a:r>
            <a:r>
              <a:rPr lang="en-US" sz="3200" dirty="0"/>
              <a:t> and assesses </a:t>
            </a:r>
            <a:r>
              <a:rPr lang="en-US" sz="3200" dirty="0">
                <a:hlinkClick r:id="rId4"/>
              </a:rPr>
              <a:t>marketing information</a:t>
            </a:r>
            <a:r>
              <a:rPr lang="en-US" sz="3200" dirty="0"/>
              <a:t>, gathered continuously from </a:t>
            </a:r>
            <a:r>
              <a:rPr lang="en-US" sz="3200" dirty="0">
                <a:hlinkClick r:id="rId5"/>
              </a:rPr>
              <a:t>sources</a:t>
            </a:r>
            <a:r>
              <a:rPr lang="en-US" sz="3200" dirty="0"/>
              <a:t> inside and outside an </a:t>
            </a:r>
            <a:r>
              <a:rPr lang="en-US" sz="3200" dirty="0">
                <a:hlinkClick r:id="rId6"/>
              </a:rPr>
              <a:t>organization</a:t>
            </a:r>
            <a:r>
              <a:rPr lang="en-US" sz="3200" dirty="0"/>
              <a:t>. Timely marketing information </a:t>
            </a:r>
            <a:r>
              <a:rPr lang="en-US" sz="3200" dirty="0">
                <a:hlinkClick r:id="rId7"/>
              </a:rPr>
              <a:t>provides</a:t>
            </a:r>
            <a:r>
              <a:rPr lang="en-US" sz="3200" dirty="0"/>
              <a:t> basis for </a:t>
            </a:r>
            <a:r>
              <a:rPr lang="en-US" sz="3200" dirty="0">
                <a:hlinkClick r:id="rId8"/>
              </a:rPr>
              <a:t>decisions</a:t>
            </a:r>
            <a:r>
              <a:rPr lang="en-US" sz="3200" dirty="0"/>
              <a:t> such as </a:t>
            </a:r>
            <a:r>
              <a:rPr lang="en-US" sz="3200" dirty="0">
                <a:hlinkClick r:id="rId9"/>
              </a:rPr>
              <a:t>product development</a:t>
            </a:r>
            <a:r>
              <a:rPr lang="en-US" sz="3200" dirty="0"/>
              <a:t> or </a:t>
            </a:r>
            <a:r>
              <a:rPr lang="en-US" sz="3200" dirty="0">
                <a:hlinkClick r:id="rId10"/>
              </a:rPr>
              <a:t>improvement</a:t>
            </a:r>
            <a:r>
              <a:rPr lang="en-US" sz="3200" dirty="0"/>
              <a:t>, pricing, </a:t>
            </a:r>
            <a:r>
              <a:rPr lang="en-US" sz="3200" dirty="0">
                <a:hlinkClick r:id="rId11"/>
              </a:rPr>
              <a:t>packaging</a:t>
            </a:r>
            <a:r>
              <a:rPr lang="en-US" sz="3200" dirty="0"/>
              <a:t>, </a:t>
            </a:r>
            <a:r>
              <a:rPr lang="en-US" sz="3200" dirty="0">
                <a:hlinkClick r:id="rId12"/>
              </a:rPr>
              <a:t>distribution</a:t>
            </a:r>
            <a:r>
              <a:rPr lang="en-US" sz="3200" dirty="0"/>
              <a:t>, </a:t>
            </a:r>
            <a:r>
              <a:rPr lang="en-US" sz="3200" dirty="0">
                <a:hlinkClick r:id="rId13"/>
              </a:rPr>
              <a:t>media</a:t>
            </a:r>
            <a:r>
              <a:rPr lang="en-US" sz="3200" dirty="0"/>
              <a:t> </a:t>
            </a:r>
            <a:r>
              <a:rPr lang="en-US" sz="3200" dirty="0">
                <a:hlinkClick r:id="rId14"/>
              </a:rPr>
              <a:t>selection</a:t>
            </a:r>
            <a:r>
              <a:rPr lang="en-US" sz="3200" dirty="0"/>
              <a:t>, and </a:t>
            </a:r>
            <a:r>
              <a:rPr lang="en-US" sz="3200" dirty="0">
                <a:hlinkClick r:id="rId15"/>
              </a:rPr>
              <a:t>promotion</a:t>
            </a:r>
            <a:r>
              <a:rPr lang="en-US" sz="3200" dirty="0"/>
              <a:t>. </a:t>
            </a:r>
            <a:endParaRPr lang="en-US" sz="3200" dirty="0" smtClean="0"/>
          </a:p>
          <a:p>
            <a:endParaRPr lang="en-US" sz="3200" dirty="0"/>
          </a:p>
          <a:p>
            <a:r>
              <a:rPr lang="en-US" sz="3200" i="1" dirty="0" smtClean="0"/>
              <a:t>Can be as simple as a notebook or as complex as having a computer database 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0510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Marketing Information Systems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These systems streamline the process of providing information </a:t>
            </a:r>
            <a:r>
              <a:rPr lang="en-US" sz="2800" dirty="0" smtClean="0">
                <a:sym typeface="Wingdings" panose="05000000000000000000" pitchFamily="2" charset="2"/>
              </a:rPr>
              <a:t> enhancing and promoting the brand value of the company.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 smtClean="0">
                <a:sym typeface="Wingdings" panose="05000000000000000000" pitchFamily="2" charset="2"/>
              </a:rPr>
              <a:t>Helps owners of the company </a:t>
            </a:r>
            <a:r>
              <a:rPr lang="en-US" sz="2800" b="1" u="sng" dirty="0" smtClean="0">
                <a:solidFill>
                  <a:schemeClr val="bg2">
                    <a:lumMod val="50000"/>
                    <a:lumOff val="50000"/>
                  </a:schemeClr>
                </a:solidFill>
                <a:sym typeface="Wingdings" panose="05000000000000000000" pitchFamily="2" charset="2"/>
              </a:rPr>
              <a:t>plan</a:t>
            </a:r>
            <a:r>
              <a:rPr lang="en-US" sz="2800" dirty="0" smtClean="0">
                <a:solidFill>
                  <a:schemeClr val="bg2">
                    <a:lumMod val="50000"/>
                    <a:lumOff val="50000"/>
                  </a:schemeClr>
                </a:solidFill>
                <a:sym typeface="Wingdings" panose="05000000000000000000" pitchFamily="2" charset="2"/>
              </a:rPr>
              <a:t> </a:t>
            </a:r>
            <a:r>
              <a:rPr lang="en-US" sz="2800" dirty="0" smtClean="0">
                <a:sym typeface="Wingdings" panose="05000000000000000000" pitchFamily="2" charset="2"/>
              </a:rPr>
              <a:t>marketing activities.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 smtClean="0">
                <a:sym typeface="Wingdings" panose="05000000000000000000" pitchFamily="2" charset="2"/>
              </a:rPr>
              <a:t>Helps owners </a:t>
            </a:r>
            <a:r>
              <a:rPr lang="en-US" sz="2800" b="1" u="sng" dirty="0" smtClean="0">
                <a:solidFill>
                  <a:schemeClr val="bg2">
                    <a:lumMod val="50000"/>
                    <a:lumOff val="50000"/>
                  </a:schemeClr>
                </a:solidFill>
                <a:sym typeface="Wingdings" panose="05000000000000000000" pitchFamily="2" charset="2"/>
              </a:rPr>
              <a:t>organize</a:t>
            </a:r>
            <a:r>
              <a:rPr lang="en-US" sz="2800" dirty="0" smtClean="0">
                <a:solidFill>
                  <a:schemeClr val="bg2">
                    <a:lumMod val="50000"/>
                    <a:lumOff val="50000"/>
                  </a:schemeClr>
                </a:solidFill>
                <a:sym typeface="Wingdings" panose="05000000000000000000" pitchFamily="2" charset="2"/>
              </a:rPr>
              <a:t> </a:t>
            </a:r>
            <a:r>
              <a:rPr lang="en-US" sz="2800" dirty="0" smtClean="0">
                <a:sym typeface="Wingdings" panose="05000000000000000000" pitchFamily="2" charset="2"/>
              </a:rPr>
              <a:t>and </a:t>
            </a:r>
            <a:r>
              <a:rPr lang="en-US" sz="2800" b="1" u="sng" dirty="0" smtClean="0">
                <a:solidFill>
                  <a:schemeClr val="bg2">
                    <a:lumMod val="50000"/>
                    <a:lumOff val="50000"/>
                  </a:schemeClr>
                </a:solidFill>
                <a:sym typeface="Wingdings" panose="05000000000000000000" pitchFamily="2" charset="2"/>
              </a:rPr>
              <a:t>coordinate</a:t>
            </a:r>
            <a:r>
              <a:rPr lang="en-US" sz="2800" dirty="0" smtClean="0">
                <a:sym typeface="Wingdings" panose="05000000000000000000" pitchFamily="2" charset="2"/>
              </a:rPr>
              <a:t> their marketing activities.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 smtClean="0">
                <a:sym typeface="Wingdings" panose="05000000000000000000" pitchFamily="2" charset="2"/>
              </a:rPr>
              <a:t>Enables owners to </a:t>
            </a:r>
            <a:r>
              <a:rPr lang="en-US" sz="2800" b="1" u="sng" dirty="0" smtClean="0">
                <a:solidFill>
                  <a:schemeClr val="bg2">
                    <a:lumMod val="50000"/>
                    <a:lumOff val="50000"/>
                  </a:schemeClr>
                </a:solidFill>
                <a:sym typeface="Wingdings" panose="05000000000000000000" pitchFamily="2" charset="2"/>
              </a:rPr>
              <a:t>decide</a:t>
            </a:r>
            <a:r>
              <a:rPr lang="en-US" sz="2800" dirty="0" smtClean="0">
                <a:sym typeface="Wingdings" panose="05000000000000000000" pitchFamily="2" charset="2"/>
              </a:rPr>
              <a:t> on the strategy and control the dissemination of the strategic direction.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19133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Marketing Information 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In order to be successful, a business MUST know its market!</a:t>
            </a:r>
          </a:p>
          <a:p>
            <a:r>
              <a:rPr lang="en-US" sz="2800" dirty="0" smtClean="0"/>
              <a:t>Some information is just trash…you spend a lot of time gathering information that does not amount to anything. </a:t>
            </a:r>
          </a:p>
          <a:p>
            <a:r>
              <a:rPr lang="en-US" sz="2800" dirty="0" smtClean="0"/>
              <a:t>Your goal is to find out what catches customer’s attention </a:t>
            </a:r>
          </a:p>
          <a:p>
            <a:r>
              <a:rPr lang="en-US" sz="2800" dirty="0" smtClean="0"/>
              <a:t>Marketers sometimes lack enough of the “right” info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04982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Marketing Information 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Clr>
                <a:srgbClr val="759AA5">
                  <a:lumMod val="60000"/>
                  <a:lumOff val="40000"/>
                </a:srgbClr>
              </a:buClr>
            </a:pPr>
            <a:r>
              <a:rPr lang="en-US" sz="2800" dirty="0">
                <a:solidFill>
                  <a:srgbClr val="DFE6D0"/>
                </a:solidFill>
              </a:rPr>
              <a:t>Market research is an orderly, efficient way to learn about people </a:t>
            </a:r>
            <a:r>
              <a:rPr lang="en-US" sz="2800" dirty="0">
                <a:solidFill>
                  <a:srgbClr val="DFE6D0"/>
                </a:solidFill>
                <a:sym typeface="Wingdings" panose="05000000000000000000" pitchFamily="2" charset="2"/>
              </a:rPr>
              <a:t> those who DO and those who MIGHT buy from you. </a:t>
            </a:r>
            <a:endParaRPr lang="en-US" sz="2800" dirty="0" smtClean="0">
              <a:solidFill>
                <a:srgbClr val="DFE6D0"/>
              </a:solidFill>
              <a:sym typeface="Wingdings" panose="05000000000000000000" pitchFamily="2" charset="2"/>
            </a:endParaRPr>
          </a:p>
          <a:p>
            <a:pPr lvl="0">
              <a:buClr>
                <a:srgbClr val="759AA5">
                  <a:lumMod val="60000"/>
                  <a:lumOff val="40000"/>
                </a:srgbClr>
              </a:buClr>
            </a:pPr>
            <a:r>
              <a:rPr lang="en-US" sz="2800" dirty="0" smtClean="0">
                <a:solidFill>
                  <a:srgbClr val="DFE6D0"/>
                </a:solidFill>
                <a:sym typeface="Wingdings" panose="05000000000000000000" pitchFamily="2" charset="2"/>
              </a:rPr>
              <a:t>Ask questions like…</a:t>
            </a:r>
          </a:p>
          <a:p>
            <a:pPr lvl="1">
              <a:buClr>
                <a:srgbClr val="759AA5">
                  <a:lumMod val="60000"/>
                  <a:lumOff val="40000"/>
                </a:srgbClr>
              </a:buClr>
            </a:pPr>
            <a:r>
              <a:rPr lang="en-US" sz="2400" dirty="0" smtClean="0">
                <a:solidFill>
                  <a:srgbClr val="DFE6D0"/>
                </a:solidFill>
                <a:sym typeface="Wingdings" panose="05000000000000000000" pitchFamily="2" charset="2"/>
              </a:rPr>
              <a:t>Who are my customers/potential customers?</a:t>
            </a:r>
          </a:p>
          <a:p>
            <a:pPr lvl="1">
              <a:buClr>
                <a:srgbClr val="759AA5">
                  <a:lumMod val="60000"/>
                  <a:lumOff val="40000"/>
                </a:srgbClr>
              </a:buClr>
            </a:pPr>
            <a:r>
              <a:rPr lang="en-US" sz="2400" dirty="0" smtClean="0">
                <a:solidFill>
                  <a:srgbClr val="DFE6D0"/>
                </a:solidFill>
                <a:sym typeface="Wingdings" panose="05000000000000000000" pitchFamily="2" charset="2"/>
              </a:rPr>
              <a:t>What kind of people are they?</a:t>
            </a:r>
          </a:p>
          <a:p>
            <a:pPr lvl="1">
              <a:buClr>
                <a:srgbClr val="759AA5">
                  <a:lumMod val="60000"/>
                  <a:lumOff val="40000"/>
                </a:srgbClr>
              </a:buClr>
            </a:pPr>
            <a:r>
              <a:rPr lang="en-US" sz="2400" dirty="0" smtClean="0">
                <a:solidFill>
                  <a:srgbClr val="DFE6D0"/>
                </a:solidFill>
                <a:sym typeface="Wingdings" panose="05000000000000000000" pitchFamily="2" charset="2"/>
              </a:rPr>
              <a:t>Where do they live?</a:t>
            </a:r>
          </a:p>
          <a:p>
            <a:pPr lvl="1">
              <a:buClr>
                <a:srgbClr val="759AA5">
                  <a:lumMod val="60000"/>
                  <a:lumOff val="40000"/>
                </a:srgbClr>
              </a:buClr>
            </a:pPr>
            <a:r>
              <a:rPr lang="en-US" sz="2400" dirty="0" smtClean="0">
                <a:solidFill>
                  <a:srgbClr val="DFE6D0"/>
                </a:solidFill>
                <a:sym typeface="Wingdings" panose="05000000000000000000" pitchFamily="2" charset="2"/>
              </a:rPr>
              <a:t>Can/Will they buy?</a:t>
            </a:r>
          </a:p>
          <a:p>
            <a:pPr lvl="1">
              <a:buClr>
                <a:srgbClr val="759AA5">
                  <a:lumMod val="60000"/>
                  <a:lumOff val="40000"/>
                </a:srgbClr>
              </a:buClr>
            </a:pPr>
            <a:r>
              <a:rPr lang="en-US" sz="2400" dirty="0" smtClean="0">
                <a:solidFill>
                  <a:srgbClr val="DFE6D0"/>
                </a:solidFill>
                <a:sym typeface="Wingdings" panose="05000000000000000000" pitchFamily="2" charset="2"/>
              </a:rPr>
              <a:t>Are my promotional programs working?</a:t>
            </a:r>
          </a:p>
          <a:p>
            <a:pPr lvl="1">
              <a:buClr>
                <a:srgbClr val="759AA5">
                  <a:lumMod val="60000"/>
                  <a:lumOff val="40000"/>
                </a:srgbClr>
              </a:buClr>
            </a:pPr>
            <a:r>
              <a:rPr lang="en-US" sz="2400" dirty="0" smtClean="0">
                <a:solidFill>
                  <a:srgbClr val="DFE6D0"/>
                </a:solidFill>
                <a:sym typeface="Wingdings" panose="05000000000000000000" pitchFamily="2" charset="2"/>
              </a:rPr>
              <a:t>What do customers think of my business? </a:t>
            </a:r>
            <a:endParaRPr lang="en-US" sz="2400" dirty="0">
              <a:solidFill>
                <a:srgbClr val="DFE6D0"/>
              </a:solidFill>
              <a:sym typeface="Wingdings" panose="05000000000000000000" pitchFamily="2" charset="2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7924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Marketing Information 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800" dirty="0" smtClean="0"/>
              <a:t>You can’t ignore companies that produce similar products </a:t>
            </a:r>
            <a:r>
              <a:rPr lang="en-US" sz="2800" dirty="0" smtClean="0">
                <a:sym typeface="Wingdings" panose="05000000000000000000" pitchFamily="2" charset="2"/>
              </a:rPr>
              <a:t> these people ultimately have the capability to compete with you! </a:t>
            </a:r>
          </a:p>
          <a:p>
            <a:r>
              <a:rPr lang="en-US" sz="2800" dirty="0" smtClean="0"/>
              <a:t>Ask questions about…</a:t>
            </a:r>
          </a:p>
          <a:p>
            <a:pPr lvl="1"/>
            <a:r>
              <a:rPr lang="en-US" sz="2400" dirty="0" smtClean="0"/>
              <a:t>Financial capabilities</a:t>
            </a:r>
          </a:p>
          <a:p>
            <a:pPr lvl="1"/>
            <a:r>
              <a:rPr lang="en-US" sz="2400" dirty="0" smtClean="0"/>
              <a:t>Indications of current strategy</a:t>
            </a:r>
          </a:p>
          <a:p>
            <a:pPr lvl="2"/>
            <a:r>
              <a:rPr lang="en-US" sz="2400" dirty="0" smtClean="0"/>
              <a:t>What are they doing now? </a:t>
            </a:r>
          </a:p>
          <a:p>
            <a:pPr lvl="1"/>
            <a:r>
              <a:rPr lang="en-US" sz="2400" dirty="0" smtClean="0"/>
              <a:t>Positioning</a:t>
            </a:r>
          </a:p>
          <a:p>
            <a:pPr lvl="2"/>
            <a:r>
              <a:rPr lang="en-US" sz="2400" dirty="0" smtClean="0"/>
              <a:t>How they see themselves/how do others view them </a:t>
            </a:r>
          </a:p>
          <a:p>
            <a:pPr lvl="1"/>
            <a:r>
              <a:rPr lang="en-US" sz="2400" dirty="0" smtClean="0"/>
              <a:t>Strengths/weaknesses</a:t>
            </a:r>
          </a:p>
          <a:p>
            <a:pPr lvl="1"/>
            <a:r>
              <a:rPr lang="en-US" sz="2400" dirty="0" smtClean="0"/>
              <a:t>Business outlook </a:t>
            </a:r>
          </a:p>
          <a:p>
            <a:pPr lvl="2"/>
            <a:r>
              <a:rPr lang="en-US" sz="2400" dirty="0" smtClean="0"/>
              <a:t>Where are the companies heading? </a:t>
            </a:r>
          </a:p>
          <a:p>
            <a:pPr lvl="0">
              <a:buClr>
                <a:srgbClr val="759AA5">
                  <a:lumMod val="60000"/>
                  <a:lumOff val="40000"/>
                </a:srgbClr>
              </a:buClr>
            </a:pPr>
            <a:r>
              <a:rPr lang="en-US" sz="2600" dirty="0">
                <a:solidFill>
                  <a:srgbClr val="DFE6D0"/>
                </a:solidFill>
                <a:sym typeface="Wingdings" panose="05000000000000000000" pitchFamily="2" charset="2"/>
              </a:rPr>
              <a:t>Think about “what will I do with the information and analysis?” </a:t>
            </a:r>
            <a:endParaRPr lang="en-US" sz="2600" dirty="0">
              <a:solidFill>
                <a:srgbClr val="DFE6D0"/>
              </a:solidFill>
            </a:endParaRPr>
          </a:p>
          <a:p>
            <a:pPr lvl="2"/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1034333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do we need MIM?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It is IMPOSSIBLE to sell people what they don’t want </a:t>
            </a:r>
          </a:p>
          <a:p>
            <a:r>
              <a:rPr lang="en-US" sz="2800" dirty="0" smtClean="0"/>
              <a:t>Both big and small businesses need to complete market research to figure out what their customers want. </a:t>
            </a:r>
          </a:p>
          <a:p>
            <a:r>
              <a:rPr lang="en-US" sz="2800" dirty="0" smtClean="0"/>
              <a:t>Market research focuses and organizes marketing information &amp; helps you</a:t>
            </a:r>
          </a:p>
          <a:p>
            <a:pPr lvl="1"/>
            <a:r>
              <a:rPr lang="en-US" dirty="0" smtClean="0"/>
              <a:t>Reduce risk</a:t>
            </a:r>
          </a:p>
          <a:p>
            <a:pPr lvl="1"/>
            <a:r>
              <a:rPr lang="en-US" dirty="0" smtClean="0"/>
              <a:t>Spot problems</a:t>
            </a:r>
          </a:p>
          <a:p>
            <a:pPr lvl="1"/>
            <a:r>
              <a:rPr lang="en-US" dirty="0" smtClean="0"/>
              <a:t>Identify sales opportunities</a:t>
            </a:r>
          </a:p>
          <a:p>
            <a:pPr lvl="1"/>
            <a:r>
              <a:rPr lang="en-US" dirty="0" smtClean="0"/>
              <a:t>Get basic facts about your market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7300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Marketing Information 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We know that no marketing activity is carried out in isolation </a:t>
            </a:r>
            <a:r>
              <a:rPr lang="en-US" sz="2800" i="1" dirty="0" smtClean="0"/>
              <a:t>(remember we’ve learned about the seven functions and how they operate together, not as a single function) </a:t>
            </a:r>
          </a:p>
          <a:p>
            <a:r>
              <a:rPr lang="en-US" sz="2800" dirty="0" smtClean="0"/>
              <a:t>Therefore, MIS does not need to be an infrequent event but rather a continuous process gathering data from a variety of sources.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144681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Marketing Information Systems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r>
              <a:rPr lang="en-US" dirty="0" smtClean="0"/>
              <a:t>Answer questions like…</a:t>
            </a:r>
          </a:p>
          <a:p>
            <a:pPr lvl="1"/>
            <a:r>
              <a:rPr lang="en-US" dirty="0" smtClean="0"/>
              <a:t>Who</a:t>
            </a:r>
          </a:p>
          <a:p>
            <a:pPr lvl="2"/>
            <a:r>
              <a:rPr lang="en-US" dirty="0" smtClean="0"/>
              <a:t>Consumes our product? Decides to purchase? </a:t>
            </a:r>
          </a:p>
          <a:p>
            <a:pPr lvl="1"/>
            <a:r>
              <a:rPr lang="en-US" dirty="0" smtClean="0"/>
              <a:t>What</a:t>
            </a:r>
          </a:p>
          <a:p>
            <a:pPr lvl="2"/>
            <a:r>
              <a:rPr lang="en-US" dirty="0" smtClean="0"/>
              <a:t>Products compete with ours? Benefits does the consumer seek? </a:t>
            </a:r>
          </a:p>
          <a:p>
            <a:pPr lvl="1"/>
            <a:r>
              <a:rPr lang="en-US" dirty="0" smtClean="0"/>
              <a:t>Where	</a:t>
            </a:r>
          </a:p>
          <a:p>
            <a:pPr lvl="2"/>
            <a:r>
              <a:rPr lang="en-US" dirty="0" smtClean="0"/>
              <a:t>Is the decision made to buy? Do buyers seek product info?</a:t>
            </a:r>
          </a:p>
          <a:p>
            <a:pPr lvl="1"/>
            <a:r>
              <a:rPr lang="en-US" dirty="0" smtClean="0"/>
              <a:t>When </a:t>
            </a:r>
          </a:p>
          <a:p>
            <a:pPr lvl="2"/>
            <a:r>
              <a:rPr lang="en-US" dirty="0" smtClean="0"/>
              <a:t>Do consumers buy? </a:t>
            </a:r>
          </a:p>
          <a:p>
            <a:pPr lvl="1"/>
            <a:r>
              <a:rPr lang="en-US" dirty="0" smtClean="0"/>
              <a:t>Why</a:t>
            </a:r>
          </a:p>
          <a:p>
            <a:pPr lvl="2"/>
            <a:r>
              <a:rPr lang="en-US" dirty="0" smtClean="0"/>
              <a:t>Do consumers buy our product? </a:t>
            </a:r>
          </a:p>
          <a:p>
            <a:pPr lvl="1"/>
            <a:r>
              <a:rPr lang="en-US" dirty="0" smtClean="0"/>
              <a:t>How </a:t>
            </a:r>
          </a:p>
          <a:p>
            <a:pPr lvl="2"/>
            <a:r>
              <a:rPr lang="en-US" dirty="0" smtClean="0"/>
              <a:t>Do customers use our product? Much do customers buy? </a:t>
            </a:r>
          </a:p>
        </p:txBody>
      </p:sp>
    </p:spTree>
    <p:extLst>
      <p:ext uri="{BB962C8B-B14F-4D97-AF65-F5344CB8AC3E}">
        <p14:creationId xmlns:p14="http://schemas.microsoft.com/office/powerpoint/2010/main" val="12789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MIS Risks (if done infrequently)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Missed opportunities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Lack of awareness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Makes data collection difficult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Plans/decisions may not be properly reviewed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Studies may not be stored in an easy to use format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Time lags may result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Actions may be reactionary rather than anticipatory </a:t>
            </a:r>
          </a:p>
          <a:p>
            <a:pPr marL="457200" indent="-457200">
              <a:buFont typeface="+mj-lt"/>
              <a:buAutoNum type="arabicPeriod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007115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MIS Network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This network can satisfy the total information needs of a marketing department </a:t>
            </a:r>
          </a:p>
          <a:p>
            <a:r>
              <a:rPr lang="en-US" sz="2800" dirty="0" smtClean="0"/>
              <a:t>This network may or may not be computerized </a:t>
            </a:r>
            <a:r>
              <a:rPr lang="en-US" i="1" dirty="0" smtClean="0"/>
              <a:t>(depends on the firm’s resources &amp; complexity of its needs)</a:t>
            </a:r>
            <a:r>
              <a:rPr lang="en-US" dirty="0" smtClean="0"/>
              <a:t> </a:t>
            </a:r>
          </a:p>
          <a:p>
            <a:r>
              <a:rPr lang="en-US" sz="2800" dirty="0" smtClean="0"/>
              <a:t>Three components:</a:t>
            </a:r>
          </a:p>
          <a:p>
            <a:pPr lvl="1"/>
            <a:r>
              <a:rPr lang="en-US" sz="2400" dirty="0" smtClean="0"/>
              <a:t>Continuous monitoring</a:t>
            </a:r>
          </a:p>
          <a:p>
            <a:pPr lvl="1"/>
            <a:r>
              <a:rPr lang="en-US" sz="2400" dirty="0" smtClean="0"/>
              <a:t>Research is done to obtain info on particular marketing issues</a:t>
            </a:r>
          </a:p>
          <a:p>
            <a:pPr lvl="1"/>
            <a:r>
              <a:rPr lang="en-US" sz="2400" dirty="0" smtClean="0"/>
              <a:t>Data warehousing </a:t>
            </a:r>
            <a:r>
              <a:rPr lang="en-US" sz="2400" dirty="0" smtClean="0">
                <a:sym typeface="Wingdings" panose="05000000000000000000" pitchFamily="2" charset="2"/>
              </a:rPr>
              <a:t> retention of all types of relevant company records </a:t>
            </a:r>
            <a:endParaRPr lang="en-US" sz="2400" dirty="0">
              <a:sym typeface="Wingdings" panose="05000000000000000000" pitchFamily="2" charset="2"/>
            </a:endParaRPr>
          </a:p>
          <a:p>
            <a:pPr lvl="1"/>
            <a:endParaRPr lang="en-US" sz="2400" dirty="0" smtClean="0"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887758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Advantages of MIS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Organized data collection</a:t>
            </a:r>
          </a:p>
          <a:p>
            <a:r>
              <a:rPr lang="en-US" sz="2800" dirty="0" smtClean="0"/>
              <a:t>Broad perspective</a:t>
            </a:r>
          </a:p>
          <a:p>
            <a:r>
              <a:rPr lang="en-US" sz="2800" dirty="0" smtClean="0"/>
              <a:t>Storage of important data</a:t>
            </a:r>
          </a:p>
          <a:p>
            <a:r>
              <a:rPr lang="en-US" sz="2800" dirty="0" smtClean="0"/>
              <a:t>Avoidance of crises</a:t>
            </a:r>
          </a:p>
          <a:p>
            <a:r>
              <a:rPr lang="en-US" sz="2800" dirty="0" smtClean="0"/>
              <a:t>Coordinated marketing plans</a:t>
            </a:r>
          </a:p>
          <a:p>
            <a:r>
              <a:rPr lang="en-US" sz="2800" dirty="0" smtClean="0"/>
              <a:t>Speed in obtaining sufficient information to make decisions</a:t>
            </a:r>
          </a:p>
          <a:p>
            <a:r>
              <a:rPr lang="en-US" sz="2800" dirty="0" smtClean="0"/>
              <a:t>Data amassed and kept over several time periods</a:t>
            </a:r>
          </a:p>
          <a:p>
            <a:r>
              <a:rPr lang="en-US" sz="2800" dirty="0" smtClean="0"/>
              <a:t>Ability to do a cost-benefit analysis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580848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Disadvantages of MIS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High initial time </a:t>
            </a:r>
          </a:p>
          <a:p>
            <a:r>
              <a:rPr lang="en-US" sz="2800" dirty="0" smtClean="0"/>
              <a:t>Labor costs</a:t>
            </a:r>
          </a:p>
          <a:p>
            <a:r>
              <a:rPr lang="en-US" sz="2800" dirty="0" smtClean="0"/>
              <a:t>Complexity of setting up an information system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135372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Three Main Info Sources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800" dirty="0" smtClean="0"/>
              <a:t>Internal Company Information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US" sz="2400" dirty="0" smtClean="0"/>
              <a:t>Sales, orders, customer profiles, stocks, customer service reports, etc.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 smtClean="0"/>
              <a:t>Marketing Intelligence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US" sz="2400" dirty="0" smtClean="0"/>
              <a:t>Suppliers, customers, distributors (catchall term to include all the everyday information about developments in the market)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 smtClean="0"/>
              <a:t>Market Research 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US" sz="2400" dirty="0" smtClean="0"/>
              <a:t>Businesses undertake specific studies to support their marketing strategies </a:t>
            </a:r>
            <a:r>
              <a:rPr lang="en-US" sz="2400" dirty="0" smtClean="0">
                <a:sym typeface="Wingdings" panose="05000000000000000000" pitchFamily="2" charset="2"/>
              </a:rPr>
              <a:t> cannot always wait for info to present itself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68008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Market Research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Internal vs. External</a:t>
            </a:r>
          </a:p>
          <a:p>
            <a:r>
              <a:rPr lang="en-US" dirty="0" smtClean="0"/>
              <a:t>Primary vs. Secondary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321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atch">
  <a:themeElements>
    <a:clrScheme name="Thatch">
      <a:dk1>
        <a:sysClr val="windowText" lastClr="000000"/>
      </a:dk1>
      <a:lt1>
        <a:sysClr val="window" lastClr="FFFFFF"/>
      </a:lt1>
      <a:dk2>
        <a:srgbClr val="1D3641"/>
      </a:dk2>
      <a:lt2>
        <a:srgbClr val="DFE6D0"/>
      </a:lt2>
      <a:accent1>
        <a:srgbClr val="759AA5"/>
      </a:accent1>
      <a:accent2>
        <a:srgbClr val="CFC60D"/>
      </a:accent2>
      <a:accent3>
        <a:srgbClr val="99987F"/>
      </a:accent3>
      <a:accent4>
        <a:srgbClr val="90AC97"/>
      </a:accent4>
      <a:accent5>
        <a:srgbClr val="FFAD1C"/>
      </a:accent5>
      <a:accent6>
        <a:srgbClr val="B9AB6F"/>
      </a:accent6>
      <a:hlink>
        <a:srgbClr val="66AACD"/>
      </a:hlink>
      <a:folHlink>
        <a:srgbClr val="809DB3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hatch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Thatch</Template>
  <TotalTime>91</TotalTime>
  <Words>655</Words>
  <Application>Microsoft Office PowerPoint</Application>
  <PresentationFormat>On-screen Show (4:3)</PresentationFormat>
  <Paragraphs>103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Thatch</vt:lpstr>
      <vt:lpstr>Sports &amp; Entertainment Marketing II</vt:lpstr>
      <vt:lpstr>Did you know that…</vt:lpstr>
      <vt:lpstr>Marketing Information Management System </vt:lpstr>
      <vt:lpstr>Marketing Information Systems </vt:lpstr>
      <vt:lpstr>Marketing Information Systems</vt:lpstr>
      <vt:lpstr>Marketing Information Systems</vt:lpstr>
      <vt:lpstr>Marketing Information Systems</vt:lpstr>
      <vt:lpstr>WHY do we need MIM? </vt:lpstr>
      <vt:lpstr>Marketing Information Systems</vt:lpstr>
      <vt:lpstr>Marketing Information Systems </vt:lpstr>
      <vt:lpstr>MIS Risks (if done infrequently) </vt:lpstr>
      <vt:lpstr>MIS Network </vt:lpstr>
      <vt:lpstr>Advantages of MIS </vt:lpstr>
      <vt:lpstr>Disadvantages of MIS</vt:lpstr>
      <vt:lpstr>Three Main Info Sources </vt:lpstr>
      <vt:lpstr>Market Research Data</vt:lpstr>
    </vt:vector>
  </TitlesOfParts>
  <Company>Hickory Public Schools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Sports &amp; Entertainment Marketing II</dc:title>
  <dc:creator>Hickory Public Schools</dc:creator>
  <cp:lastModifiedBy>Karen Isbell</cp:lastModifiedBy>
  <cp:revision>6</cp:revision>
  <dcterms:created xsi:type="dcterms:W3CDTF">2014-05-07T15:03:12Z</dcterms:created>
  <dcterms:modified xsi:type="dcterms:W3CDTF">2014-05-12T12:21:02Z</dcterms:modified>
</cp:coreProperties>
</file>