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83" r:id="rId2"/>
    <p:sldId id="265" r:id="rId3"/>
    <p:sldId id="266" r:id="rId4"/>
    <p:sldId id="267" r:id="rId5"/>
    <p:sldId id="284" r:id="rId6"/>
    <p:sldId id="268" r:id="rId7"/>
    <p:sldId id="271" r:id="rId8"/>
    <p:sldId id="272" r:id="rId9"/>
    <p:sldId id="273" r:id="rId10"/>
    <p:sldId id="269" r:id="rId11"/>
    <p:sldId id="275" r:id="rId12"/>
    <p:sldId id="278" r:id="rId13"/>
    <p:sldId id="28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18" autoAdjust="0"/>
    <p:restoredTop sz="94660"/>
  </p:normalViewPr>
  <p:slideViewPr>
    <p:cSldViewPr>
      <p:cViewPr>
        <p:scale>
          <a:sx n="76" d="100"/>
          <a:sy n="76" d="100"/>
        </p:scale>
        <p:origin x="-354"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A0F5987D-4844-46F7-943E-4A8AA5CB3283}" type="datetimeFigureOut">
              <a:rPr lang="en-US" smtClean="0"/>
              <a:t>4/14/2014</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79344225-4F75-4D17-95BA-C052FA700F40}"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F5987D-4844-46F7-943E-4A8AA5CB3283}" type="datetimeFigureOut">
              <a:rPr lang="en-US" smtClean="0"/>
              <a:t>4/14/2014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344225-4F75-4D17-95BA-C052FA700F40}"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0F5987D-4844-46F7-943E-4A8AA5CB3283}" type="datetimeFigureOut">
              <a:rPr lang="en-US" smtClean="0"/>
              <a:t>4/14/2014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344225-4F75-4D17-95BA-C052FA700F40}"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0F5987D-4844-46F7-943E-4A8AA5CB3283}" type="datetimeFigureOut">
              <a:rPr lang="en-US" smtClean="0"/>
              <a:t>4/14/2014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9344225-4F75-4D17-95BA-C052FA700F40}"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0F5987D-4844-46F7-943E-4A8AA5CB3283}" type="datetimeFigureOut">
              <a:rPr lang="en-US" smtClean="0"/>
              <a:t>4/14/2014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9344225-4F75-4D17-95BA-C052FA700F40}"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A0F5987D-4844-46F7-943E-4A8AA5CB3283}" type="datetimeFigureOut">
              <a:rPr lang="en-US" smtClean="0"/>
              <a:t>4/14/2014</a:t>
            </a:fld>
            <a:endParaRPr lang="en-US" dirty="0"/>
          </a:p>
        </p:txBody>
      </p:sp>
      <p:sp>
        <p:nvSpPr>
          <p:cNvPr id="8" name="Slide Number Placeholder 7"/>
          <p:cNvSpPr>
            <a:spLocks noGrp="1"/>
          </p:cNvSpPr>
          <p:nvPr>
            <p:ph type="sldNum" sz="quarter" idx="11"/>
          </p:nvPr>
        </p:nvSpPr>
        <p:spPr/>
        <p:txBody>
          <a:bodyPr/>
          <a:lstStyle/>
          <a:p>
            <a:fld id="{79344225-4F75-4D17-95BA-C052FA700F40}" type="slidenum">
              <a:rPr lang="en-US" smtClean="0"/>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F5987D-4844-46F7-943E-4A8AA5CB3283}" type="datetimeFigureOut">
              <a:rPr lang="en-US" smtClean="0"/>
              <a:t>4/14/2014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9344225-4F75-4D17-95BA-C052FA700F40}"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0F5987D-4844-46F7-943E-4A8AA5CB3283}" type="datetimeFigureOut">
              <a:rPr lang="en-US" smtClean="0"/>
              <a:t>4/14/2014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156448" y="6422064"/>
            <a:ext cx="762000" cy="365125"/>
          </a:xfrm>
        </p:spPr>
        <p:txBody>
          <a:bodyPr/>
          <a:lstStyle/>
          <a:p>
            <a:fld id="{79344225-4F75-4D17-95BA-C052FA700F40}"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A0F5987D-4844-46F7-943E-4A8AA5CB3283}" type="datetimeFigureOut">
              <a:rPr lang="en-US" smtClean="0"/>
              <a:t>4/14/2014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9344225-4F75-4D17-95BA-C052FA700F40}"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F5987D-4844-46F7-943E-4A8AA5CB3283}" type="datetimeFigureOut">
              <a:rPr lang="en-US" smtClean="0"/>
              <a:t>4/14/2014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344225-4F75-4D17-95BA-C052FA700F40}"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F5987D-4844-46F7-943E-4A8AA5CB3283}" type="datetimeFigureOut">
              <a:rPr lang="en-US" smtClean="0"/>
              <a:t>4/14/2014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344225-4F75-4D17-95BA-C052FA700F40}"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A0F5987D-4844-46F7-943E-4A8AA5CB3283}" type="datetimeFigureOut">
              <a:rPr lang="en-US" smtClean="0"/>
              <a:t>4/14/2014</a:t>
            </a:fld>
            <a:endParaRPr lang="en-US" dirty="0"/>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dirty="0"/>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79344225-4F75-4D17-95BA-C052FA700F40}"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www.ehow.com/video_12251098_event-insurance.html?ref=Track2&amp;utm_source=ask"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hse.gov.uk/risk/fivesteps.ht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SEM2 3.08</a:t>
            </a:r>
            <a:endParaRPr lang="en-US" dirty="0"/>
          </a:p>
        </p:txBody>
      </p:sp>
      <p:sp>
        <p:nvSpPr>
          <p:cNvPr id="3" name="Content Placeholder 2"/>
          <p:cNvSpPr>
            <a:spLocks noGrp="1"/>
          </p:cNvSpPr>
          <p:nvPr>
            <p:ph idx="1"/>
          </p:nvPr>
        </p:nvSpPr>
        <p:spPr>
          <a:xfrm>
            <a:off x="457200" y="1981201"/>
            <a:ext cx="8229600" cy="2057400"/>
          </a:xfrm>
        </p:spPr>
        <p:txBody>
          <a:bodyPr/>
          <a:lstStyle/>
          <a:p>
            <a:pPr marL="0" indent="0">
              <a:buNone/>
            </a:pPr>
            <a:r>
              <a:rPr lang="en-US" dirty="0" smtClean="0"/>
              <a:t>Explain the need for sport/event insurance.</a:t>
            </a:r>
          </a:p>
          <a:p>
            <a:pPr marL="0" indent="0">
              <a:buNone/>
            </a:pPr>
            <a:endParaRPr lang="en-US" dirty="0" smtClean="0"/>
          </a:p>
          <a:p>
            <a:pPr marL="0" indent="0">
              <a:buNone/>
            </a:pPr>
            <a:r>
              <a:rPr lang="en-US" dirty="0" smtClean="0"/>
              <a:t>Conduct a risk assessment of an event.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4038600"/>
            <a:ext cx="3848100" cy="2743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5556" y="228600"/>
            <a:ext cx="4230587" cy="1645228"/>
          </a:xfrm>
          <a:prstGeom prst="rect">
            <a:avLst/>
          </a:prstGeom>
        </p:spPr>
      </p:pic>
    </p:spTree>
    <p:extLst>
      <p:ext uri="{BB962C8B-B14F-4D97-AF65-F5344CB8AC3E}">
        <p14:creationId xmlns:p14="http://schemas.microsoft.com/office/powerpoint/2010/main" val="34189175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Comprehensive General Liability Coverage</a:t>
            </a:r>
            <a:endParaRPr lang="en-US" dirty="0"/>
          </a:p>
        </p:txBody>
      </p:sp>
      <p:sp>
        <p:nvSpPr>
          <p:cNvPr id="3" name="Content Placeholder 2"/>
          <p:cNvSpPr>
            <a:spLocks noGrp="1"/>
          </p:cNvSpPr>
          <p:nvPr>
            <p:ph idx="1"/>
          </p:nvPr>
        </p:nvSpPr>
        <p:spPr>
          <a:xfrm>
            <a:off x="304800" y="1828800"/>
            <a:ext cx="8458200" cy="4068763"/>
          </a:xfrm>
        </p:spPr>
        <p:txBody>
          <a:bodyPr/>
          <a:lstStyle/>
          <a:p>
            <a:pPr marL="0" indent="0">
              <a:buNone/>
            </a:pPr>
            <a:r>
              <a:rPr lang="en-US" dirty="0" smtClean="0"/>
              <a:t>One of the most widely used types of insurance.  This type of insurance covers basic liabilities to other parties for bodily injury or property damage caused by the insured.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4114800"/>
            <a:ext cx="7872090" cy="2181225"/>
          </a:xfrm>
          <a:prstGeom prst="rect">
            <a:avLst/>
          </a:prstGeom>
        </p:spPr>
      </p:pic>
    </p:spTree>
    <p:extLst>
      <p:ext uri="{BB962C8B-B14F-4D97-AF65-F5344CB8AC3E}">
        <p14:creationId xmlns:p14="http://schemas.microsoft.com/office/powerpoint/2010/main" val="9223316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Cross-Liability </a:t>
            </a:r>
            <a:br>
              <a:rPr lang="en-US" dirty="0" smtClean="0"/>
            </a:br>
            <a:r>
              <a:rPr lang="en-US" dirty="0" smtClean="0"/>
              <a:t>Coverage</a:t>
            </a:r>
            <a:endParaRPr lang="en-US" dirty="0"/>
          </a:p>
        </p:txBody>
      </p:sp>
      <p:sp>
        <p:nvSpPr>
          <p:cNvPr id="3" name="Content Placeholder 2"/>
          <p:cNvSpPr>
            <a:spLocks noGrp="1"/>
          </p:cNvSpPr>
          <p:nvPr>
            <p:ph idx="1"/>
          </p:nvPr>
        </p:nvSpPr>
        <p:spPr>
          <a:xfrm>
            <a:off x="171450" y="2105025"/>
            <a:ext cx="8686800" cy="4525963"/>
          </a:xfrm>
        </p:spPr>
        <p:txBody>
          <a:bodyPr>
            <a:normAutofit/>
          </a:bodyPr>
          <a:lstStyle/>
          <a:p>
            <a:r>
              <a:rPr lang="en-US" dirty="0"/>
              <a:t>Cross liability insurance happens when someone who is insured files a claim against another insured person who has the same policy. This plan covers the insured who has been hit with the claim in the same way as if they had belonged to separate policies. Even so, cross liability insurance does not increase the insurance company’s limit of liability</a:t>
            </a:r>
            <a:r>
              <a:rPr lang="en-US" dirty="0" smtClean="0"/>
              <a:t>.</a:t>
            </a:r>
          </a:p>
          <a:p>
            <a:r>
              <a:rPr lang="en-US" sz="2200" dirty="0" smtClean="0"/>
              <a:t>Source: http://www.theinsurancepedia.com/2011/04/what-is-cross-liability-insurance/</a:t>
            </a:r>
            <a:endParaRPr lang="en-US" sz="2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0" y="152400"/>
            <a:ext cx="4057650" cy="1788727"/>
          </a:xfrm>
          <a:prstGeom prst="rect">
            <a:avLst/>
          </a:prstGeom>
        </p:spPr>
      </p:pic>
    </p:spTree>
    <p:extLst>
      <p:ext uri="{BB962C8B-B14F-4D97-AF65-F5344CB8AC3E}">
        <p14:creationId xmlns:p14="http://schemas.microsoft.com/office/powerpoint/2010/main" val="23161578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Rider</a:t>
            </a:r>
            <a:endParaRPr lang="en-US" dirty="0"/>
          </a:p>
        </p:txBody>
      </p:sp>
      <p:sp>
        <p:nvSpPr>
          <p:cNvPr id="5" name="Content Placeholder 4"/>
          <p:cNvSpPr>
            <a:spLocks noGrp="1"/>
          </p:cNvSpPr>
          <p:nvPr>
            <p:ph idx="1"/>
          </p:nvPr>
        </p:nvSpPr>
        <p:spPr>
          <a:xfrm>
            <a:off x="207817" y="1981200"/>
            <a:ext cx="8686800" cy="4525963"/>
          </a:xfrm>
        </p:spPr>
        <p:txBody>
          <a:bodyPr>
            <a:normAutofit/>
          </a:bodyPr>
          <a:lstStyle/>
          <a:p>
            <a:r>
              <a:rPr lang="en-US" dirty="0"/>
              <a:t>A provision of an insurance policy that is purchased separately from the basic policy and that provides additional benefits at additional cost. Standard policies usually leave little room for modification or customization, beyond choosing deductibles and coverage amounts. Riders help policyholders create insurance products that meet their specific needs</a:t>
            </a:r>
            <a:r>
              <a:rPr lang="en-US" dirty="0" smtClean="0"/>
              <a:t>.</a:t>
            </a:r>
          </a:p>
          <a:p>
            <a:r>
              <a:rPr lang="en-US" sz="2000" dirty="0" smtClean="0"/>
              <a:t>Source: investopedia.com</a:t>
            </a:r>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601" y="228600"/>
            <a:ext cx="5036992" cy="1619489"/>
          </a:xfrm>
          <a:prstGeom prst="rect">
            <a:avLst/>
          </a:prstGeom>
        </p:spPr>
      </p:pic>
    </p:spTree>
    <p:extLst>
      <p:ext uri="{BB962C8B-B14F-4D97-AF65-F5344CB8AC3E}">
        <p14:creationId xmlns:p14="http://schemas.microsoft.com/office/powerpoint/2010/main" val="8297230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Rider example</a:t>
            </a:r>
            <a:endParaRPr lang="en-US" dirty="0"/>
          </a:p>
        </p:txBody>
      </p:sp>
      <p:sp>
        <p:nvSpPr>
          <p:cNvPr id="3" name="Content Placeholder 2"/>
          <p:cNvSpPr>
            <a:spLocks noGrp="1"/>
          </p:cNvSpPr>
          <p:nvPr>
            <p:ph idx="1"/>
          </p:nvPr>
        </p:nvSpPr>
        <p:spPr>
          <a:xfrm>
            <a:off x="304800" y="1600200"/>
            <a:ext cx="8534400" cy="4525963"/>
          </a:xfrm>
        </p:spPr>
        <p:txBody>
          <a:bodyPr>
            <a:normAutofit fontScale="92500" lnSpcReduction="10000"/>
          </a:bodyPr>
          <a:lstStyle/>
          <a:p>
            <a:r>
              <a:rPr lang="en-US" dirty="0"/>
              <a:t>For example, an accelerated death benefit rider on a life insurance policy would provide the insured with a payout while he or she was still alive, in the event of a terminal illness. The insured could use these funds to pay for medical expenses and to increase the quality of their remaining life. When the insured passes away, their beneficiaries will receive a reduced life insurance benefit, since the rider allowed a portion of the policy to be used early</a:t>
            </a:r>
            <a:r>
              <a:rPr lang="en-US" dirty="0" smtClean="0"/>
              <a:t>.</a:t>
            </a:r>
          </a:p>
          <a:p>
            <a:r>
              <a:rPr lang="en-US" sz="2200" dirty="0" smtClean="0"/>
              <a:t>Source: www.investopedia.com</a:t>
            </a:r>
            <a:endParaRPr lang="en-US" sz="2200" dirty="0"/>
          </a:p>
        </p:txBody>
      </p:sp>
    </p:spTree>
    <p:extLst>
      <p:ext uri="{BB962C8B-B14F-4D97-AF65-F5344CB8AC3E}">
        <p14:creationId xmlns:p14="http://schemas.microsoft.com/office/powerpoint/2010/main" val="18004018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Prize Indemnity</a:t>
            </a:r>
            <a:endParaRPr lang="en-US" dirty="0"/>
          </a:p>
        </p:txBody>
      </p:sp>
      <p:sp>
        <p:nvSpPr>
          <p:cNvPr id="3" name="Content Placeholder 2"/>
          <p:cNvSpPr>
            <a:spLocks noGrp="1"/>
          </p:cNvSpPr>
          <p:nvPr>
            <p:ph idx="1"/>
          </p:nvPr>
        </p:nvSpPr>
        <p:spPr>
          <a:xfrm>
            <a:off x="152400" y="2057400"/>
            <a:ext cx="8382000" cy="4525963"/>
          </a:xfrm>
        </p:spPr>
        <p:txBody>
          <a:bodyPr>
            <a:normAutofit fontScale="92500" lnSpcReduction="10000"/>
          </a:bodyPr>
          <a:lstStyle/>
          <a:p>
            <a:pPr marL="0" indent="0">
              <a:buNone/>
            </a:pPr>
            <a:r>
              <a:rPr lang="en-US" dirty="0" smtClean="0"/>
              <a:t>“This type of coverage allows you to promote your business, sporting event or charity by offering a sporting event contest such as a hole in one, putting contest, golf shootout, football toss, football field goal contest, hockey red line shot, hockey blue line shot, basketball half court shot, basketball 3/4 court shot, or basketball parlay. You setup the event, purchase prize indemnity insurance and offer a huge payout to the participants and Direct Event Insurance takes on the risk.”</a:t>
            </a:r>
          </a:p>
          <a:p>
            <a:r>
              <a:rPr lang="en-US" sz="2400" u="sng" dirty="0"/>
              <a:t>http://directeventinsurance.com/s/frequently-asked-questions/</a:t>
            </a:r>
            <a:endParaRPr lang="en-US" sz="2400"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000" y="152400"/>
            <a:ext cx="2546350" cy="1904162"/>
          </a:xfrm>
          <a:prstGeom prst="rect">
            <a:avLst/>
          </a:prstGeom>
        </p:spPr>
      </p:pic>
    </p:spTree>
    <p:extLst>
      <p:ext uri="{BB962C8B-B14F-4D97-AF65-F5344CB8AC3E}">
        <p14:creationId xmlns:p14="http://schemas.microsoft.com/office/powerpoint/2010/main" val="23886881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Umbrella Policy</a:t>
            </a:r>
            <a:endParaRPr lang="en-US" dirty="0"/>
          </a:p>
        </p:txBody>
      </p:sp>
      <p:sp>
        <p:nvSpPr>
          <p:cNvPr id="3" name="Content Placeholder 2"/>
          <p:cNvSpPr>
            <a:spLocks noGrp="1"/>
          </p:cNvSpPr>
          <p:nvPr>
            <p:ph idx="1"/>
          </p:nvPr>
        </p:nvSpPr>
        <p:spPr>
          <a:xfrm>
            <a:off x="228600" y="2133600"/>
            <a:ext cx="8610600" cy="4374429"/>
          </a:xfrm>
        </p:spPr>
        <p:txBody>
          <a:bodyPr>
            <a:normAutofit fontScale="92500" lnSpcReduction="10000"/>
          </a:bodyPr>
          <a:lstStyle/>
          <a:p>
            <a:r>
              <a:rPr lang="en-US" dirty="0" smtClean="0"/>
              <a:t>This type of liability insurance provides coverage over a single underlying policy, or several different underlying policies. The limits provided by this policy will not respond to the loss until after some specified underlying policies limits are spent, exhausted, or otherwise not available. If underlying limits are not available, and the coverage is not excluded from the Excess/Umbrella coverage, this policy will respond as primary. </a:t>
            </a:r>
          </a:p>
          <a:p>
            <a:r>
              <a:rPr lang="en-US" sz="2200" dirty="0" smtClean="0"/>
              <a:t>http://www.sportsinsurance.com/glossary/?culture=en-us#glossary_s</a:t>
            </a:r>
            <a:endParaRPr lang="en-US" sz="2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0" y="152400"/>
            <a:ext cx="1666875" cy="1857375"/>
          </a:xfrm>
          <a:prstGeom prst="rect">
            <a:avLst/>
          </a:prstGeom>
        </p:spPr>
      </p:pic>
    </p:spTree>
    <p:extLst>
      <p:ext uri="{BB962C8B-B14F-4D97-AF65-F5344CB8AC3E}">
        <p14:creationId xmlns:p14="http://schemas.microsoft.com/office/powerpoint/2010/main" val="10667615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Sport-Accident </a:t>
            </a:r>
            <a:br>
              <a:rPr lang="en-US" dirty="0" smtClean="0"/>
            </a:br>
            <a:r>
              <a:rPr lang="en-US" dirty="0" smtClean="0"/>
              <a:t>Insurance</a:t>
            </a:r>
            <a:endParaRPr lang="en-US" dirty="0"/>
          </a:p>
        </p:txBody>
      </p:sp>
      <p:sp>
        <p:nvSpPr>
          <p:cNvPr id="3" name="Content Placeholder 2"/>
          <p:cNvSpPr>
            <a:spLocks noGrp="1"/>
          </p:cNvSpPr>
          <p:nvPr>
            <p:ph idx="1"/>
          </p:nvPr>
        </p:nvSpPr>
        <p:spPr>
          <a:xfrm>
            <a:off x="123825" y="2514600"/>
            <a:ext cx="8839200" cy="4059238"/>
          </a:xfrm>
        </p:spPr>
        <p:txBody>
          <a:bodyPr>
            <a:normAutofit fontScale="92500"/>
          </a:bodyPr>
          <a:lstStyle/>
          <a:p>
            <a:r>
              <a:rPr lang="en-US" dirty="0"/>
              <a:t>Liability insurance covers losses resulting from accidents and personal injuries</a:t>
            </a:r>
            <a:r>
              <a:rPr lang="en-US" dirty="0" smtClean="0"/>
              <a:t>.</a:t>
            </a:r>
          </a:p>
          <a:p>
            <a:r>
              <a:rPr lang="en-US" dirty="0"/>
              <a:t>Basic liability insurance protects the sport/event organization against financial losses and lawsuits that result from injuries to spectators, volunteers, and employees during the sport/event. This type of insurance typically covers a fan who is hit by a baseball during a game, or a volunteer who is hurt on site during a concert.</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0" y="152400"/>
            <a:ext cx="3629025" cy="2253816"/>
          </a:xfrm>
          <a:prstGeom prst="rect">
            <a:avLst/>
          </a:prstGeom>
        </p:spPr>
      </p:pic>
    </p:spTree>
    <p:extLst>
      <p:ext uri="{BB962C8B-B14F-4D97-AF65-F5344CB8AC3E}">
        <p14:creationId xmlns:p14="http://schemas.microsoft.com/office/powerpoint/2010/main" val="34363288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467600" cy="884238"/>
          </a:xfrm>
        </p:spPr>
        <p:txBody>
          <a:bodyPr/>
          <a:lstStyle/>
          <a:p>
            <a:r>
              <a:rPr lang="en-US" dirty="0" smtClean="0"/>
              <a:t>Event Insurance</a:t>
            </a:r>
            <a:endParaRPr lang="en-US" dirty="0"/>
          </a:p>
        </p:txBody>
      </p:sp>
      <p:sp>
        <p:nvSpPr>
          <p:cNvPr id="3" name="Content Placeholder 2"/>
          <p:cNvSpPr>
            <a:spLocks noGrp="1"/>
          </p:cNvSpPr>
          <p:nvPr>
            <p:ph idx="1"/>
          </p:nvPr>
        </p:nvSpPr>
        <p:spPr>
          <a:xfrm>
            <a:off x="114300" y="3537574"/>
            <a:ext cx="4343400" cy="2544763"/>
          </a:xfrm>
        </p:spPr>
        <p:txBody>
          <a:bodyPr/>
          <a:lstStyle/>
          <a:p>
            <a:r>
              <a:rPr lang="en-US" dirty="0" smtClean="0">
                <a:hlinkClick r:id="rId2"/>
              </a:rPr>
              <a:t>Event insurance video</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4114800"/>
            <a:ext cx="6541785" cy="2576513"/>
          </a:xfrm>
          <a:prstGeom prst="rect">
            <a:avLst/>
          </a:prstGeom>
        </p:spPr>
      </p:pic>
      <p:sp>
        <p:nvSpPr>
          <p:cNvPr id="4" name="Rectangle 3"/>
          <p:cNvSpPr/>
          <p:nvPr/>
        </p:nvSpPr>
        <p:spPr>
          <a:xfrm>
            <a:off x="304799" y="1295400"/>
            <a:ext cx="8522985" cy="2246769"/>
          </a:xfrm>
          <a:prstGeom prst="rect">
            <a:avLst/>
          </a:prstGeom>
        </p:spPr>
        <p:txBody>
          <a:bodyPr wrap="square">
            <a:spAutoFit/>
          </a:bodyPr>
          <a:lstStyle/>
          <a:p>
            <a:r>
              <a:rPr lang="en-US" sz="2000" dirty="0"/>
              <a:t>There are numerous types of events you may want to consider insuring. If you are planning a single-occurrence event of a short duration (e.g. a wedding, family/class/alumni reunions, bar/bat mitzvahs, non-commercial sporting events, neighborhood/homeowner association block parties, fundraisers, fairs, etc.), you will need to consider the types of liability to which you may be exposed. Event insurance typically provides coverage for event cancellation, liability, personal injury, property damage</a:t>
            </a:r>
            <a:r>
              <a:rPr lang="en-US" sz="2000" dirty="0" smtClean="0"/>
              <a:t>, </a:t>
            </a:r>
            <a:r>
              <a:rPr lang="en-US" sz="2000" dirty="0"/>
              <a:t>etc.</a:t>
            </a:r>
          </a:p>
        </p:txBody>
      </p:sp>
    </p:spTree>
    <p:extLst>
      <p:ext uri="{BB962C8B-B14F-4D97-AF65-F5344CB8AC3E}">
        <p14:creationId xmlns:p14="http://schemas.microsoft.com/office/powerpoint/2010/main" val="20266984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fontScale="90000"/>
          </a:bodyPr>
          <a:lstStyle/>
          <a:p>
            <a:pPr algn="ctr"/>
            <a:r>
              <a:rPr lang="en-US" dirty="0" smtClean="0"/>
              <a:t>Explain reasons for obtaining sport/event insurance.</a:t>
            </a:r>
            <a:br>
              <a:rPr lang="en-US" dirty="0" smtClean="0"/>
            </a:br>
            <a:endParaRPr lang="en-US" dirty="0"/>
          </a:p>
        </p:txBody>
      </p:sp>
      <p:sp>
        <p:nvSpPr>
          <p:cNvPr id="3" name="Content Placeholder 2"/>
          <p:cNvSpPr>
            <a:spLocks noGrp="1"/>
          </p:cNvSpPr>
          <p:nvPr>
            <p:ph idx="1"/>
          </p:nvPr>
        </p:nvSpPr>
        <p:spPr>
          <a:xfrm>
            <a:off x="152400" y="1981200"/>
            <a:ext cx="8610600" cy="4144963"/>
          </a:xfrm>
        </p:spPr>
        <p:txBody>
          <a:bodyPr>
            <a:normAutofit/>
          </a:bodyPr>
          <a:lstStyle/>
          <a:p>
            <a:r>
              <a:rPr lang="en-US" dirty="0" smtClean="0"/>
              <a:t>Insurance is a contractual agreement in which one company (insurer) will pay for specified losses incurred by the other company (sport/event organization or facility) in return for payment (premiums). </a:t>
            </a:r>
          </a:p>
          <a:p>
            <a:r>
              <a:rPr lang="en-US" dirty="0" smtClean="0"/>
              <a:t>Sport/Event organizations reduce their risk of financial losses by purchasing various forms of insurance. </a:t>
            </a:r>
            <a:endParaRPr lang="en-US" dirty="0"/>
          </a:p>
        </p:txBody>
      </p:sp>
    </p:spTree>
    <p:extLst>
      <p:ext uri="{BB962C8B-B14F-4D97-AF65-F5344CB8AC3E}">
        <p14:creationId xmlns:p14="http://schemas.microsoft.com/office/powerpoint/2010/main" val="24158286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Autofit/>
          </a:bodyPr>
          <a:lstStyle/>
          <a:p>
            <a:pPr algn="ctr"/>
            <a:r>
              <a:rPr lang="en-US" sz="4000" dirty="0" smtClean="0"/>
              <a:t>Describe the use of cancellation insurance.</a:t>
            </a:r>
            <a:endParaRPr lang="en-US" sz="4000" dirty="0"/>
          </a:p>
        </p:txBody>
      </p:sp>
      <p:sp>
        <p:nvSpPr>
          <p:cNvPr id="3" name="Content Placeholder 2"/>
          <p:cNvSpPr>
            <a:spLocks noGrp="1"/>
          </p:cNvSpPr>
          <p:nvPr>
            <p:ph idx="1"/>
          </p:nvPr>
        </p:nvSpPr>
        <p:spPr>
          <a:xfrm>
            <a:off x="228600" y="1524000"/>
            <a:ext cx="8686800" cy="4525963"/>
          </a:xfrm>
        </p:spPr>
        <p:txBody>
          <a:bodyPr>
            <a:noAutofit/>
          </a:bodyPr>
          <a:lstStyle/>
          <a:p>
            <a:r>
              <a:rPr lang="en-US" sz="2400" dirty="0" smtClean="0"/>
              <a:t>Event organizers purchase cancellation insurance to cover losses resulting from possible catastrophic conditions. For example, if a large event is canceled due to acts of terrorism and is not rescheduled, the insurance often covers spectator ticket refunds and vendor payments (e.g., concessions, food) that the event organizers owe. </a:t>
            </a:r>
            <a:br>
              <a:rPr lang="en-US" sz="2400" dirty="0" smtClean="0"/>
            </a:br>
            <a:r>
              <a:rPr lang="en-US" sz="2400" dirty="0" smtClean="0"/>
              <a:t/>
            </a:r>
            <a:br>
              <a:rPr lang="en-US" sz="2400" dirty="0" smtClean="0"/>
            </a:br>
            <a:r>
              <a:rPr lang="en-US" sz="2400" dirty="0" smtClean="0"/>
              <a:t>Various forms of cancellation insurance cover financial losses due to weather (e.g., tornadoes) and threats of terrorism. </a:t>
            </a:r>
            <a:br>
              <a:rPr lang="en-US" sz="2400" dirty="0" smtClean="0"/>
            </a:br>
            <a:r>
              <a:rPr lang="en-US" sz="2400" dirty="0" smtClean="0"/>
              <a:t/>
            </a:r>
            <a:br>
              <a:rPr lang="en-US" sz="2400" dirty="0" smtClean="0"/>
            </a:br>
            <a:r>
              <a:rPr lang="en-US" sz="2400" dirty="0" smtClean="0"/>
              <a:t>Cancellation insurance often includes options that cover the costs associated with refunding money to ticket purchasers, which affects event sales.</a:t>
            </a:r>
            <a:endParaRPr lang="en-US" sz="2400" dirty="0"/>
          </a:p>
        </p:txBody>
      </p:sp>
    </p:spTree>
    <p:extLst>
      <p:ext uri="{BB962C8B-B14F-4D97-AF65-F5344CB8AC3E}">
        <p14:creationId xmlns:p14="http://schemas.microsoft.com/office/powerpoint/2010/main" val="8446597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 Assessment.</a:t>
            </a:r>
            <a:br>
              <a:rPr lang="en-US" dirty="0" smtClean="0"/>
            </a:br>
            <a:endParaRPr lang="en-US" dirty="0"/>
          </a:p>
        </p:txBody>
      </p:sp>
      <p:sp>
        <p:nvSpPr>
          <p:cNvPr id="3" name="Content Placeholder 2"/>
          <p:cNvSpPr>
            <a:spLocks noGrp="1"/>
          </p:cNvSpPr>
          <p:nvPr>
            <p:ph idx="1"/>
          </p:nvPr>
        </p:nvSpPr>
        <p:spPr>
          <a:xfrm>
            <a:off x="304800" y="1371600"/>
            <a:ext cx="8001000" cy="4525963"/>
          </a:xfrm>
        </p:spPr>
        <p:txBody>
          <a:bodyPr/>
          <a:lstStyle/>
          <a:p>
            <a:r>
              <a:rPr lang="en-US" dirty="0" smtClean="0"/>
              <a:t>Risk is the possibility of financial gain or loss or personal injury.</a:t>
            </a:r>
          </a:p>
          <a:p>
            <a:endParaRPr lang="en-US" dirty="0"/>
          </a:p>
          <a:p>
            <a:r>
              <a:rPr lang="en-US" dirty="0" smtClean="0"/>
              <a:t>Click </a:t>
            </a:r>
            <a:r>
              <a:rPr lang="en-US" dirty="0" smtClean="0">
                <a:hlinkClick r:id="rId2"/>
              </a:rPr>
              <a:t>here </a:t>
            </a:r>
            <a:r>
              <a:rPr lang="en-US" dirty="0" smtClean="0"/>
              <a:t>for an article about the five steps of risk assessment.</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5400" y="3810000"/>
            <a:ext cx="3048000" cy="2843784"/>
          </a:xfrm>
          <a:prstGeom prst="rect">
            <a:avLst/>
          </a:prstGeom>
        </p:spPr>
      </p:pic>
    </p:spTree>
    <p:extLst>
      <p:ext uri="{BB962C8B-B14F-4D97-AF65-F5344CB8AC3E}">
        <p14:creationId xmlns:p14="http://schemas.microsoft.com/office/powerpoint/2010/main" val="12557427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465127" cy="1143000"/>
          </a:xfrm>
        </p:spPr>
        <p:txBody>
          <a:bodyPr>
            <a:normAutofit fontScale="90000"/>
          </a:bodyPr>
          <a:lstStyle/>
          <a:p>
            <a:r>
              <a:rPr lang="en-US" sz="4000" dirty="0" smtClean="0"/>
              <a:t>Demonstrate procedures for conducting an event’s risk assessment.</a:t>
            </a:r>
            <a:r>
              <a:rPr lang="en-US" dirty="0" smtClean="0"/>
              <a:t/>
            </a:r>
            <a:br>
              <a:rPr lang="en-US" dirty="0" smtClean="0"/>
            </a:br>
            <a:endParaRPr lang="en-US" dirty="0"/>
          </a:p>
        </p:txBody>
      </p:sp>
      <p:sp>
        <p:nvSpPr>
          <p:cNvPr id="3" name="Content Placeholder 2"/>
          <p:cNvSpPr>
            <a:spLocks noGrp="1"/>
          </p:cNvSpPr>
          <p:nvPr>
            <p:ph idx="1"/>
          </p:nvPr>
        </p:nvSpPr>
        <p:spPr>
          <a:xfrm>
            <a:off x="457200" y="2057400"/>
            <a:ext cx="7772400" cy="4724400"/>
          </a:xfrm>
        </p:spPr>
        <p:txBody>
          <a:bodyPr>
            <a:normAutofit fontScale="85000" lnSpcReduction="20000"/>
          </a:bodyPr>
          <a:lstStyle/>
          <a:p>
            <a:r>
              <a:rPr lang="en-US" dirty="0" smtClean="0"/>
              <a:t>Ticket </a:t>
            </a:r>
            <a:r>
              <a:rPr lang="en-US" dirty="0"/>
              <a:t>takers, security guards, guest relations representatives, and merchandise sales personnel are examples of employees who might provide insight when conducting risk assessment. For example, sales personnel can provide information regarding shoplifting and its risks. </a:t>
            </a:r>
          </a:p>
          <a:p>
            <a:endParaRPr lang="en-US" dirty="0"/>
          </a:p>
          <a:p>
            <a:r>
              <a:rPr lang="en-US" dirty="0"/>
              <a:t>By gathering as much information as possible from staff members, sport/event organizations can conduct comprehensive risk assessments in many areas and develop appropriate procedures to handle each situation or issue. </a:t>
            </a:r>
          </a:p>
          <a:p>
            <a:endParaRPr lang="en-US" dirty="0"/>
          </a:p>
        </p:txBody>
      </p:sp>
    </p:spTree>
    <p:extLst>
      <p:ext uri="{BB962C8B-B14F-4D97-AF65-F5344CB8AC3E}">
        <p14:creationId xmlns:p14="http://schemas.microsoft.com/office/powerpoint/2010/main" val="312690407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135</TotalTime>
  <Words>841</Words>
  <Application>Microsoft Office PowerPoint</Application>
  <PresentationFormat>On-screen Show (4:3)</PresentationFormat>
  <Paragraphs>40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Technic</vt:lpstr>
      <vt:lpstr>SEM2 3.08</vt:lpstr>
      <vt:lpstr>Comprehensive General Liability Coverage</vt:lpstr>
      <vt:lpstr>Cross-Liability  Coverage</vt:lpstr>
      <vt:lpstr>Rider</vt:lpstr>
      <vt:lpstr>Rider example</vt:lpstr>
      <vt:lpstr>Prize Indemnity</vt:lpstr>
      <vt:lpstr>Umbrella Policy</vt:lpstr>
      <vt:lpstr>Sport-Accident  Insurance</vt:lpstr>
      <vt:lpstr>Event Insurance</vt:lpstr>
      <vt:lpstr>Explain reasons for obtaining sport/event insurance. </vt:lpstr>
      <vt:lpstr>Describe the use of cancellation insurance.</vt:lpstr>
      <vt:lpstr>Risk Assessment. </vt:lpstr>
      <vt:lpstr>Demonstrate procedures for conducting an event’s risk assessment. </vt:lpstr>
    </vt:vector>
  </TitlesOfParts>
  <Company>YCS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6610</dc:creator>
  <cp:lastModifiedBy>Karen Isbell</cp:lastModifiedBy>
  <cp:revision>18</cp:revision>
  <dcterms:created xsi:type="dcterms:W3CDTF">2014-04-03T16:42:22Z</dcterms:created>
  <dcterms:modified xsi:type="dcterms:W3CDTF">2014-04-14T12:20:33Z</dcterms:modified>
</cp:coreProperties>
</file>