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867F43-7D7A-46C6-B3EC-CE5496870319}"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867F43-7D7A-46C6-B3EC-CE5496870319}"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867F43-7D7A-46C6-B3EC-CE5496870319}"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867F43-7D7A-46C6-B3EC-CE5496870319}" type="datetimeFigureOut">
              <a:rPr lang="en-US" smtClean="0"/>
              <a:t>5/1/2014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867F43-7D7A-46C6-B3EC-CE5496870319}" type="datetimeFigureOut">
              <a:rPr lang="en-US" smtClean="0"/>
              <a:t>5/1/2014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867F43-7D7A-46C6-B3EC-CE5496870319}" type="datetimeFigureOut">
              <a:rPr lang="en-US" smtClean="0"/>
              <a:t>5/1/2014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867F43-7D7A-46C6-B3EC-CE5496870319}" type="datetimeFigureOut">
              <a:rPr lang="en-US" smtClean="0"/>
              <a:t>5/1/2014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867F43-7D7A-46C6-B3EC-CE5496870319}" type="datetimeFigureOut">
              <a:rPr lang="en-US" smtClean="0"/>
              <a:t>5/1/2014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867F43-7D7A-46C6-B3EC-CE5496870319}" type="datetimeFigureOut">
              <a:rPr lang="en-US" smtClean="0"/>
              <a:t>5/1/2014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867F43-7D7A-46C6-B3EC-CE5496870319}"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867F43-7D7A-46C6-B3EC-CE5496870319}"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92927-A5BA-4643-B1D8-8ADBA741CD3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867F43-7D7A-46C6-B3EC-CE5496870319}" type="datetimeFigureOut">
              <a:rPr lang="en-US" smtClean="0"/>
              <a:t>5/1/2014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D92927-A5BA-4643-B1D8-8ADBA741CD3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2438399"/>
          </a:xfrm>
        </p:spPr>
        <p:txBody>
          <a:bodyPr>
            <a:normAutofit fontScale="90000"/>
          </a:bodyPr>
          <a:lstStyle/>
          <a:p>
            <a:r>
              <a:rPr lang="en-US" dirty="0" smtClean="0"/>
              <a:t>3.05 Employ </a:t>
            </a:r>
            <a:r>
              <a:rPr lang="en-US" dirty="0"/>
              <a:t>sales processes and techniques to enhance customer relationships and to increase the likelihood of making sales.</a:t>
            </a:r>
            <a:br>
              <a:rPr lang="en-US" dirty="0"/>
            </a:br>
            <a:endParaRPr lang="en-US" dirty="0"/>
          </a:p>
        </p:txBody>
      </p:sp>
      <p:sp>
        <p:nvSpPr>
          <p:cNvPr id="3" name="Subtitle 2"/>
          <p:cNvSpPr>
            <a:spLocks noGrp="1"/>
          </p:cNvSpPr>
          <p:nvPr>
            <p:ph type="subTitle" idx="1"/>
          </p:nvPr>
        </p:nvSpPr>
        <p:spPr/>
        <p:txBody>
          <a:bodyPr/>
          <a:lstStyle/>
          <a:p>
            <a:r>
              <a:rPr lang="en-US" b="1" dirty="0">
                <a:solidFill>
                  <a:schemeClr val="tx1">
                    <a:lumMod val="95000"/>
                    <a:lumOff val="5000"/>
                  </a:schemeClr>
                </a:solidFill>
              </a:rPr>
              <a:t>Cultivate group sales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9 Practical Steps to Increase Your Group Sales</a:t>
            </a:r>
            <a:br>
              <a:rPr lang="en-US" dirty="0" smtClean="0"/>
            </a:br>
            <a:endParaRPr lang="en-US" dirty="0"/>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#1. Find hot prospects.</a:t>
            </a:r>
            <a:r>
              <a:rPr lang="en-US" dirty="0" smtClean="0"/>
              <a:t> There are group prospects “right in your own backyard”. Existing clients who are members of organizations, clubs or associations may be taking part in group trips that have been arranged through another agency.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1">
            <a:schemeClr val="accent4"/>
          </a:lnRef>
          <a:fillRef idx="3">
            <a:schemeClr val="accent4"/>
          </a:fillRef>
          <a:effectRef idx="2">
            <a:schemeClr val="accent4"/>
          </a:effectRef>
          <a:fontRef idx="minor">
            <a:schemeClr val="lt1"/>
          </a:fontRef>
        </p:style>
        <p:txBody>
          <a:bodyPr/>
          <a:lstStyle/>
          <a:p>
            <a:r>
              <a:rPr lang="en-US" b="1" dirty="0" smtClean="0"/>
              <a:t>#2. Do your homework.</a:t>
            </a:r>
            <a:r>
              <a:rPr lang="en-US" dirty="0" smtClean="0"/>
              <a:t> Before approaching a prospect, find out whether the organization has done a group trip before and whether it was a success. If they have never tried a group trip, find out why.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lstStyle/>
          <a:p>
            <a:r>
              <a:rPr lang="en-US" b="1" dirty="0" smtClean="0"/>
              <a:t>#3. Supersize your group business.</a:t>
            </a:r>
            <a:r>
              <a:rPr lang="en-US" dirty="0" smtClean="0"/>
              <a:t> Focusing on groups business is efficient only when agents sell to multiple people at the same time. One way to do that is by scheduling your own webinars.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US" b="1" dirty="0" smtClean="0">
                <a:solidFill>
                  <a:schemeClr val="tx1">
                    <a:lumMod val="95000"/>
                    <a:lumOff val="5000"/>
                  </a:schemeClr>
                </a:solidFill>
              </a:rPr>
              <a:t>#4. Manage groups wisely.</a:t>
            </a:r>
            <a:r>
              <a:rPr lang="en-US" dirty="0" smtClean="0">
                <a:solidFill>
                  <a:schemeClr val="tx1">
                    <a:lumMod val="95000"/>
                    <a:lumOff val="5000"/>
                  </a:schemeClr>
                </a:solidFill>
              </a:rPr>
              <a:t> You can’t sell or manage groups the same way you manage individual travelers. </a:t>
            </a:r>
            <a:br>
              <a:rPr lang="en-US" dirty="0" smtClean="0">
                <a:solidFill>
                  <a:schemeClr val="tx1">
                    <a:lumMod val="95000"/>
                    <a:lumOff val="5000"/>
                  </a:schemeClr>
                </a:solidFill>
              </a:rPr>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b="1" dirty="0" smtClean="0"/>
              <a:t># 5. Work with pre-existing groups.</a:t>
            </a:r>
            <a:r>
              <a:rPr lang="en-US" dirty="0" smtClean="0"/>
              <a:t> Don’t bother creating your own groups. Taking group space and filling it with individuals is a losing proposition. Find that organization, pick one date, one product, one rate and sell it out.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smtClean="0"/>
              <a:t>#6. Watch your bottom line.</a:t>
            </a:r>
            <a:r>
              <a:rPr lang="en-US" dirty="0" smtClean="0"/>
              <a:t> One huge area that most agents never consider are profits and losses. Agents can create a really simple P&amp;L, so they know how to price out a group intelligently. Best of all, when the group is completed, they know precisely how much money they’ve made.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b="1" dirty="0" smtClean="0"/>
              <a:t>#7. Ask for the business. </a:t>
            </a:r>
            <a:r>
              <a:rPr lang="en-US" dirty="0" smtClean="0"/>
              <a:t>Develop the habit of asking for repeat business and referrals. Whenever you touch that client by email, in person or when you send a thank you note, ask for referrals.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1">
            <a:schemeClr val="accent4"/>
          </a:lnRef>
          <a:fillRef idx="3">
            <a:schemeClr val="accent4"/>
          </a:fillRef>
          <a:effectRef idx="2">
            <a:schemeClr val="accent4"/>
          </a:effectRef>
          <a:fontRef idx="minor">
            <a:schemeClr val="lt1"/>
          </a:fontRef>
        </p:style>
        <p:txBody>
          <a:bodyPr/>
          <a:lstStyle/>
          <a:p>
            <a:r>
              <a:rPr lang="en-US" b="1" dirty="0" smtClean="0"/>
              <a:t>#8. Never close a sale.</a:t>
            </a:r>
            <a:r>
              <a:rPr lang="en-US" dirty="0" smtClean="0"/>
              <a:t> Don’t rejoice in closing a sale, rejoice in opening it.  It’s only the beginning of the relationship</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US" b="1" dirty="0" smtClean="0">
                <a:solidFill>
                  <a:schemeClr val="tx1">
                    <a:lumMod val="95000"/>
                    <a:lumOff val="5000"/>
                  </a:schemeClr>
                </a:solidFill>
              </a:rPr>
              <a:t>#9. Reap the rewards.</a:t>
            </a:r>
            <a:r>
              <a:rPr lang="en-US" dirty="0" smtClean="0">
                <a:solidFill>
                  <a:schemeClr val="tx1">
                    <a:lumMod val="95000"/>
                    <a:lumOff val="5000"/>
                  </a:schemeClr>
                </a:solidFill>
              </a:rPr>
              <a:t> When group clients love their travel agency, they are likely to start booking all their trips through the agency, even if they already have a personal travel agent elsewhere. Groups can deliver serious, exponential growth for an agency.</a:t>
            </a: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indent="0">
              <a:buNone/>
            </a:pPr>
            <a:r>
              <a:rPr lang="en-US" dirty="0" smtClean="0"/>
              <a:t>One incentive to offer groups is discounts based on the size of the group.</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415</Words>
  <Application>Microsoft Office PowerPoint</Application>
  <PresentationFormat>On-screen Show (4:3)</PresentationFormat>
  <Paragraphs>13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3.05 Employ sales processes and techniques to enhance customer relationships and to increase the likelihood of making sales. </vt:lpstr>
      <vt:lpstr>9 Practical Steps to Increase Your Group Sales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3.05 Employ sales processes and techniques to enhance customer relationships and to increase the likelihood of making sales.</dc:title>
  <dc:creator>james.brown</dc:creator>
  <cp:lastModifiedBy>Karen Isbell</cp:lastModifiedBy>
  <cp:revision>8</cp:revision>
  <dcterms:created xsi:type="dcterms:W3CDTF">2014-04-24T17:58:08Z</dcterms:created>
  <dcterms:modified xsi:type="dcterms:W3CDTF">2014-05-01T12:40:05Z</dcterms:modified>
</cp:coreProperties>
</file>