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60" r:id="rId4"/>
    <p:sldId id="259" r:id="rId5"/>
    <p:sldId id="261" r:id="rId6"/>
    <p:sldId id="25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63412E63-5C02-4C18-96F7-E6A707DE530C}" type="datetimeFigureOut">
              <a:rPr lang="en-US" smtClean="0"/>
              <a:t>4/8/2014</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AB2FE7B-5380-4D76-87E6-A39D6215942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63412E63-5C02-4C18-96F7-E6A707DE530C}" type="datetimeFigureOut">
              <a:rPr lang="en-US" smtClean="0"/>
              <a:t>4/8/2014</a:t>
            </a:fld>
            <a:endParaRPr lang="en-US" dirty="0"/>
          </a:p>
        </p:txBody>
      </p:sp>
      <p:sp>
        <p:nvSpPr>
          <p:cNvPr id="27" name="Slide Number Placeholder 26"/>
          <p:cNvSpPr>
            <a:spLocks noGrp="1"/>
          </p:cNvSpPr>
          <p:nvPr>
            <p:ph type="sldNum" sz="quarter" idx="11"/>
          </p:nvPr>
        </p:nvSpPr>
        <p:spPr/>
        <p:txBody>
          <a:bodyPr rtlCol="0"/>
          <a:lstStyle/>
          <a:p>
            <a:fld id="{6AB2FE7B-5380-4D76-87E6-A39D6215942A}" type="slidenum">
              <a:rPr lang="en-US" smtClean="0"/>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63412E63-5C02-4C18-96F7-E6A707DE530C}" type="datetimeFigureOut">
              <a:rPr lang="en-US" smtClean="0"/>
              <a:t>4/8/2014</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6AB2FE7B-5380-4D76-87E6-A39D6215942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412E63-5C02-4C18-96F7-E6A707DE530C}" type="datetimeFigureOut">
              <a:rPr lang="en-US" smtClean="0"/>
              <a:t>4/8/2014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B2FE7B-5380-4D76-87E6-A39D6215942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63412E63-5C02-4C18-96F7-E6A707DE530C}" type="datetimeFigureOut">
              <a:rPr lang="en-US" smtClean="0"/>
              <a:t>4/8/2014</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AB2FE7B-5380-4D76-87E6-A39D6215942A}"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SEM2 3.04</a:t>
            </a:r>
            <a:endParaRPr lang="en-US" dirty="0"/>
          </a:p>
        </p:txBody>
      </p:sp>
    </p:spTree>
    <p:extLst>
      <p:ext uri="{BB962C8B-B14F-4D97-AF65-F5344CB8AC3E}">
        <p14:creationId xmlns:p14="http://schemas.microsoft.com/office/powerpoint/2010/main" val="1833320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ticket-sales programs</a:t>
            </a:r>
            <a:endParaRPr lang="en-US" dirty="0"/>
          </a:p>
        </p:txBody>
      </p:sp>
      <p:sp>
        <p:nvSpPr>
          <p:cNvPr id="3" name="Content Placeholder 2"/>
          <p:cNvSpPr>
            <a:spLocks noGrp="1"/>
          </p:cNvSpPr>
          <p:nvPr>
            <p:ph idx="1"/>
          </p:nvPr>
        </p:nvSpPr>
        <p:spPr/>
        <p:txBody>
          <a:bodyPr>
            <a:normAutofit/>
          </a:bodyPr>
          <a:lstStyle/>
          <a:p>
            <a:r>
              <a:rPr lang="en-US" dirty="0"/>
              <a:t>Many factors are used to estimate ticket sales for sporting events, such as corporate sponsorships and promotional events, facility size, and past ticket sales. </a:t>
            </a:r>
            <a:endParaRPr lang="en-US" dirty="0" smtClean="0"/>
          </a:p>
          <a:p>
            <a:r>
              <a:rPr lang="en-US" dirty="0" smtClean="0"/>
              <a:t>In </a:t>
            </a:r>
            <a:r>
              <a:rPr lang="en-US" dirty="0"/>
              <a:t>addition, a very important aspect to consider is how well the team is performing. If the team is winning, sales tend to go up. If the team is experiencing a losing streak, the ticket sales tend to go down. </a:t>
            </a:r>
          </a:p>
        </p:txBody>
      </p:sp>
    </p:spTree>
    <p:extLst>
      <p:ext uri="{BB962C8B-B14F-4D97-AF65-F5344CB8AC3E}">
        <p14:creationId xmlns:p14="http://schemas.microsoft.com/office/powerpoint/2010/main" val="3710626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bundling/packaging extra amenities with tickets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Bundling </a:t>
            </a:r>
            <a:r>
              <a:rPr lang="en-US" dirty="0"/>
              <a:t>extra amenities with tickets involves including certain additional products along with the ticket</a:t>
            </a:r>
            <a:r>
              <a:rPr lang="en-US" dirty="0" smtClean="0"/>
              <a:t>.</a:t>
            </a:r>
          </a:p>
          <a:p>
            <a:r>
              <a:rPr lang="en-US" dirty="0" smtClean="0"/>
              <a:t> </a:t>
            </a:r>
            <a:r>
              <a:rPr lang="en-US" dirty="0"/>
              <a:t>For example, a ticket to an event might also provide the individual with a souvenir T-shirt and a boxed lunch. </a:t>
            </a:r>
            <a:endParaRPr lang="en-US" dirty="0" smtClean="0"/>
          </a:p>
          <a:p>
            <a:r>
              <a:rPr lang="en-US" dirty="0" smtClean="0"/>
              <a:t>The </a:t>
            </a:r>
            <a:r>
              <a:rPr lang="en-US" dirty="0"/>
              <a:t>price for the bundle is a little more than the price of only a ticket, but people are willing to pay more to obtain the extra amenities. </a:t>
            </a:r>
            <a:endParaRPr lang="en-US" dirty="0" smtClean="0"/>
          </a:p>
          <a:p>
            <a:r>
              <a:rPr lang="en-US" dirty="0" smtClean="0"/>
              <a:t>The </a:t>
            </a:r>
            <a:r>
              <a:rPr lang="en-US" dirty="0"/>
              <a:t>higher price of the bundle increases revenue, which is one reason why sport/event marketers often bundle amenities with tickets. </a:t>
            </a:r>
          </a:p>
        </p:txBody>
      </p:sp>
    </p:spTree>
    <p:extLst>
      <p:ext uri="{BB962C8B-B14F-4D97-AF65-F5344CB8AC3E}">
        <p14:creationId xmlns:p14="http://schemas.microsoft.com/office/powerpoint/2010/main" val="31476237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bundling/packaging extra amenities with tickets</a:t>
            </a:r>
            <a:endParaRPr lang="en-US" dirty="0"/>
          </a:p>
        </p:txBody>
      </p:sp>
      <p:sp>
        <p:nvSpPr>
          <p:cNvPr id="3" name="Content Placeholder 2"/>
          <p:cNvSpPr>
            <a:spLocks noGrp="1"/>
          </p:cNvSpPr>
          <p:nvPr>
            <p:ph idx="1"/>
          </p:nvPr>
        </p:nvSpPr>
        <p:spPr/>
        <p:txBody>
          <a:bodyPr>
            <a:normAutofit fontScale="92500" lnSpcReduction="20000"/>
          </a:bodyPr>
          <a:lstStyle/>
          <a:p>
            <a:r>
              <a:rPr lang="en-US" dirty="0"/>
              <a:t>Product bundling is a pricing strategy in which a business packages products together and sells the package for a lower price than if the consumer were to buy each product in the package separately</a:t>
            </a:r>
            <a:r>
              <a:rPr lang="en-US" dirty="0" smtClean="0"/>
              <a:t>.</a:t>
            </a:r>
          </a:p>
          <a:p>
            <a:r>
              <a:rPr lang="en-US" dirty="0" smtClean="0"/>
              <a:t> </a:t>
            </a:r>
            <a:r>
              <a:rPr lang="en-US" dirty="0"/>
              <a:t>For example, a professional ice hockey team might offer a family package that includes four tickets, four meals, and four T-shirts for $89. If families were to purchase each item separately, they would pay more than $89. </a:t>
            </a:r>
            <a:endParaRPr lang="en-US" dirty="0" smtClean="0"/>
          </a:p>
          <a:p>
            <a:r>
              <a:rPr lang="en-US" dirty="0" smtClean="0"/>
              <a:t>Businesses </a:t>
            </a:r>
            <a:r>
              <a:rPr lang="en-US" dirty="0"/>
              <a:t>use product bundling to increase income, get consumers to try a new product (e.g., ticket) that they wouldn't normally purchase, or to deplete stock for slow-moving products. </a:t>
            </a:r>
          </a:p>
        </p:txBody>
      </p:sp>
    </p:spTree>
    <p:extLst>
      <p:ext uri="{BB962C8B-B14F-4D97-AF65-F5344CB8AC3E}">
        <p14:creationId xmlns:p14="http://schemas.microsoft.com/office/powerpoint/2010/main" val="2286656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for pre-season booking strategy</a:t>
            </a:r>
            <a:endParaRPr lang="en-US" dirty="0"/>
          </a:p>
        </p:txBody>
      </p:sp>
      <p:sp>
        <p:nvSpPr>
          <p:cNvPr id="3" name="Content Placeholder 2"/>
          <p:cNvSpPr>
            <a:spLocks noGrp="1"/>
          </p:cNvSpPr>
          <p:nvPr>
            <p:ph idx="1"/>
          </p:nvPr>
        </p:nvSpPr>
        <p:spPr/>
        <p:txBody>
          <a:bodyPr>
            <a:normAutofit/>
          </a:bodyPr>
          <a:lstStyle/>
          <a:p>
            <a:r>
              <a:rPr lang="en-US" dirty="0"/>
              <a:t>Sport organizations often develop pre-season booking strategies to sell as many tickets as possible before the season begins</a:t>
            </a:r>
            <a:r>
              <a:rPr lang="en-US" dirty="0" smtClean="0"/>
              <a:t>.</a:t>
            </a:r>
          </a:p>
          <a:p>
            <a:r>
              <a:rPr lang="en-US" dirty="0" smtClean="0"/>
              <a:t> </a:t>
            </a:r>
            <a:r>
              <a:rPr lang="en-US" dirty="0"/>
              <a:t>An effective way to do this is to target current ticket holders, who are the spectators who have tickets for the season and regularly attend. These spectators are more likely than other groups to buy tickets for next season in advance. </a:t>
            </a:r>
          </a:p>
        </p:txBody>
      </p:sp>
    </p:spTree>
    <p:extLst>
      <p:ext uri="{BB962C8B-B14F-4D97-AF65-F5344CB8AC3E}">
        <p14:creationId xmlns:p14="http://schemas.microsoft.com/office/powerpoint/2010/main" val="1627507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066800"/>
          </a:xfrm>
        </p:spPr>
        <p:txBody>
          <a:bodyPr>
            <a:normAutofit fontScale="90000"/>
          </a:bodyPr>
          <a:lstStyle/>
          <a:p>
            <a:r>
              <a:rPr lang="en-US" dirty="0" smtClean="0"/>
              <a:t>Need for pre-season booking strategy</a:t>
            </a:r>
            <a:endParaRPr lang="en-US" dirty="0"/>
          </a:p>
        </p:txBody>
      </p:sp>
      <p:sp>
        <p:nvSpPr>
          <p:cNvPr id="3" name="Content Placeholder 2"/>
          <p:cNvSpPr>
            <a:spLocks noGrp="1"/>
          </p:cNvSpPr>
          <p:nvPr>
            <p:ph idx="1"/>
          </p:nvPr>
        </p:nvSpPr>
        <p:spPr>
          <a:xfrm>
            <a:off x="304800" y="1447800"/>
            <a:ext cx="8534400" cy="4678363"/>
          </a:xfrm>
        </p:spPr>
        <p:txBody>
          <a:bodyPr>
            <a:normAutofit fontScale="77500" lnSpcReduction="20000"/>
          </a:bodyPr>
          <a:lstStyle/>
          <a:p>
            <a:r>
              <a:rPr lang="en-US" dirty="0"/>
              <a:t>Preseason booking is used when a sport/event organization sells or obtains purchasing commitments from its fans/customers before a sport season begins. </a:t>
            </a:r>
            <a:endParaRPr lang="en-US" dirty="0" smtClean="0"/>
          </a:p>
          <a:p>
            <a:r>
              <a:rPr lang="en-US" dirty="0" smtClean="0"/>
              <a:t>For </a:t>
            </a:r>
            <a:r>
              <a:rPr lang="en-US" dirty="0"/>
              <a:t>example, professional football teams (e.g., NFL) generally play games between September and January. To fill the stadium and generate revenue, teams begin selling tickets before the first game</a:t>
            </a:r>
            <a:r>
              <a:rPr lang="en-US" dirty="0" smtClean="0"/>
              <a:t>.</a:t>
            </a:r>
          </a:p>
          <a:p>
            <a:r>
              <a:rPr lang="en-US" dirty="0" smtClean="0"/>
              <a:t> </a:t>
            </a:r>
            <a:r>
              <a:rPr lang="en-US" dirty="0"/>
              <a:t>The teams want to make sure they do not begin selling too early or too late, so timing is an important factor. </a:t>
            </a:r>
            <a:r>
              <a:rPr lang="en-US" dirty="0" smtClean="0"/>
              <a:t>Target </a:t>
            </a:r>
            <a:r>
              <a:rPr lang="en-US" dirty="0"/>
              <a:t>markets might include corporate luxury box owners, season ticket owners, and tourist groups. </a:t>
            </a:r>
            <a:endParaRPr lang="en-US" dirty="0" smtClean="0"/>
          </a:p>
          <a:p>
            <a:r>
              <a:rPr lang="en-US" dirty="0" smtClean="0"/>
              <a:t>Selling </a:t>
            </a:r>
            <a:r>
              <a:rPr lang="en-US" dirty="0"/>
              <a:t>methods often vary by target market. For example, direct mail might be used to communicate with season ticket holders. Since luxury box owners spend more money for their seating accommodations, personal selling techniques are often more effective to communicate information about the sport product. </a:t>
            </a:r>
          </a:p>
        </p:txBody>
      </p:sp>
    </p:spTree>
    <p:extLst>
      <p:ext uri="{BB962C8B-B14F-4D97-AF65-F5344CB8AC3E}">
        <p14:creationId xmlns:p14="http://schemas.microsoft.com/office/powerpoint/2010/main" val="23694377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70</TotalTime>
  <Words>523</Words>
  <Application>Microsoft Office PowerPoint</Application>
  <PresentationFormat>On-screen Show (4:3)</PresentationFormat>
  <Paragraphs>21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Urban</vt:lpstr>
      <vt:lpstr>SEM2 3.04</vt:lpstr>
      <vt:lpstr>Types of ticket-sales programs</vt:lpstr>
      <vt:lpstr>Reasons for bundling/packaging extra amenities with tickets</vt:lpstr>
      <vt:lpstr>Reasons for bundling/packaging extra amenities with tickets</vt:lpstr>
      <vt:lpstr>Need for pre-season booking strategy</vt:lpstr>
      <vt:lpstr>Need for pre-season booking strategy</vt:lpstr>
    </vt:vector>
  </TitlesOfParts>
  <Company>YCS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SEM2 3.04</dc:title>
  <dc:creator>6610</dc:creator>
  <cp:lastModifiedBy>Karen Isbell</cp:lastModifiedBy>
  <cp:revision>6</cp:revision>
  <dcterms:created xsi:type="dcterms:W3CDTF">2014-03-27T16:03:03Z</dcterms:created>
  <dcterms:modified xsi:type="dcterms:W3CDTF">2014-04-08T13:43:28Z</dcterms:modified>
</cp:coreProperties>
</file>