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AD2F03F-3CB9-4890-B480-D4C83AC14BCA}" type="datetimeFigureOut">
              <a:rPr lang="en-US" smtClean="0"/>
              <a:t>4/29/2014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379F468-1343-4CD7-A3B2-34F5879E4305}"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D2F03F-3CB9-4890-B480-D4C83AC14BCA}" type="datetimeFigureOut">
              <a:rPr lang="en-US" smtClean="0"/>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9F468-1343-4CD7-A3B2-34F5879E430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AD2F03F-3CB9-4890-B480-D4C83AC14BCA}" type="datetimeFigureOut">
              <a:rPr lang="en-US" smtClean="0"/>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9F468-1343-4CD7-A3B2-34F5879E4305}"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AD2F03F-3CB9-4890-B480-D4C83AC14BCA}" type="datetimeFigureOut">
              <a:rPr lang="en-US" smtClean="0"/>
              <a:t>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79F468-1343-4CD7-A3B2-34F5879E430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AD2F03F-3CB9-4890-B480-D4C83AC14BCA}" type="datetimeFigureOut">
              <a:rPr lang="en-US" smtClean="0"/>
              <a:t>4/29/2014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79F468-1343-4CD7-A3B2-34F5879E430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AD2F03F-3CB9-4890-B480-D4C83AC14BCA}" type="datetimeFigureOut">
              <a:rPr lang="en-US" smtClean="0"/>
              <a:t>4/29/2014</a:t>
            </a:fld>
            <a:endParaRPr lang="en-US"/>
          </a:p>
        </p:txBody>
      </p:sp>
      <p:sp>
        <p:nvSpPr>
          <p:cNvPr id="8" name="Slide Number Placeholder 7"/>
          <p:cNvSpPr>
            <a:spLocks noGrp="1"/>
          </p:cNvSpPr>
          <p:nvPr>
            <p:ph type="sldNum" sz="quarter" idx="11"/>
          </p:nvPr>
        </p:nvSpPr>
        <p:spPr/>
        <p:txBody>
          <a:bodyPr/>
          <a:lstStyle/>
          <a:p>
            <a:fld id="{8379F468-1343-4CD7-A3B2-34F5879E430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D2F03F-3CB9-4890-B480-D4C83AC14BCA}" type="datetimeFigureOut">
              <a:rPr lang="en-US" smtClean="0"/>
              <a:t>4/29/2014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79F468-1343-4CD7-A3B2-34F5879E430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AD2F03F-3CB9-4890-B480-D4C83AC14BCA}" type="datetimeFigureOut">
              <a:rPr lang="en-US" smtClean="0"/>
              <a:t>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8379F468-1343-4CD7-A3B2-34F5879E430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4AD2F03F-3CB9-4890-B480-D4C83AC14BCA}" type="datetimeFigureOut">
              <a:rPr lang="en-US" smtClean="0"/>
              <a:t>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79F468-1343-4CD7-A3B2-34F5879E430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D2F03F-3CB9-4890-B480-D4C83AC14BCA}" type="datetimeFigureOut">
              <a:rPr lang="en-US" smtClean="0"/>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9F468-1343-4CD7-A3B2-34F5879E430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D2F03F-3CB9-4890-B480-D4C83AC14BCA}" type="datetimeFigureOut">
              <a:rPr lang="en-US" smtClean="0"/>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9F468-1343-4CD7-A3B2-34F5879E430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4AD2F03F-3CB9-4890-B480-D4C83AC14BCA}" type="datetimeFigureOut">
              <a:rPr lang="en-US" smtClean="0"/>
              <a:t>4/29/2014</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8379F468-1343-4CD7-A3B2-34F5879E4305}"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www.businessdictionary.com/definition/company.html" TargetMode="External"/><Relationship Id="rId13" Type="http://schemas.openxmlformats.org/officeDocument/2006/relationships/hyperlink" Target="http://www.businessdictionary.com/definition/expectation.html" TargetMode="External"/><Relationship Id="rId3" Type="http://schemas.openxmlformats.org/officeDocument/2006/relationships/hyperlink" Target="http://www.businessdictionary.com/definition/cost.html" TargetMode="External"/><Relationship Id="rId7" Type="http://schemas.openxmlformats.org/officeDocument/2006/relationships/hyperlink" Target="http://www.businessdictionary.com/definition/process.html" TargetMode="External"/><Relationship Id="rId12" Type="http://schemas.openxmlformats.org/officeDocument/2006/relationships/hyperlink" Target="http://www.businessdictionary.com/definition/goal.html" TargetMode="External"/><Relationship Id="rId2" Type="http://schemas.openxmlformats.org/officeDocument/2006/relationships/hyperlink" Target="http://www.businessdictionary.com/definition/business.html" TargetMode="External"/><Relationship Id="rId16" Type="http://schemas.openxmlformats.org/officeDocument/2006/relationships/hyperlink" Target="http://www.businessdictionary.com/definition/resource.html" TargetMode="External"/><Relationship Id="rId1" Type="http://schemas.openxmlformats.org/officeDocument/2006/relationships/slideLayout" Target="../slideLayouts/slideLayout2.xml"/><Relationship Id="rId6" Type="http://schemas.openxmlformats.org/officeDocument/2006/relationships/hyperlink" Target="http://www.businessdictionary.com/definition/consumer.html" TargetMode="External"/><Relationship Id="rId11" Type="http://schemas.openxmlformats.org/officeDocument/2006/relationships/hyperlink" Target="http://www.businessdictionary.com/definition/strategic.html" TargetMode="External"/><Relationship Id="rId5" Type="http://schemas.openxmlformats.org/officeDocument/2006/relationships/hyperlink" Target="http://www.businessdictionary.com/definition/final-good-service.html" TargetMode="External"/><Relationship Id="rId15" Type="http://schemas.openxmlformats.org/officeDocument/2006/relationships/hyperlink" Target="http://www.businessdictionary.com/definition/production.html" TargetMode="External"/><Relationship Id="rId10" Type="http://schemas.openxmlformats.org/officeDocument/2006/relationships/hyperlink" Target="http://www.businessdictionary.com/definition/financial.html" TargetMode="External"/><Relationship Id="rId4" Type="http://schemas.openxmlformats.org/officeDocument/2006/relationships/hyperlink" Target="http://www.businessdictionary.com/definition/product.html" TargetMode="External"/><Relationship Id="rId9" Type="http://schemas.openxmlformats.org/officeDocument/2006/relationships/hyperlink" Target="http://www.businessdictionary.com/definition/marketer.html" TargetMode="External"/><Relationship Id="rId14" Type="http://schemas.openxmlformats.org/officeDocument/2006/relationships/hyperlink" Target="http://www.businessdictionary.com/definition/available-stock.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boundless.com/business/definition/profits/" TargetMode="External"/><Relationship Id="rId7" Type="http://schemas.openxmlformats.org/officeDocument/2006/relationships/hyperlink" Target="https://www.boundless.com/business/definition/strategy/" TargetMode="External"/><Relationship Id="rId2" Type="http://schemas.openxmlformats.org/officeDocument/2006/relationships/hyperlink" Target="https://www.boundless.com/business/definition/life-cycle/" TargetMode="External"/><Relationship Id="rId1" Type="http://schemas.openxmlformats.org/officeDocument/2006/relationships/slideLayout" Target="../slideLayouts/slideLayout2.xml"/><Relationship Id="rId6" Type="http://schemas.openxmlformats.org/officeDocument/2006/relationships/hyperlink" Target="https://www.boundless.com/business/definition/product--2/" TargetMode="External"/><Relationship Id="rId5" Type="http://schemas.openxmlformats.org/officeDocument/2006/relationships/hyperlink" Target="https://www.boundless.com/business/definition/premium/" TargetMode="External"/><Relationship Id="rId4" Type="http://schemas.openxmlformats.org/officeDocument/2006/relationships/hyperlink" Target="https://www.boundless.com/business/definition/price/"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en.wikipedia.org/wiki/Test_market"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en.wikipedia.org/wiki/Market_entry" TargetMode="External"/><Relationship Id="rId2" Type="http://schemas.openxmlformats.org/officeDocument/2006/relationships/hyperlink" Target="http://en.wikipedia.org/wiki/Pric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838200"/>
            <a:ext cx="6480048" cy="2301240"/>
          </a:xfrm>
        </p:spPr>
        <p:txBody>
          <a:bodyPr>
            <a:normAutofit fontScale="90000"/>
          </a:bodyPr>
          <a:lstStyle/>
          <a:p>
            <a:r>
              <a:rPr lang="en-US" dirty="0"/>
              <a:t>Objective 3.03   Employ Pricing Strategies to Determine Prices</a:t>
            </a:r>
            <a:br>
              <a:rPr lang="en-US" dirty="0"/>
            </a:br>
            <a:r>
              <a:rPr lang="en-US" dirty="0"/>
              <a:t> </a:t>
            </a:r>
            <a:br>
              <a:rPr lang="en-US" dirty="0"/>
            </a:br>
            <a:endParaRPr lang="en-US" dirty="0"/>
          </a:p>
        </p:txBody>
      </p:sp>
      <p:sp>
        <p:nvSpPr>
          <p:cNvPr id="3" name="Subtitle 2"/>
          <p:cNvSpPr>
            <a:spLocks noGrp="1"/>
          </p:cNvSpPr>
          <p:nvPr>
            <p:ph type="subTitle" idx="1"/>
          </p:nvPr>
        </p:nvSpPr>
        <p:spPr>
          <a:xfrm>
            <a:off x="1295400" y="2819400"/>
            <a:ext cx="7162800" cy="3581400"/>
          </a:xfrm>
        </p:spPr>
        <p:txBody>
          <a:bodyPr>
            <a:normAutofit/>
          </a:bodyPr>
          <a:lstStyle/>
          <a:p>
            <a:pPr algn="l"/>
            <a:r>
              <a:rPr lang="en-US" sz="2400" dirty="0"/>
              <a:t>Part I</a:t>
            </a:r>
          </a:p>
          <a:p>
            <a:pPr algn="l"/>
            <a:r>
              <a:rPr lang="en-US" sz="2400" dirty="0"/>
              <a:t> </a:t>
            </a:r>
          </a:p>
          <a:p>
            <a:pPr algn="l"/>
            <a:r>
              <a:rPr lang="en-US" sz="2400" dirty="0"/>
              <a:t>a.	Identify types of pricing objectives.</a:t>
            </a:r>
          </a:p>
          <a:p>
            <a:pPr algn="l"/>
            <a:r>
              <a:rPr lang="en-US" sz="2400" dirty="0"/>
              <a:t>b.	Explain reasons for setting pricing objectives.</a:t>
            </a:r>
          </a:p>
          <a:p>
            <a:pPr algn="l"/>
            <a:r>
              <a:rPr lang="en-US" sz="2400" dirty="0"/>
              <a:t>c.	Describe ways in which pricing objectives </a:t>
            </a:r>
            <a:r>
              <a:rPr lang="en-US" sz="2400" dirty="0" smtClean="0"/>
              <a:t>	are used</a:t>
            </a:r>
            <a:r>
              <a:rPr lang="en-US" sz="2400" dirty="0"/>
              <a:t>.</a:t>
            </a:r>
          </a:p>
          <a:p>
            <a:pPr algn="l"/>
            <a:r>
              <a:rPr lang="en-US" sz="2400" dirty="0"/>
              <a:t>d.	Demonstrate procedures for </a:t>
            </a:r>
            <a:r>
              <a:rPr lang="en-US" sz="2400" dirty="0" smtClean="0"/>
              <a:t>establishing 	pricing	objectives</a:t>
            </a:r>
            <a:r>
              <a:rPr lang="en-US" sz="2400" dirty="0"/>
              <a:t>.</a:t>
            </a:r>
          </a:p>
          <a:p>
            <a:pPr algn="l"/>
            <a:endParaRPr lang="en-US" dirty="0"/>
          </a:p>
        </p:txBody>
      </p:sp>
    </p:spTree>
    <p:extLst>
      <p:ext uri="{BB962C8B-B14F-4D97-AF65-F5344CB8AC3E}">
        <p14:creationId xmlns:p14="http://schemas.microsoft.com/office/powerpoint/2010/main" val="4184887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Pricing objectives</a:t>
            </a:r>
            <a:endParaRPr lang="en-US" dirty="0"/>
          </a:p>
        </p:txBody>
      </p:sp>
      <p:sp>
        <p:nvSpPr>
          <p:cNvPr id="3" name="Content Placeholder 2"/>
          <p:cNvSpPr>
            <a:spLocks noGrp="1"/>
          </p:cNvSpPr>
          <p:nvPr>
            <p:ph idx="1"/>
          </p:nvPr>
        </p:nvSpPr>
        <p:spPr/>
        <p:txBody>
          <a:bodyPr/>
          <a:lstStyle/>
          <a:p>
            <a:r>
              <a:rPr lang="en-US" b="1" dirty="0"/>
              <a:t>Survival</a:t>
            </a:r>
            <a:endParaRPr lang="en-US" dirty="0"/>
          </a:p>
          <a:p>
            <a:r>
              <a:rPr lang="en-US" dirty="0"/>
              <a:t>Prices are flexible. A company can lower them in order to increase sales enough to keep the business going. The company uses a survival-based price objective when it's willing to accept short-term losses for the sake of long-term viability.</a:t>
            </a:r>
          </a:p>
          <a:p>
            <a:endParaRPr lang="en-US" dirty="0"/>
          </a:p>
        </p:txBody>
      </p:sp>
    </p:spTree>
    <p:extLst>
      <p:ext uri="{BB962C8B-B14F-4D97-AF65-F5344CB8AC3E}">
        <p14:creationId xmlns:p14="http://schemas.microsoft.com/office/powerpoint/2010/main" val="80156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dirty="0"/>
              <a:t>Profit</a:t>
            </a:r>
            <a:endParaRPr lang="en-US" dirty="0"/>
          </a:p>
          <a:p>
            <a:r>
              <a:rPr lang="en-US" dirty="0"/>
              <a:t>Price has both direct and indirect effects on profit. The direct effect relates to whether the price covers the cost of producing the product. Price affects profit indirectly by influencing how many units sell. The number of products sold also influences profit through economies of scale -- the relative benefit of selling more units. The primary profit-based objective of pricing is to maximize price for long-term profitability.</a:t>
            </a:r>
          </a:p>
          <a:p>
            <a:endParaRPr lang="en-US" dirty="0"/>
          </a:p>
        </p:txBody>
      </p:sp>
    </p:spTree>
    <p:extLst>
      <p:ext uri="{BB962C8B-B14F-4D97-AF65-F5344CB8AC3E}">
        <p14:creationId xmlns:p14="http://schemas.microsoft.com/office/powerpoint/2010/main" val="439056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dirty="0"/>
              <a:t>Sales</a:t>
            </a:r>
          </a:p>
          <a:p>
            <a:r>
              <a:rPr lang="en-US" dirty="0"/>
              <a:t>Sales-oriented pricing objectives seek to boost volume or market share. A volume increase is measured against a company's own sales across specific time periods. A company's market share measures its sales against the sales of other companies in the industry. Volume and market share are independent of each other, as a change in one doesn't necessarily spur a change in the other.</a:t>
            </a:r>
          </a:p>
          <a:p>
            <a:endParaRPr lang="en-US" dirty="0"/>
          </a:p>
        </p:txBody>
      </p:sp>
    </p:spTree>
    <p:extLst>
      <p:ext uri="{BB962C8B-B14F-4D97-AF65-F5344CB8AC3E}">
        <p14:creationId xmlns:p14="http://schemas.microsoft.com/office/powerpoint/2010/main" val="2010385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a:t>Status Quo</a:t>
            </a:r>
          </a:p>
          <a:p>
            <a:r>
              <a:rPr lang="en-US" dirty="0"/>
              <a:t>A status quo price objective is a tactical goal that encourages competition on factors other than price. It focuses on maintaining market share, for example, but not increasing it, or matching a competitor's price rather than beating it. Status quo pricing can have a stabilizing effect on demand for a company's products.</a:t>
            </a:r>
          </a:p>
          <a:p>
            <a:endParaRPr lang="en-US" dirty="0"/>
          </a:p>
        </p:txBody>
      </p:sp>
    </p:spTree>
    <p:extLst>
      <p:ext uri="{BB962C8B-B14F-4D97-AF65-F5344CB8AC3E}">
        <p14:creationId xmlns:p14="http://schemas.microsoft.com/office/powerpoint/2010/main" val="1020667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a pricing objective?</a:t>
            </a:r>
            <a:br>
              <a:rPr lang="en-US" dirty="0"/>
            </a:br>
            <a:endParaRPr lang="en-US" dirty="0"/>
          </a:p>
        </p:txBody>
      </p:sp>
      <p:sp>
        <p:nvSpPr>
          <p:cNvPr id="3" name="Content Placeholder 2"/>
          <p:cNvSpPr>
            <a:spLocks noGrp="1"/>
          </p:cNvSpPr>
          <p:nvPr>
            <p:ph idx="1"/>
          </p:nvPr>
        </p:nvSpPr>
        <p:spPr>
          <a:xfrm>
            <a:off x="152400" y="1600200"/>
            <a:ext cx="8686800" cy="4525963"/>
          </a:xfrm>
        </p:spPr>
        <p:txBody>
          <a:bodyPr>
            <a:normAutofit/>
          </a:bodyPr>
          <a:lstStyle/>
          <a:p>
            <a:r>
              <a:rPr lang="en-US" dirty="0" smtClean="0"/>
              <a:t>A goal </a:t>
            </a:r>
            <a:r>
              <a:rPr lang="en-US" dirty="0"/>
              <a:t>that guides a </a:t>
            </a:r>
            <a:r>
              <a:rPr lang="en-US" dirty="0">
                <a:hlinkClick r:id="rId2"/>
              </a:rPr>
              <a:t>business</a:t>
            </a:r>
            <a:r>
              <a:rPr lang="en-US" dirty="0"/>
              <a:t> in setting the </a:t>
            </a:r>
            <a:r>
              <a:rPr lang="en-US" dirty="0">
                <a:hlinkClick r:id="rId3"/>
              </a:rPr>
              <a:t>cost</a:t>
            </a:r>
            <a:r>
              <a:rPr lang="en-US" dirty="0"/>
              <a:t> of a </a:t>
            </a:r>
            <a:r>
              <a:rPr lang="en-US" dirty="0">
                <a:hlinkClick r:id="rId4"/>
              </a:rPr>
              <a:t>product</a:t>
            </a:r>
            <a:r>
              <a:rPr lang="en-US" dirty="0"/>
              <a:t> or </a:t>
            </a:r>
            <a:r>
              <a:rPr lang="en-US" dirty="0">
                <a:hlinkClick r:id="rId5"/>
              </a:rPr>
              <a:t>service</a:t>
            </a:r>
            <a:r>
              <a:rPr lang="en-US" dirty="0"/>
              <a:t> to potential </a:t>
            </a:r>
            <a:r>
              <a:rPr lang="en-US" dirty="0">
                <a:hlinkClick r:id="rId6"/>
              </a:rPr>
              <a:t>consumers</a:t>
            </a:r>
            <a:r>
              <a:rPr lang="en-US" dirty="0"/>
              <a:t>. A pricing objective underlies the pricing </a:t>
            </a:r>
            <a:r>
              <a:rPr lang="en-US" dirty="0">
                <a:hlinkClick r:id="rId7"/>
              </a:rPr>
              <a:t>process</a:t>
            </a:r>
            <a:r>
              <a:rPr lang="en-US" dirty="0"/>
              <a:t> for a product, and it should reflect a </a:t>
            </a:r>
            <a:r>
              <a:rPr lang="en-US" dirty="0">
                <a:hlinkClick r:id="rId8"/>
              </a:rPr>
              <a:t>company's</a:t>
            </a:r>
            <a:r>
              <a:rPr lang="en-US" dirty="0"/>
              <a:t> </a:t>
            </a:r>
            <a:r>
              <a:rPr lang="en-US" dirty="0">
                <a:hlinkClick r:id="rId9"/>
              </a:rPr>
              <a:t>marketing</a:t>
            </a:r>
            <a:r>
              <a:rPr lang="en-US" dirty="0"/>
              <a:t>, </a:t>
            </a:r>
            <a:r>
              <a:rPr lang="en-US" dirty="0">
                <a:hlinkClick r:id="rId10"/>
              </a:rPr>
              <a:t>financial</a:t>
            </a:r>
            <a:r>
              <a:rPr lang="en-US" dirty="0"/>
              <a:t>, </a:t>
            </a:r>
            <a:r>
              <a:rPr lang="en-US" dirty="0">
                <a:hlinkClick r:id="rId11"/>
              </a:rPr>
              <a:t>strategic</a:t>
            </a:r>
            <a:r>
              <a:rPr lang="en-US" dirty="0"/>
              <a:t> and product </a:t>
            </a:r>
            <a:r>
              <a:rPr lang="en-US" dirty="0">
                <a:hlinkClick r:id="rId12"/>
              </a:rPr>
              <a:t>goals</a:t>
            </a:r>
            <a:r>
              <a:rPr lang="en-US" dirty="0"/>
              <a:t>, as well as consumer price </a:t>
            </a:r>
            <a:r>
              <a:rPr lang="en-US" dirty="0">
                <a:hlinkClick r:id="rId13"/>
              </a:rPr>
              <a:t>expectations</a:t>
            </a:r>
            <a:r>
              <a:rPr lang="en-US" dirty="0"/>
              <a:t> and the levels of </a:t>
            </a:r>
            <a:r>
              <a:rPr lang="en-US" dirty="0">
                <a:hlinkClick r:id="rId14"/>
              </a:rPr>
              <a:t>available stock</a:t>
            </a:r>
            <a:r>
              <a:rPr lang="en-US" dirty="0"/>
              <a:t> and </a:t>
            </a:r>
            <a:r>
              <a:rPr lang="en-US" dirty="0">
                <a:hlinkClick r:id="rId15"/>
              </a:rPr>
              <a:t>production</a:t>
            </a:r>
            <a:r>
              <a:rPr lang="en-US" dirty="0"/>
              <a:t> </a:t>
            </a:r>
            <a:r>
              <a:rPr lang="en-US" dirty="0">
                <a:hlinkClick r:id="rId16"/>
              </a:rPr>
              <a:t>resources</a:t>
            </a:r>
            <a:r>
              <a:rPr lang="en-US" dirty="0"/>
              <a:t>. </a:t>
            </a:r>
          </a:p>
          <a:p>
            <a:endParaRPr lang="en-US" dirty="0"/>
          </a:p>
        </p:txBody>
      </p:sp>
    </p:spTree>
    <p:extLst>
      <p:ext uri="{BB962C8B-B14F-4D97-AF65-F5344CB8AC3E}">
        <p14:creationId xmlns:p14="http://schemas.microsoft.com/office/powerpoint/2010/main" val="515249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477962"/>
          </a:xfrm>
        </p:spPr>
        <p:txBody>
          <a:bodyPr>
            <a:normAutofit fontScale="90000"/>
          </a:bodyPr>
          <a:lstStyle/>
          <a:p>
            <a:r>
              <a:rPr lang="en-US" b="1" dirty="0"/>
              <a:t>6 Steps to Setting a Price Strategy for your Business </a:t>
            </a:r>
            <a:br>
              <a:rPr lang="en-US" b="1" dirty="0"/>
            </a:br>
            <a:endParaRPr lang="en-US" dirty="0"/>
          </a:p>
        </p:txBody>
      </p:sp>
      <p:sp>
        <p:nvSpPr>
          <p:cNvPr id="3" name="Content Placeholder 2"/>
          <p:cNvSpPr>
            <a:spLocks noGrp="1"/>
          </p:cNvSpPr>
          <p:nvPr>
            <p:ph idx="1"/>
          </p:nvPr>
        </p:nvSpPr>
        <p:spPr>
          <a:xfrm>
            <a:off x="76200" y="1600200"/>
            <a:ext cx="8839200" cy="5257800"/>
          </a:xfrm>
        </p:spPr>
        <p:txBody>
          <a:bodyPr>
            <a:normAutofit/>
          </a:bodyPr>
          <a:lstStyle/>
          <a:p>
            <a:pPr marL="36576" indent="0">
              <a:buNone/>
            </a:pPr>
            <a:r>
              <a:rPr lang="en-US" dirty="0"/>
              <a:t>1.	Select the pricing objective to decide where </a:t>
            </a:r>
            <a:r>
              <a:rPr lang="en-US" dirty="0" smtClean="0"/>
              <a:t>	you want </a:t>
            </a:r>
            <a:r>
              <a:rPr lang="en-US" dirty="0"/>
              <a:t>to position your market offering.</a:t>
            </a:r>
          </a:p>
          <a:p>
            <a:pPr marL="36576" indent="0">
              <a:buNone/>
            </a:pPr>
            <a:r>
              <a:rPr lang="en-US" dirty="0"/>
              <a:t>2.	Determine the demand.</a:t>
            </a:r>
          </a:p>
          <a:p>
            <a:pPr marL="36576" indent="0">
              <a:buNone/>
            </a:pPr>
            <a:r>
              <a:rPr lang="en-US" dirty="0"/>
              <a:t>3.	Estimate the costs.</a:t>
            </a:r>
          </a:p>
          <a:p>
            <a:pPr marL="36576" indent="0">
              <a:buNone/>
            </a:pPr>
            <a:r>
              <a:rPr lang="en-US" dirty="0"/>
              <a:t>4.	Analyze competitor costs, prices, offers and </a:t>
            </a:r>
            <a:r>
              <a:rPr lang="en-US" dirty="0" smtClean="0"/>
              <a:t>	possible reactions</a:t>
            </a:r>
            <a:r>
              <a:rPr lang="en-US" dirty="0"/>
              <a:t>.</a:t>
            </a:r>
          </a:p>
          <a:p>
            <a:pPr marL="36576" indent="0">
              <a:buNone/>
            </a:pPr>
            <a:r>
              <a:rPr lang="en-US" dirty="0"/>
              <a:t>5.	Select a pricing method.</a:t>
            </a:r>
          </a:p>
          <a:p>
            <a:pPr marL="36576" indent="0">
              <a:buNone/>
            </a:pPr>
            <a:r>
              <a:rPr lang="en-US" dirty="0"/>
              <a:t>6.	Finally, select the </a:t>
            </a:r>
            <a:r>
              <a:rPr lang="en-US" dirty="0" smtClean="0"/>
              <a:t>price</a:t>
            </a:r>
            <a:endParaRPr lang="en-US" dirty="0"/>
          </a:p>
        </p:txBody>
      </p:sp>
    </p:spTree>
    <p:extLst>
      <p:ext uri="{BB962C8B-B14F-4D97-AF65-F5344CB8AC3E}">
        <p14:creationId xmlns:p14="http://schemas.microsoft.com/office/powerpoint/2010/main" val="1992406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Part II</a:t>
            </a:r>
            <a:br>
              <a:rPr lang="en-US" dirty="0"/>
            </a:br>
            <a:endParaRPr lang="en-US" dirty="0"/>
          </a:p>
        </p:txBody>
      </p:sp>
      <p:sp>
        <p:nvSpPr>
          <p:cNvPr id="3" name="Content Placeholder 2"/>
          <p:cNvSpPr>
            <a:spLocks noGrp="1"/>
          </p:cNvSpPr>
          <p:nvPr>
            <p:ph idx="1"/>
          </p:nvPr>
        </p:nvSpPr>
        <p:spPr>
          <a:xfrm>
            <a:off x="457200" y="1600200"/>
            <a:ext cx="8305800" cy="4525963"/>
          </a:xfrm>
        </p:spPr>
        <p:txBody>
          <a:bodyPr>
            <a:normAutofit fontScale="92500" lnSpcReduction="10000"/>
          </a:bodyPr>
          <a:lstStyle/>
          <a:p>
            <a:pPr marL="36576" indent="0">
              <a:buNone/>
            </a:pPr>
            <a:r>
              <a:rPr lang="en-US" dirty="0"/>
              <a:t>a.	Identify examples of fixed expenses.</a:t>
            </a:r>
          </a:p>
          <a:p>
            <a:pPr marL="36576" indent="0">
              <a:buNone/>
            </a:pPr>
            <a:r>
              <a:rPr lang="en-US" dirty="0"/>
              <a:t>b.	List examples of variable expenses.</a:t>
            </a:r>
          </a:p>
          <a:p>
            <a:pPr marL="36576" indent="0">
              <a:buNone/>
            </a:pPr>
            <a:r>
              <a:rPr lang="en-US" dirty="0"/>
              <a:t>c.	Cite examples of mixed/semi-variable </a:t>
            </a:r>
            <a:r>
              <a:rPr lang="en-US" dirty="0" smtClean="0"/>
              <a:t>	expenses</a:t>
            </a:r>
            <a:r>
              <a:rPr lang="en-US" dirty="0"/>
              <a:t>.</a:t>
            </a:r>
          </a:p>
          <a:p>
            <a:pPr marL="36576" indent="0">
              <a:buNone/>
            </a:pPr>
            <a:r>
              <a:rPr lang="en-US" dirty="0"/>
              <a:t>d.	Explain the importance of break-even in </a:t>
            </a:r>
            <a:r>
              <a:rPr lang="en-US" dirty="0" smtClean="0"/>
              <a:t>	setting </a:t>
            </a:r>
            <a:r>
              <a:rPr lang="en-US" dirty="0"/>
              <a:t>prices.</a:t>
            </a:r>
          </a:p>
          <a:p>
            <a:pPr marL="36576" indent="0">
              <a:buNone/>
            </a:pPr>
            <a:r>
              <a:rPr lang="en-US" dirty="0"/>
              <a:t>e.	Calculate the break-even point for a product </a:t>
            </a:r>
            <a:r>
              <a:rPr lang="en-US" dirty="0" smtClean="0"/>
              <a:t>	in </a:t>
            </a:r>
            <a:r>
              <a:rPr lang="en-US" dirty="0"/>
              <a:t>units.</a:t>
            </a:r>
          </a:p>
          <a:p>
            <a:pPr marL="36576" indent="0">
              <a:buNone/>
            </a:pPr>
            <a:r>
              <a:rPr lang="en-US" dirty="0"/>
              <a:t>f.	Calculate the break-even point for a product </a:t>
            </a:r>
            <a:r>
              <a:rPr lang="en-US" dirty="0" smtClean="0"/>
              <a:t>	in </a:t>
            </a:r>
            <a:r>
              <a:rPr lang="en-US" dirty="0"/>
              <a:t>dollars.</a:t>
            </a:r>
          </a:p>
          <a:p>
            <a:endParaRPr lang="en-US" dirty="0"/>
          </a:p>
        </p:txBody>
      </p:sp>
    </p:spTree>
    <p:extLst>
      <p:ext uri="{BB962C8B-B14F-4D97-AF65-F5344CB8AC3E}">
        <p14:creationId xmlns:p14="http://schemas.microsoft.com/office/powerpoint/2010/main" val="2126356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Is the Break-Even Point?</a:t>
            </a:r>
            <a:endParaRPr lang="en-US" dirty="0"/>
          </a:p>
        </p:txBody>
      </p:sp>
      <p:sp>
        <p:nvSpPr>
          <p:cNvPr id="3" name="Content Placeholder 2"/>
          <p:cNvSpPr>
            <a:spLocks noGrp="1"/>
          </p:cNvSpPr>
          <p:nvPr>
            <p:ph idx="1"/>
          </p:nvPr>
        </p:nvSpPr>
        <p:spPr/>
        <p:txBody>
          <a:bodyPr>
            <a:normAutofit lnSpcReduction="10000"/>
          </a:bodyPr>
          <a:lstStyle/>
          <a:p>
            <a:r>
              <a:rPr lang="en-US" dirty="0"/>
              <a:t>A business reaches its break-even point when its total sales income at a given selling price equals its total costs. In other words, the business breaks even when it makes as much as it has spent to produce and/or sell its product(s). The business must calculate its total costs and estimate its sales revenues to project the point at which it will break even.</a:t>
            </a:r>
          </a:p>
          <a:p>
            <a:endParaRPr lang="en-US" dirty="0"/>
          </a:p>
        </p:txBody>
      </p:sp>
    </p:spTree>
    <p:extLst>
      <p:ext uri="{BB962C8B-B14F-4D97-AF65-F5344CB8AC3E}">
        <p14:creationId xmlns:p14="http://schemas.microsoft.com/office/powerpoint/2010/main" val="290431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Components of Break-Even</a:t>
            </a:r>
            <a:endParaRPr lang="en-US" dirty="0"/>
          </a:p>
        </p:txBody>
      </p:sp>
      <p:sp>
        <p:nvSpPr>
          <p:cNvPr id="3" name="Content Placeholder 2"/>
          <p:cNvSpPr>
            <a:spLocks noGrp="1"/>
          </p:cNvSpPr>
          <p:nvPr>
            <p:ph idx="1"/>
          </p:nvPr>
        </p:nvSpPr>
        <p:spPr>
          <a:xfrm>
            <a:off x="457200" y="1295400"/>
            <a:ext cx="7467600" cy="5181600"/>
          </a:xfrm>
        </p:spPr>
        <p:txBody>
          <a:bodyPr/>
          <a:lstStyle/>
          <a:p>
            <a:pPr lvl="0"/>
            <a:r>
              <a:rPr lang="en-US" sz="3200" dirty="0"/>
              <a:t>Costs</a:t>
            </a:r>
          </a:p>
          <a:p>
            <a:pPr lvl="1"/>
            <a:r>
              <a:rPr lang="en-US" sz="2800" dirty="0"/>
              <a:t>Fixed costs</a:t>
            </a:r>
          </a:p>
          <a:p>
            <a:pPr lvl="2"/>
            <a:r>
              <a:rPr lang="en-US" dirty="0"/>
              <a:t>Are fairly predictable business costs that don’t change when sales go up or down</a:t>
            </a:r>
          </a:p>
          <a:p>
            <a:pPr lvl="2"/>
            <a:r>
              <a:rPr lang="en-US" dirty="0"/>
              <a:t>Tend to stay the same, no matter how many products the business produces or sells</a:t>
            </a:r>
          </a:p>
          <a:p>
            <a:pPr lvl="2"/>
            <a:r>
              <a:rPr lang="en-US" dirty="0"/>
              <a:t>Examples: taxes, rent or mortgage payments, equipment payments or leases, wages and salaries, depreciation of physical assets, fees and licenses, interest on loans, insurance, etc.</a:t>
            </a:r>
          </a:p>
          <a:p>
            <a:endParaRPr lang="en-US" dirty="0"/>
          </a:p>
        </p:txBody>
      </p:sp>
    </p:spTree>
    <p:extLst>
      <p:ext uri="{BB962C8B-B14F-4D97-AF65-F5344CB8AC3E}">
        <p14:creationId xmlns:p14="http://schemas.microsoft.com/office/powerpoint/2010/main" val="2534680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r>
              <a:rPr lang="en-US" sz="2800" dirty="0"/>
              <a:t>Variable costs</a:t>
            </a:r>
          </a:p>
          <a:p>
            <a:pPr lvl="2"/>
            <a:r>
              <a:rPr lang="en-US" dirty="0"/>
              <a:t>Are costs that change along with changes in sales volume</a:t>
            </a:r>
          </a:p>
          <a:p>
            <a:pPr lvl="2"/>
            <a:r>
              <a:rPr lang="en-US" dirty="0"/>
              <a:t>Examples: cost of goods, promotional costs, sales tax, raw materials, business travel, sales commissions, etc.</a:t>
            </a:r>
          </a:p>
          <a:p>
            <a:pPr lvl="2"/>
            <a:r>
              <a:rPr lang="en-US" dirty="0"/>
              <a:t>Can be predicted only if the business can make a fairly accurate estimate of what its sales volume will be</a:t>
            </a:r>
          </a:p>
          <a:p>
            <a:endParaRPr lang="en-US" dirty="0"/>
          </a:p>
        </p:txBody>
      </p:sp>
    </p:spTree>
    <p:extLst>
      <p:ext uri="{BB962C8B-B14F-4D97-AF65-F5344CB8AC3E}">
        <p14:creationId xmlns:p14="http://schemas.microsoft.com/office/powerpoint/2010/main" val="2196689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r>
              <a:rPr lang="en-US" sz="2800" dirty="0"/>
              <a:t>Semi-variable costs</a:t>
            </a:r>
          </a:p>
          <a:p>
            <a:pPr lvl="2"/>
            <a:r>
              <a:rPr lang="en-US" dirty="0"/>
              <a:t>Vary to some extent in response to sales</a:t>
            </a:r>
          </a:p>
          <a:p>
            <a:pPr lvl="2"/>
            <a:r>
              <a:rPr lang="en-US" dirty="0"/>
              <a:t>Should be assigned as either fixed or variable for the purpose of calculating break-even (assigning semi-variable costs to the fixed-cost category results in a higher, more conservative break-even point)</a:t>
            </a:r>
          </a:p>
          <a:p>
            <a:endParaRPr lang="en-US" dirty="0"/>
          </a:p>
        </p:txBody>
      </p:sp>
    </p:spTree>
    <p:extLst>
      <p:ext uri="{BB962C8B-B14F-4D97-AF65-F5344CB8AC3E}">
        <p14:creationId xmlns:p14="http://schemas.microsoft.com/office/powerpoint/2010/main" val="4262638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0"/>
            <a:r>
              <a:rPr lang="en-US" sz="3200" dirty="0"/>
              <a:t>Sales revenues</a:t>
            </a:r>
          </a:p>
          <a:p>
            <a:pPr lvl="1"/>
            <a:r>
              <a:rPr lang="en-US" sz="2800" dirty="0"/>
              <a:t>Most businesses receive the bulk of their income from sales revenues, money received from sales of goods and services.</a:t>
            </a:r>
          </a:p>
          <a:p>
            <a:pPr lvl="1"/>
            <a:r>
              <a:rPr lang="en-US" sz="2800" dirty="0"/>
              <a:t>There are two ways that sales revenues increase:</a:t>
            </a:r>
          </a:p>
          <a:p>
            <a:pPr lvl="2"/>
            <a:r>
              <a:rPr lang="en-US" dirty="0"/>
              <a:t>Sales revenues increase as the number of units sold increases.</a:t>
            </a:r>
          </a:p>
          <a:p>
            <a:pPr lvl="2"/>
            <a:r>
              <a:rPr lang="en-US" dirty="0"/>
              <a:t>Sales revenues increase as the selling price per unit increases.</a:t>
            </a:r>
          </a:p>
          <a:p>
            <a:endParaRPr lang="en-US" dirty="0"/>
          </a:p>
        </p:txBody>
      </p:sp>
    </p:spTree>
    <p:extLst>
      <p:ext uri="{BB962C8B-B14F-4D97-AF65-F5344CB8AC3E}">
        <p14:creationId xmlns:p14="http://schemas.microsoft.com/office/powerpoint/2010/main" val="1982888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sz="3200" dirty="0"/>
              <a:t>Profit and loss</a:t>
            </a:r>
          </a:p>
          <a:p>
            <a:pPr lvl="1"/>
            <a:r>
              <a:rPr lang="en-US" sz="2800" dirty="0"/>
              <a:t>A business does not make a profit until it has passed the break-even point—when total sales revenues are greater than total costs.</a:t>
            </a:r>
          </a:p>
          <a:p>
            <a:pPr lvl="1"/>
            <a:r>
              <a:rPr lang="en-US" sz="2800" dirty="0"/>
              <a:t>A business loses money if it does not reach its break-even point and sales revenues are less than total costs.</a:t>
            </a:r>
          </a:p>
          <a:p>
            <a:endParaRPr lang="en-US" dirty="0"/>
          </a:p>
        </p:txBody>
      </p:sp>
    </p:spTree>
    <p:extLst>
      <p:ext uri="{BB962C8B-B14F-4D97-AF65-F5344CB8AC3E}">
        <p14:creationId xmlns:p14="http://schemas.microsoft.com/office/powerpoint/2010/main" val="3432025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Calculate Break-Even?</a:t>
            </a:r>
            <a:endParaRPr lang="en-US" dirty="0"/>
          </a:p>
        </p:txBody>
      </p:sp>
      <p:sp>
        <p:nvSpPr>
          <p:cNvPr id="3" name="Content Placeholder 2"/>
          <p:cNvSpPr>
            <a:spLocks noGrp="1"/>
          </p:cNvSpPr>
          <p:nvPr>
            <p:ph idx="1"/>
          </p:nvPr>
        </p:nvSpPr>
        <p:spPr/>
        <p:txBody>
          <a:bodyPr/>
          <a:lstStyle/>
          <a:p>
            <a:r>
              <a:rPr lang="en-US" dirty="0"/>
              <a:t>Calculating the break-even point can serve a number of purposes for a business. The most important reason for calculating the break-even point is to determine at what point the business can expect to begin making a profit. Calculating break-even can also help the business to make important decisions, such as:</a:t>
            </a:r>
          </a:p>
          <a:p>
            <a:endParaRPr lang="en-US" dirty="0"/>
          </a:p>
        </p:txBody>
      </p:sp>
    </p:spTree>
    <p:extLst>
      <p:ext uri="{BB962C8B-B14F-4D97-AF65-F5344CB8AC3E}">
        <p14:creationId xmlns:p14="http://schemas.microsoft.com/office/powerpoint/2010/main" val="882012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258762"/>
          </a:xfrm>
        </p:spPr>
        <p:txBody>
          <a:bodyPr>
            <a:normAutofit fontScale="90000"/>
          </a:bodyPr>
          <a:lstStyle/>
          <a:p>
            <a:endParaRPr lang="en-US" dirty="0"/>
          </a:p>
        </p:txBody>
      </p:sp>
      <p:sp>
        <p:nvSpPr>
          <p:cNvPr id="3" name="Content Placeholder 2"/>
          <p:cNvSpPr>
            <a:spLocks noGrp="1"/>
          </p:cNvSpPr>
          <p:nvPr>
            <p:ph idx="1"/>
          </p:nvPr>
        </p:nvSpPr>
        <p:spPr>
          <a:xfrm>
            <a:off x="457200" y="762000"/>
            <a:ext cx="7467600" cy="5364163"/>
          </a:xfrm>
        </p:spPr>
        <p:txBody>
          <a:bodyPr>
            <a:normAutofit fontScale="92500" lnSpcReduction="20000"/>
          </a:bodyPr>
          <a:lstStyle/>
          <a:p>
            <a:pPr lvl="0"/>
            <a:r>
              <a:rPr lang="en-US" sz="3200" dirty="0"/>
              <a:t>Setting prices</a:t>
            </a:r>
          </a:p>
          <a:p>
            <a:pPr lvl="1"/>
            <a:r>
              <a:rPr lang="en-US" sz="2800" dirty="0"/>
              <a:t>Most marketers consider more than one possible selling price for a product before setting a final price.</a:t>
            </a:r>
          </a:p>
          <a:p>
            <a:pPr lvl="1"/>
            <a:r>
              <a:rPr lang="en-US" sz="2800" dirty="0"/>
              <a:t>Calculating break-even helps a business to estimate the number of products it would expect to sell at each price.</a:t>
            </a:r>
          </a:p>
          <a:p>
            <a:pPr lvl="1"/>
            <a:r>
              <a:rPr lang="en-US" sz="2800" dirty="0"/>
              <a:t>Calculating break-even for estimated sales at each selling price helps the business to select the most appropriate price</a:t>
            </a:r>
            <a:r>
              <a:rPr lang="en-US" sz="2800" dirty="0" smtClean="0"/>
              <a:t>.</a:t>
            </a:r>
          </a:p>
          <a:p>
            <a:pPr lvl="0"/>
            <a:r>
              <a:rPr lang="en-US" sz="3200" dirty="0"/>
              <a:t>Relocating the business</a:t>
            </a:r>
          </a:p>
          <a:p>
            <a:pPr lvl="1"/>
            <a:r>
              <a:rPr lang="en-US" sz="2800" dirty="0"/>
              <a:t>Calculating break-even can help businesses determine whether moving to a new location would benefit them.</a:t>
            </a:r>
          </a:p>
          <a:p>
            <a:pPr lvl="1"/>
            <a:endParaRPr lang="en-US" sz="2800" dirty="0"/>
          </a:p>
          <a:p>
            <a:endParaRPr lang="en-US" dirty="0"/>
          </a:p>
        </p:txBody>
      </p:sp>
    </p:spTree>
    <p:extLst>
      <p:ext uri="{BB962C8B-B14F-4D97-AF65-F5344CB8AC3E}">
        <p14:creationId xmlns:p14="http://schemas.microsoft.com/office/powerpoint/2010/main" val="2877024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33400"/>
            <a:ext cx="7467600" cy="5592763"/>
          </a:xfrm>
        </p:spPr>
        <p:txBody>
          <a:bodyPr>
            <a:normAutofit fontScale="92500" lnSpcReduction="10000"/>
          </a:bodyPr>
          <a:lstStyle/>
          <a:p>
            <a:pPr lvl="0"/>
            <a:r>
              <a:rPr lang="en-US" sz="3200" dirty="0"/>
              <a:t>Determining capital needs</a:t>
            </a:r>
          </a:p>
          <a:p>
            <a:pPr lvl="1"/>
            <a:r>
              <a:rPr lang="en-US" sz="2800" dirty="0"/>
              <a:t>All businesses need capital, or money, with which to operate.</a:t>
            </a:r>
          </a:p>
          <a:p>
            <a:pPr lvl="1"/>
            <a:r>
              <a:rPr lang="en-US" sz="2800" dirty="0"/>
              <a:t>A business should not borrow too much money because the interest it must pay on the amount borrowed will increase its expenses. </a:t>
            </a:r>
          </a:p>
          <a:p>
            <a:pPr lvl="1"/>
            <a:r>
              <a:rPr lang="en-US" sz="2800" dirty="0"/>
              <a:t>A business also should not set aside too much of its capital for business operations because the money will not be available for other uses, such as buying goods for resale.</a:t>
            </a:r>
          </a:p>
          <a:p>
            <a:pPr lvl="1"/>
            <a:r>
              <a:rPr lang="en-US" sz="2800" dirty="0"/>
              <a:t>Calculating break-even helps a business to borrow or to set aside appropriate sums.</a:t>
            </a:r>
          </a:p>
          <a:p>
            <a:endParaRPr lang="en-US" dirty="0"/>
          </a:p>
        </p:txBody>
      </p:sp>
    </p:spTree>
    <p:extLst>
      <p:ext uri="{BB962C8B-B14F-4D97-AF65-F5344CB8AC3E}">
        <p14:creationId xmlns:p14="http://schemas.microsoft.com/office/powerpoint/2010/main" val="3079138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0"/>
            <a:r>
              <a:rPr lang="en-US" sz="3200" dirty="0"/>
              <a:t>Offering incentives</a:t>
            </a:r>
          </a:p>
          <a:p>
            <a:pPr lvl="1"/>
            <a:r>
              <a:rPr lang="en-US" sz="2800" dirty="0"/>
              <a:t>Some businesses offer incentives such as bonuses or sales commissions to their employees to motivate them to do a good job.</a:t>
            </a:r>
          </a:p>
          <a:p>
            <a:pPr lvl="1"/>
            <a:r>
              <a:rPr lang="en-US" sz="2800" dirty="0"/>
              <a:t>These businesses need to know what they can afford to spend before they offer these incentives.</a:t>
            </a:r>
          </a:p>
          <a:p>
            <a:endParaRPr lang="en-US" dirty="0"/>
          </a:p>
        </p:txBody>
      </p:sp>
    </p:spTree>
    <p:extLst>
      <p:ext uri="{BB962C8B-B14F-4D97-AF65-F5344CB8AC3E}">
        <p14:creationId xmlns:p14="http://schemas.microsoft.com/office/powerpoint/2010/main" val="3456701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Calculating Break-Even</a:t>
            </a:r>
            <a:endParaRPr lang="en-US" dirty="0"/>
          </a:p>
        </p:txBody>
      </p:sp>
      <p:sp>
        <p:nvSpPr>
          <p:cNvPr id="3" name="Content Placeholder 2"/>
          <p:cNvSpPr>
            <a:spLocks noGrp="1"/>
          </p:cNvSpPr>
          <p:nvPr>
            <p:ph idx="1"/>
          </p:nvPr>
        </p:nvSpPr>
        <p:spPr/>
        <p:txBody>
          <a:bodyPr/>
          <a:lstStyle/>
          <a:p>
            <a:r>
              <a:rPr lang="en-US" dirty="0"/>
              <a:t>A basic formula for calculating break-even for a product is:</a:t>
            </a:r>
          </a:p>
          <a:p>
            <a:pPr marL="36576" indent="0">
              <a:buNone/>
            </a:pPr>
            <a:r>
              <a:rPr lang="en-US" dirty="0"/>
              <a:t> </a:t>
            </a:r>
          </a:p>
          <a:p>
            <a:r>
              <a:rPr lang="en-US" b="1" dirty="0"/>
              <a:t>BP = FC ÷ VCM</a:t>
            </a:r>
            <a:endParaRPr lang="en-US" dirty="0"/>
          </a:p>
          <a:p>
            <a:pPr marL="36576" indent="0">
              <a:buNone/>
            </a:pPr>
            <a:endParaRPr lang="en-US" dirty="0"/>
          </a:p>
          <a:p>
            <a:r>
              <a:rPr lang="en-US" b="1" dirty="0"/>
              <a:t>BP</a:t>
            </a:r>
            <a:r>
              <a:rPr lang="en-US" dirty="0"/>
              <a:t>—break-even point       </a:t>
            </a:r>
            <a:r>
              <a:rPr lang="en-US" b="1" dirty="0"/>
              <a:t>FC</a:t>
            </a:r>
            <a:r>
              <a:rPr lang="en-US" dirty="0"/>
              <a:t>—total fixed costs      </a:t>
            </a:r>
            <a:r>
              <a:rPr lang="en-US" b="1" dirty="0"/>
              <a:t>VCM</a:t>
            </a:r>
            <a:r>
              <a:rPr lang="en-US" dirty="0"/>
              <a:t>—variable-cost </a:t>
            </a:r>
            <a:r>
              <a:rPr lang="en-US" dirty="0" smtClean="0"/>
              <a:t>margin</a:t>
            </a:r>
            <a:endParaRPr lang="en-US" dirty="0"/>
          </a:p>
        </p:txBody>
      </p:sp>
    </p:spTree>
    <p:extLst>
      <p:ext uri="{BB962C8B-B14F-4D97-AF65-F5344CB8AC3E}">
        <p14:creationId xmlns:p14="http://schemas.microsoft.com/office/powerpoint/2010/main" val="1107733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Putting the formula into words, break-even point equals total fixed costs divided by the variable-cost margin.</a:t>
            </a:r>
          </a:p>
          <a:p>
            <a:pPr marL="36576" indent="0">
              <a:buNone/>
            </a:pPr>
            <a:endParaRPr lang="en-US" dirty="0"/>
          </a:p>
          <a:p>
            <a:r>
              <a:rPr lang="en-US" dirty="0"/>
              <a:t>The variable-cost margin is the amount that each sale contributes to fixed costs. It is also called the fixed-cost contribution. Variable-cost margin is calculated by subtracting variable costs per unit from the selling price per unit.</a:t>
            </a:r>
          </a:p>
          <a:p>
            <a:endParaRPr lang="en-US" dirty="0"/>
          </a:p>
        </p:txBody>
      </p:sp>
    </p:spTree>
    <p:extLst>
      <p:ext uri="{BB962C8B-B14F-4D97-AF65-F5344CB8AC3E}">
        <p14:creationId xmlns:p14="http://schemas.microsoft.com/office/powerpoint/2010/main" val="3907670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Break-Even in Units</a:t>
            </a:r>
            <a:endParaRPr lang="en-US" dirty="0"/>
          </a:p>
        </p:txBody>
      </p:sp>
      <p:sp>
        <p:nvSpPr>
          <p:cNvPr id="3" name="Content Placeholder 2"/>
          <p:cNvSpPr>
            <a:spLocks noGrp="1"/>
          </p:cNvSpPr>
          <p:nvPr>
            <p:ph idx="1"/>
          </p:nvPr>
        </p:nvSpPr>
        <p:spPr/>
        <p:txBody>
          <a:bodyPr/>
          <a:lstStyle/>
          <a:p>
            <a:r>
              <a:rPr lang="en-US" dirty="0"/>
              <a:t>Calculating break-even in units determines how many products a business must sell to break even. Let’s see how this might work for a hot dog vendor at the baseball park:</a:t>
            </a:r>
          </a:p>
          <a:p>
            <a:endParaRPr lang="en-US" dirty="0"/>
          </a:p>
        </p:txBody>
      </p:sp>
    </p:spTree>
    <p:extLst>
      <p:ext uri="{BB962C8B-B14F-4D97-AF65-F5344CB8AC3E}">
        <p14:creationId xmlns:p14="http://schemas.microsoft.com/office/powerpoint/2010/main" val="1032456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The vendor’s fixed costs include a $25 license and $100 for equipment rental.</a:t>
            </a:r>
          </a:p>
          <a:p>
            <a:pPr lvl="0"/>
            <a:r>
              <a:rPr lang="en-US" dirty="0"/>
              <a:t>Variable costs are estimated to be $50 for twelve dozen (144) hot dogs and buns, as well as condiments.</a:t>
            </a:r>
          </a:p>
          <a:p>
            <a:pPr lvl="0"/>
            <a:r>
              <a:rPr lang="en-US" dirty="0"/>
              <a:t>The hot dogs will sell for $1.50 each.</a:t>
            </a:r>
          </a:p>
          <a:p>
            <a:pPr lvl="0"/>
            <a:r>
              <a:rPr lang="en-US" dirty="0"/>
              <a:t>How many hot dogs will the vendor need to sell to break even?</a:t>
            </a:r>
          </a:p>
          <a:p>
            <a:endParaRPr lang="en-US" dirty="0"/>
          </a:p>
        </p:txBody>
      </p:sp>
    </p:spTree>
    <p:extLst>
      <p:ext uri="{BB962C8B-B14F-4D97-AF65-F5344CB8AC3E}">
        <p14:creationId xmlns:p14="http://schemas.microsoft.com/office/powerpoint/2010/main" val="3247057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r>
              <a:rPr lang="en-US" sz="2800" dirty="0"/>
              <a:t>Determine total fixed costs by adding the two fixed costs together:</a:t>
            </a:r>
          </a:p>
          <a:p>
            <a:r>
              <a:rPr lang="en-US" sz="3200" dirty="0"/>
              <a:t>$25 + $100 = $125</a:t>
            </a:r>
          </a:p>
          <a:p>
            <a:pPr marL="36576" indent="0">
              <a:buNone/>
            </a:pPr>
            <a:endParaRPr lang="en-US" dirty="0"/>
          </a:p>
        </p:txBody>
      </p:sp>
    </p:spTree>
    <p:extLst>
      <p:ext uri="{BB962C8B-B14F-4D97-AF65-F5344CB8AC3E}">
        <p14:creationId xmlns:p14="http://schemas.microsoft.com/office/powerpoint/2010/main" val="1730449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r>
              <a:rPr lang="en-US" sz="2800" dirty="0"/>
              <a:t>Determine  variable costs per unit by dividing the variable costs by the number of units:</a:t>
            </a:r>
          </a:p>
          <a:p>
            <a:r>
              <a:rPr lang="en-US" sz="3200" dirty="0"/>
              <a:t>$50 ÷ 144 = $0.35</a:t>
            </a:r>
          </a:p>
          <a:p>
            <a:pPr marL="36576" indent="0">
              <a:buNone/>
            </a:pPr>
            <a:endParaRPr lang="en-US" dirty="0"/>
          </a:p>
        </p:txBody>
      </p:sp>
    </p:spTree>
    <p:extLst>
      <p:ext uri="{BB962C8B-B14F-4D97-AF65-F5344CB8AC3E}">
        <p14:creationId xmlns:p14="http://schemas.microsoft.com/office/powerpoint/2010/main" val="4110235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r>
              <a:rPr lang="en-US" sz="2800" dirty="0"/>
              <a:t>Calculate variable-cost margin by subtracting the variable cost per unit from the selling price:</a:t>
            </a:r>
          </a:p>
          <a:p>
            <a:r>
              <a:rPr lang="en-US" sz="3200" dirty="0"/>
              <a:t>$1.50 - $0.35 = $1.15</a:t>
            </a:r>
          </a:p>
          <a:p>
            <a:pPr marL="36576" indent="0">
              <a:buNone/>
            </a:pPr>
            <a:endParaRPr lang="en-US" dirty="0"/>
          </a:p>
        </p:txBody>
      </p:sp>
    </p:spTree>
    <p:extLst>
      <p:ext uri="{BB962C8B-B14F-4D97-AF65-F5344CB8AC3E}">
        <p14:creationId xmlns:p14="http://schemas.microsoft.com/office/powerpoint/2010/main" val="152969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r>
              <a:rPr lang="en-US" sz="2800" dirty="0"/>
              <a:t>Therefore, using the break-even formula, BP = FC ÷ VCM, we find:</a:t>
            </a:r>
          </a:p>
          <a:p>
            <a:r>
              <a:rPr lang="en-US" sz="3200" dirty="0"/>
              <a:t>BP = $125 ÷ $1.15 = 108.7</a:t>
            </a:r>
          </a:p>
          <a:p>
            <a:pPr lvl="0"/>
            <a:r>
              <a:rPr lang="en-US" sz="3200" dirty="0"/>
              <a:t>The vendor must sell 109 hot dogs to break even and begin making a profit.</a:t>
            </a:r>
          </a:p>
          <a:p>
            <a:pPr marL="36576" indent="0">
              <a:buNone/>
            </a:pPr>
            <a:endParaRPr lang="en-US" dirty="0"/>
          </a:p>
        </p:txBody>
      </p:sp>
    </p:spTree>
    <p:extLst>
      <p:ext uri="{BB962C8B-B14F-4D97-AF65-F5344CB8AC3E}">
        <p14:creationId xmlns:p14="http://schemas.microsoft.com/office/powerpoint/2010/main" val="3161849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Break-Even in Dollars</a:t>
            </a:r>
            <a:endParaRPr lang="en-US" dirty="0"/>
          </a:p>
        </p:txBody>
      </p:sp>
      <p:sp>
        <p:nvSpPr>
          <p:cNvPr id="3" name="Content Placeholder 2"/>
          <p:cNvSpPr>
            <a:spLocks noGrp="1"/>
          </p:cNvSpPr>
          <p:nvPr>
            <p:ph idx="1"/>
          </p:nvPr>
        </p:nvSpPr>
        <p:spPr/>
        <p:txBody>
          <a:bodyPr>
            <a:normAutofit fontScale="85000" lnSpcReduction="10000"/>
          </a:bodyPr>
          <a:lstStyle/>
          <a:p>
            <a:r>
              <a:rPr lang="en-US" dirty="0"/>
              <a:t>Break-even can also be expressed in dollars:</a:t>
            </a:r>
          </a:p>
          <a:p>
            <a:pPr lvl="0"/>
            <a:r>
              <a:rPr lang="en-US" dirty="0"/>
              <a:t>After you calculate the number of units you need to sell to break even (109 for the hot dog vendor), </a:t>
            </a:r>
            <a:r>
              <a:rPr lang="en-US" dirty="0" smtClean="0"/>
              <a:t>multiply </a:t>
            </a:r>
            <a:r>
              <a:rPr lang="en-US" dirty="0"/>
              <a:t>that number by the selling price per unit ($1.50 for each hot dog).</a:t>
            </a:r>
          </a:p>
          <a:p>
            <a:pPr lvl="0"/>
            <a:r>
              <a:rPr lang="en-US" dirty="0"/>
              <a:t>This figure is the total dollar sales you need to make to break even.</a:t>
            </a:r>
          </a:p>
          <a:p>
            <a:pPr lvl="0"/>
            <a:r>
              <a:rPr lang="en-US" dirty="0"/>
              <a:t>In the case of the hot dog vendor, s/he needs to make $163.50 in sales to break even:</a:t>
            </a:r>
          </a:p>
          <a:p>
            <a:r>
              <a:rPr lang="en-US" dirty="0"/>
              <a:t>109 × $1.50 = $163.50</a:t>
            </a:r>
          </a:p>
          <a:p>
            <a:endParaRPr lang="en-US" dirty="0"/>
          </a:p>
        </p:txBody>
      </p:sp>
    </p:spTree>
    <p:extLst>
      <p:ext uri="{BB962C8B-B14F-4D97-AF65-F5344CB8AC3E}">
        <p14:creationId xmlns:p14="http://schemas.microsoft.com/office/powerpoint/2010/main" val="1440880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Steps for Calculating Break-Even</a:t>
            </a:r>
            <a:endParaRPr lang="en-US" dirty="0"/>
          </a:p>
        </p:txBody>
      </p:sp>
      <p:sp>
        <p:nvSpPr>
          <p:cNvPr id="5" name="Content Placeholder 4"/>
          <p:cNvSpPr>
            <a:spLocks noGrp="1"/>
          </p:cNvSpPr>
          <p:nvPr>
            <p:ph idx="1"/>
          </p:nvPr>
        </p:nvSpPr>
        <p:spPr>
          <a:xfrm>
            <a:off x="457200" y="1600200"/>
            <a:ext cx="8382000" cy="4953000"/>
          </a:xfrm>
        </p:spPr>
        <p:txBody>
          <a:bodyPr>
            <a:normAutofit lnSpcReduction="10000"/>
          </a:bodyPr>
          <a:lstStyle/>
          <a:p>
            <a:r>
              <a:rPr lang="en-US" dirty="0"/>
              <a:t>The steps to calculating break-even include:</a:t>
            </a:r>
          </a:p>
          <a:p>
            <a:pPr lvl="0"/>
            <a:r>
              <a:rPr lang="en-US" dirty="0"/>
              <a:t>Identify costs and revenues.</a:t>
            </a:r>
          </a:p>
          <a:p>
            <a:pPr lvl="0"/>
            <a:r>
              <a:rPr lang="en-US" dirty="0"/>
              <a:t>Classify costs as fixed or variable.</a:t>
            </a:r>
          </a:p>
          <a:p>
            <a:pPr lvl="0"/>
            <a:r>
              <a:rPr lang="en-US" dirty="0"/>
              <a:t>Total the costs in each classification.</a:t>
            </a:r>
          </a:p>
          <a:p>
            <a:pPr lvl="0"/>
            <a:r>
              <a:rPr lang="en-US" dirty="0"/>
              <a:t>Calculate the variable cost per unit.</a:t>
            </a:r>
          </a:p>
          <a:p>
            <a:pPr lvl="0"/>
            <a:r>
              <a:rPr lang="en-US" dirty="0"/>
              <a:t>Subtract the variable cost per unit from the selling price per unit to obtain the variable-cost margin.</a:t>
            </a:r>
          </a:p>
          <a:p>
            <a:pPr lvl="0"/>
            <a:r>
              <a:rPr lang="en-US" dirty="0"/>
              <a:t>Divide the total fixed costs by the variable-cost margin to determine break-even point.</a:t>
            </a:r>
          </a:p>
          <a:p>
            <a:endParaRPr lang="en-US" dirty="0"/>
          </a:p>
        </p:txBody>
      </p:sp>
    </p:spTree>
    <p:extLst>
      <p:ext uri="{BB962C8B-B14F-4D97-AF65-F5344CB8AC3E}">
        <p14:creationId xmlns:p14="http://schemas.microsoft.com/office/powerpoint/2010/main" val="2987770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Part III</a:t>
            </a:r>
            <a:br>
              <a:rPr lang="en-US" dirty="0"/>
            </a:br>
            <a:endParaRPr lang="en-US" dirty="0"/>
          </a:p>
        </p:txBody>
      </p:sp>
      <p:sp>
        <p:nvSpPr>
          <p:cNvPr id="3" name="Content Placeholder 2"/>
          <p:cNvSpPr>
            <a:spLocks noGrp="1"/>
          </p:cNvSpPr>
          <p:nvPr>
            <p:ph idx="1"/>
          </p:nvPr>
        </p:nvSpPr>
        <p:spPr>
          <a:xfrm>
            <a:off x="457200" y="914400"/>
            <a:ext cx="7467600" cy="5715000"/>
          </a:xfrm>
        </p:spPr>
        <p:txBody>
          <a:bodyPr>
            <a:normAutofit fontScale="92500" lnSpcReduction="20000"/>
          </a:bodyPr>
          <a:lstStyle/>
          <a:p>
            <a:r>
              <a:rPr lang="en-US" dirty="0"/>
              <a:t>a.	Identify strategies for pricing new </a:t>
            </a:r>
            <a:r>
              <a:rPr lang="en-US" dirty="0" smtClean="0"/>
              <a:t>	products</a:t>
            </a:r>
            <a:r>
              <a:rPr lang="en-US" dirty="0"/>
              <a:t>.</a:t>
            </a:r>
          </a:p>
          <a:p>
            <a:r>
              <a:rPr lang="en-US" dirty="0"/>
              <a:t>b.	Select product-mix pricing strategies.</a:t>
            </a:r>
          </a:p>
          <a:p>
            <a:r>
              <a:rPr lang="en-US" dirty="0"/>
              <a:t>c.	Determine discounts and allowances </a:t>
            </a:r>
            <a:r>
              <a:rPr lang="en-US" dirty="0" smtClean="0"/>
              <a:t>	that 	can </a:t>
            </a:r>
            <a:r>
              <a:rPr lang="en-US" dirty="0"/>
              <a:t>be used to adjust base prices.</a:t>
            </a:r>
          </a:p>
          <a:p>
            <a:r>
              <a:rPr lang="en-US" dirty="0"/>
              <a:t>d.	Adjust base prices using psychological </a:t>
            </a:r>
            <a:r>
              <a:rPr lang="en-US" dirty="0" smtClean="0"/>
              <a:t>	pricing </a:t>
            </a:r>
            <a:r>
              <a:rPr lang="en-US" dirty="0"/>
              <a:t>techniques.</a:t>
            </a:r>
          </a:p>
          <a:p>
            <a:r>
              <a:rPr lang="en-US" dirty="0"/>
              <a:t>e.	Select promotional pricing strategies.</a:t>
            </a:r>
          </a:p>
          <a:p>
            <a:r>
              <a:rPr lang="en-US" dirty="0"/>
              <a:t>f.	Select geographic pricing strategies to </a:t>
            </a:r>
            <a:r>
              <a:rPr lang="en-US" dirty="0" smtClean="0"/>
              <a:t>	adjust </a:t>
            </a:r>
            <a:r>
              <a:rPr lang="en-US" dirty="0"/>
              <a:t>base prices.</a:t>
            </a:r>
          </a:p>
          <a:p>
            <a:r>
              <a:rPr lang="en-US" dirty="0"/>
              <a:t>g.	Identify segmented pricing strategies.</a:t>
            </a:r>
          </a:p>
          <a:p>
            <a:r>
              <a:rPr lang="en-US" dirty="0"/>
              <a:t>h.	Demonstrate procedures for selecting </a:t>
            </a:r>
            <a:r>
              <a:rPr lang="en-US" dirty="0" smtClean="0"/>
              <a:t>	appropriate </a:t>
            </a:r>
            <a:r>
              <a:rPr lang="en-US" dirty="0"/>
              <a:t>pricing strategies for </a:t>
            </a:r>
            <a:r>
              <a:rPr lang="en-US" dirty="0" smtClean="0"/>
              <a:t>	products</a:t>
            </a:r>
            <a:r>
              <a:rPr lang="en-US" dirty="0"/>
              <a:t>.</a:t>
            </a:r>
          </a:p>
          <a:p>
            <a:endParaRPr lang="en-US" dirty="0"/>
          </a:p>
        </p:txBody>
      </p:sp>
    </p:spTree>
    <p:extLst>
      <p:ext uri="{BB962C8B-B14F-4D97-AF65-F5344CB8AC3E}">
        <p14:creationId xmlns:p14="http://schemas.microsoft.com/office/powerpoint/2010/main" val="2499747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product Pricing Strategies</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Penetration pricing in the introductory stage of a new product's </a:t>
            </a:r>
            <a:r>
              <a:rPr lang="en-US" dirty="0">
                <a:hlinkClick r:id="rId2"/>
              </a:rPr>
              <a:t>life cycle</a:t>
            </a:r>
            <a:r>
              <a:rPr lang="en-US" dirty="0"/>
              <a:t> involves accepting a lower </a:t>
            </a:r>
            <a:r>
              <a:rPr lang="en-US" dirty="0">
                <a:hlinkClick r:id="rId3"/>
              </a:rPr>
              <a:t>profit</a:t>
            </a:r>
            <a:r>
              <a:rPr lang="en-US" dirty="0"/>
              <a:t> margin and pricing relatively low.</a:t>
            </a:r>
          </a:p>
          <a:p>
            <a:r>
              <a:rPr lang="en-US" dirty="0">
                <a:hlinkClick r:id="rId4"/>
              </a:rPr>
              <a:t>Price</a:t>
            </a:r>
            <a:r>
              <a:rPr lang="en-US" dirty="0"/>
              <a:t> skimming involves setting the price relatively high to generate a high profit margin.</a:t>
            </a:r>
          </a:p>
          <a:p>
            <a:r>
              <a:rPr lang="en-US" dirty="0"/>
              <a:t>A </a:t>
            </a:r>
            <a:r>
              <a:rPr lang="en-US" dirty="0">
                <a:hlinkClick r:id="rId5"/>
              </a:rPr>
              <a:t>premium</a:t>
            </a:r>
            <a:r>
              <a:rPr lang="en-US" dirty="0"/>
              <a:t> </a:t>
            </a:r>
            <a:r>
              <a:rPr lang="en-US" dirty="0">
                <a:hlinkClick r:id="rId6"/>
              </a:rPr>
              <a:t>product</a:t>
            </a:r>
            <a:r>
              <a:rPr lang="en-US" dirty="0"/>
              <a:t> generally supports a skimming </a:t>
            </a:r>
            <a:r>
              <a:rPr lang="en-US" dirty="0">
                <a:hlinkClick r:id="rId7"/>
              </a:rPr>
              <a:t>strategy</a:t>
            </a:r>
            <a:r>
              <a:rPr lang="en-US" dirty="0"/>
              <a:t>.</a:t>
            </a:r>
          </a:p>
          <a:p>
            <a:r>
              <a:rPr lang="en-US" dirty="0"/>
              <a:t> </a:t>
            </a:r>
          </a:p>
          <a:p>
            <a:endParaRPr lang="en-US" dirty="0"/>
          </a:p>
        </p:txBody>
      </p:sp>
    </p:spTree>
    <p:extLst>
      <p:ext uri="{BB962C8B-B14F-4D97-AF65-F5344CB8AC3E}">
        <p14:creationId xmlns:p14="http://schemas.microsoft.com/office/powerpoint/2010/main" val="3555316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Product Mix Pricing Strategies</a:t>
            </a:r>
            <a:br>
              <a:rPr lang="en-US" dirty="0"/>
            </a:br>
            <a:endParaRPr lang="en-US" dirty="0"/>
          </a:p>
        </p:txBody>
      </p:sp>
      <p:sp>
        <p:nvSpPr>
          <p:cNvPr id="3" name="Content Placeholder 2"/>
          <p:cNvSpPr>
            <a:spLocks noGrp="1"/>
          </p:cNvSpPr>
          <p:nvPr>
            <p:ph idx="1"/>
          </p:nvPr>
        </p:nvSpPr>
        <p:spPr/>
        <p:txBody>
          <a:bodyPr/>
          <a:lstStyle/>
          <a:p>
            <a:r>
              <a:rPr lang="en-US" dirty="0"/>
              <a:t>The product mix is the collection of products and services that a company chooses to offer its market. Pricing strategies range from being the cost leader to being a high-value, luxury option for consumers.</a:t>
            </a:r>
          </a:p>
          <a:p>
            <a:endParaRPr lang="en-US" dirty="0"/>
          </a:p>
        </p:txBody>
      </p:sp>
    </p:spTree>
    <p:extLst>
      <p:ext uri="{BB962C8B-B14F-4D97-AF65-F5344CB8AC3E}">
        <p14:creationId xmlns:p14="http://schemas.microsoft.com/office/powerpoint/2010/main" val="886874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305800" cy="6324600"/>
          </a:xfrm>
        </p:spPr>
        <p:txBody>
          <a:bodyPr>
            <a:normAutofit fontScale="85000" lnSpcReduction="20000"/>
          </a:bodyPr>
          <a:lstStyle/>
          <a:p>
            <a:r>
              <a:rPr lang="en-US" b="1" dirty="0"/>
              <a:t>Cost Plus</a:t>
            </a:r>
          </a:p>
          <a:p>
            <a:r>
              <a:rPr lang="en-US" dirty="0"/>
              <a:t>Cost-plus pricing is the most basic type of pricing and simply represents setting the cost of a product at some level above the cost of producing and distributing that product. So, for instance, a jeweler might decide to price products at a 100 percent mark-up based on the costs that go into creating the product</a:t>
            </a:r>
            <a:r>
              <a:rPr lang="en-US" dirty="0" smtClean="0"/>
              <a:t>.</a:t>
            </a:r>
          </a:p>
          <a:p>
            <a:pPr marL="36576" indent="0">
              <a:buNone/>
            </a:pPr>
            <a:endParaRPr lang="en-US" dirty="0"/>
          </a:p>
          <a:p>
            <a:r>
              <a:rPr lang="en-US" b="1" dirty="0"/>
              <a:t>Competition Based</a:t>
            </a:r>
          </a:p>
          <a:p>
            <a:r>
              <a:rPr lang="en-US" dirty="0"/>
              <a:t>Competition-based pricing is pricing that is established specifically to address and respond to the prices of competitors' products. Businesses may decide to price either higher or lower or at about the same levels of the competition, but their decisions are based on an evaluation of what competitors are doing and how they want to position their product mix.</a:t>
            </a:r>
          </a:p>
          <a:p>
            <a:endParaRPr lang="en-US" dirty="0"/>
          </a:p>
        </p:txBody>
      </p:sp>
    </p:spTree>
    <p:extLst>
      <p:ext uri="{BB962C8B-B14F-4D97-AF65-F5344CB8AC3E}">
        <p14:creationId xmlns:p14="http://schemas.microsoft.com/office/powerpoint/2010/main" val="2569255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Discounts and Allowances</a:t>
            </a:r>
            <a:endParaRPr lang="en-US" dirty="0"/>
          </a:p>
        </p:txBody>
      </p:sp>
      <p:sp>
        <p:nvSpPr>
          <p:cNvPr id="3" name="Content Placeholder 2"/>
          <p:cNvSpPr>
            <a:spLocks noGrp="1"/>
          </p:cNvSpPr>
          <p:nvPr>
            <p:ph idx="1"/>
          </p:nvPr>
        </p:nvSpPr>
        <p:spPr/>
        <p:txBody>
          <a:bodyPr>
            <a:normAutofit fontScale="92500"/>
          </a:bodyPr>
          <a:lstStyle/>
          <a:p>
            <a:pPr lvl="0"/>
            <a:r>
              <a:rPr lang="en-US" sz="3200" dirty="0"/>
              <a:t>Clearance Markdowns to get rid of slow-moving, obsolete merchandise</a:t>
            </a:r>
          </a:p>
          <a:p>
            <a:pPr lvl="0"/>
            <a:r>
              <a:rPr lang="en-US" sz="3200" dirty="0"/>
              <a:t>Promotional Markdowns </a:t>
            </a:r>
          </a:p>
          <a:p>
            <a:pPr lvl="1"/>
            <a:r>
              <a:rPr lang="en-US" sz="2800" dirty="0"/>
              <a:t>To increase sales and promote merchandise</a:t>
            </a:r>
          </a:p>
          <a:p>
            <a:pPr lvl="1"/>
            <a:r>
              <a:rPr lang="en-US" sz="2800" dirty="0"/>
              <a:t>To Increase traffic flow and sale of complementary products generate excitement through a sale</a:t>
            </a:r>
          </a:p>
          <a:p>
            <a:pPr lvl="0"/>
            <a:r>
              <a:rPr lang="en-US" sz="3200" dirty="0"/>
              <a:t>To generate cash to buy additional merchandise</a:t>
            </a:r>
          </a:p>
          <a:p>
            <a:endParaRPr lang="en-US" dirty="0"/>
          </a:p>
        </p:txBody>
      </p:sp>
    </p:spTree>
    <p:extLst>
      <p:ext uri="{BB962C8B-B14F-4D97-AF65-F5344CB8AC3E}">
        <p14:creationId xmlns:p14="http://schemas.microsoft.com/office/powerpoint/2010/main" val="2284735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477962"/>
          </a:xfrm>
        </p:spPr>
        <p:txBody>
          <a:bodyPr>
            <a:normAutofit fontScale="90000"/>
          </a:bodyPr>
          <a:lstStyle/>
          <a:p>
            <a:r>
              <a:rPr lang="en-US" dirty="0"/>
              <a:t>There are five basic types of psychological pricing strategies.</a:t>
            </a:r>
            <a:br>
              <a:rPr lang="en-US" dirty="0"/>
            </a:br>
            <a:endParaRPr lang="en-US" dirty="0"/>
          </a:p>
        </p:txBody>
      </p:sp>
      <p:sp>
        <p:nvSpPr>
          <p:cNvPr id="3" name="Content Placeholder 2"/>
          <p:cNvSpPr>
            <a:spLocks noGrp="1"/>
          </p:cNvSpPr>
          <p:nvPr>
            <p:ph idx="1"/>
          </p:nvPr>
        </p:nvSpPr>
        <p:spPr/>
        <p:txBody>
          <a:bodyPr/>
          <a:lstStyle/>
          <a:p>
            <a:r>
              <a:rPr lang="en-US" dirty="0"/>
              <a:t>Odd-even pricing is a strategy of setting prices in odd numbers just below an even price, for example pricing an item at the odd $19.95 rather than the even price of $20.00. The intention of odd-even pricing is to make the price appear considerably lower than it is.</a:t>
            </a:r>
            <a:br>
              <a:rPr lang="en-US" dirty="0"/>
            </a:br>
            <a:endParaRPr lang="en-US" dirty="0"/>
          </a:p>
        </p:txBody>
      </p:sp>
    </p:spTree>
    <p:extLst>
      <p:ext uri="{BB962C8B-B14F-4D97-AF65-F5344CB8AC3E}">
        <p14:creationId xmlns:p14="http://schemas.microsoft.com/office/powerpoint/2010/main" val="20081940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Prestige pricing works on the opposite premise; rather than making prices seem low, prices are inflated in order to create a sense of greater value. For example, a wine might be priced at $20 per bottle rather than $12 merely to give the impression that it is a better product.</a:t>
            </a:r>
            <a:br>
              <a:rPr lang="en-US" dirty="0"/>
            </a:br>
            <a:endParaRPr lang="en-US" dirty="0"/>
          </a:p>
        </p:txBody>
      </p:sp>
    </p:spTree>
    <p:extLst>
      <p:ext uri="{BB962C8B-B14F-4D97-AF65-F5344CB8AC3E}">
        <p14:creationId xmlns:p14="http://schemas.microsoft.com/office/powerpoint/2010/main" val="1056080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Multiple pricing is a psychological pricing strategy in which items are bundled together, such as two for $5 rather than $2.50 per item. This strategy creates a sense of value and can help boost sales volume by encouraging the purchase of multiple items.</a:t>
            </a:r>
          </a:p>
          <a:p>
            <a:endParaRPr lang="en-US" dirty="0"/>
          </a:p>
        </p:txBody>
      </p:sp>
    </p:spTree>
    <p:extLst>
      <p:ext uri="{BB962C8B-B14F-4D97-AF65-F5344CB8AC3E}">
        <p14:creationId xmlns:p14="http://schemas.microsoft.com/office/powerpoint/2010/main" val="1540309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066800"/>
            <a:ext cx="7467600" cy="5638800"/>
          </a:xfrm>
        </p:spPr>
        <p:txBody>
          <a:bodyPr>
            <a:normAutofit/>
          </a:bodyPr>
          <a:lstStyle/>
          <a:p>
            <a:r>
              <a:rPr lang="en-US" dirty="0"/>
              <a:t>Promotional pricing is the psychological pricing strategy in which a price is temporarily lowered in order to attract customers.</a:t>
            </a:r>
          </a:p>
          <a:p>
            <a:r>
              <a:rPr lang="en-US" dirty="0"/>
              <a:t>Price lining is an effective form of psychological pricing for companies with an extensive product line; it involves creating a price range for a particular line, for example a budget clothing line with items all priced below $10.</a:t>
            </a:r>
            <a:br>
              <a:rPr lang="en-US" dirty="0"/>
            </a:br>
            <a:endParaRPr lang="en-US" dirty="0"/>
          </a:p>
        </p:txBody>
      </p:sp>
    </p:spTree>
    <p:extLst>
      <p:ext uri="{BB962C8B-B14F-4D97-AF65-F5344CB8AC3E}">
        <p14:creationId xmlns:p14="http://schemas.microsoft.com/office/powerpoint/2010/main" val="21519330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Geographical Pricing.</a:t>
            </a:r>
            <a:br>
              <a:rPr lang="en-US" b="1" dirty="0"/>
            </a:br>
            <a:endParaRPr lang="en-US" dirty="0"/>
          </a:p>
        </p:txBody>
      </p:sp>
      <p:sp>
        <p:nvSpPr>
          <p:cNvPr id="3" name="Content Placeholder 2"/>
          <p:cNvSpPr>
            <a:spLocks noGrp="1"/>
          </p:cNvSpPr>
          <p:nvPr>
            <p:ph idx="1"/>
          </p:nvPr>
        </p:nvSpPr>
        <p:spPr>
          <a:xfrm>
            <a:off x="457200" y="1066800"/>
            <a:ext cx="7467600" cy="5059363"/>
          </a:xfrm>
        </p:spPr>
        <p:txBody>
          <a:bodyPr>
            <a:normAutofit/>
          </a:bodyPr>
          <a:lstStyle/>
          <a:p>
            <a:r>
              <a:rPr lang="en-US" dirty="0"/>
              <a:t>Geographical pricing sees variations in price in different parts of the world. For example rarity value, or where shipping costs increase price. In some countries there is more tax on certain types of product which makes them more or less expensive, or legislation which limits how many products might be imported again raising price. </a:t>
            </a:r>
          </a:p>
        </p:txBody>
      </p:sp>
    </p:spTree>
    <p:extLst>
      <p:ext uri="{BB962C8B-B14F-4D97-AF65-F5344CB8AC3E}">
        <p14:creationId xmlns:p14="http://schemas.microsoft.com/office/powerpoint/2010/main" val="36075148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Segmentation Pricing</a:t>
            </a:r>
            <a:br>
              <a:rPr lang="en-US" b="1" dirty="0"/>
            </a:br>
            <a:endParaRPr lang="en-US" dirty="0"/>
          </a:p>
        </p:txBody>
      </p:sp>
      <p:sp>
        <p:nvSpPr>
          <p:cNvPr id="3" name="Content Placeholder 2"/>
          <p:cNvSpPr>
            <a:spLocks noGrp="1"/>
          </p:cNvSpPr>
          <p:nvPr>
            <p:ph idx="1"/>
          </p:nvPr>
        </p:nvSpPr>
        <p:spPr/>
        <p:txBody>
          <a:bodyPr>
            <a:normAutofit fontScale="92500"/>
          </a:bodyPr>
          <a:lstStyle/>
          <a:p>
            <a:r>
              <a:rPr lang="en-US" dirty="0"/>
              <a:t>If you plan a product segmentation strategy, you may incur higher product development or manufacturing costs to create different versions, so it is important to focus on segments where you can make a profit. Price segmentation enables you to offer the same basic product, but add features that customers are willing to pay for or remove cost elements that are not important to customers.</a:t>
            </a:r>
          </a:p>
          <a:p>
            <a:endParaRPr lang="en-US" dirty="0"/>
          </a:p>
        </p:txBody>
      </p:sp>
    </p:spTree>
    <p:extLst>
      <p:ext uri="{BB962C8B-B14F-4D97-AF65-F5344CB8AC3E}">
        <p14:creationId xmlns:p14="http://schemas.microsoft.com/office/powerpoint/2010/main" val="4218330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Part IV</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a.	Define the following terms: floors, </a:t>
            </a:r>
            <a:r>
              <a:rPr lang="en-US" dirty="0" smtClean="0"/>
              <a:t>	ceilings</a:t>
            </a:r>
            <a:r>
              <a:rPr lang="en-US" dirty="0"/>
              <a:t>, and elasticity.</a:t>
            </a:r>
          </a:p>
          <a:p>
            <a:r>
              <a:rPr lang="en-US" dirty="0"/>
              <a:t>b.	Describe the importance of </a:t>
            </a:r>
            <a:r>
              <a:rPr lang="en-US" dirty="0" smtClean="0"/>
              <a:t>	determining </a:t>
            </a:r>
            <a:r>
              <a:rPr lang="en-US" dirty="0"/>
              <a:t>pricing floors and </a:t>
            </a:r>
            <a:r>
              <a:rPr lang="en-US" dirty="0" smtClean="0"/>
              <a:t>	ceilings</a:t>
            </a:r>
            <a:r>
              <a:rPr lang="en-US" dirty="0"/>
              <a:t>.</a:t>
            </a:r>
          </a:p>
          <a:p>
            <a:r>
              <a:rPr lang="en-US" dirty="0"/>
              <a:t>c.	Explain process for setting prices.</a:t>
            </a:r>
          </a:p>
          <a:p>
            <a:r>
              <a:rPr lang="en-US" dirty="0"/>
              <a:t>d.	Estimate demand for product.</a:t>
            </a:r>
          </a:p>
          <a:p>
            <a:r>
              <a:rPr lang="en-US" dirty="0"/>
              <a:t>e.	Implement process for setting prices.</a:t>
            </a:r>
          </a:p>
          <a:p>
            <a:pPr marL="36576" indent="0">
              <a:buNone/>
            </a:pPr>
            <a:r>
              <a:rPr lang="en-US" dirty="0"/>
              <a:t> </a:t>
            </a:r>
          </a:p>
          <a:p>
            <a:endParaRPr lang="en-US" dirty="0"/>
          </a:p>
        </p:txBody>
      </p:sp>
    </p:spTree>
    <p:extLst>
      <p:ext uri="{BB962C8B-B14F-4D97-AF65-F5344CB8AC3E}">
        <p14:creationId xmlns:p14="http://schemas.microsoft.com/office/powerpoint/2010/main" val="29673979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Price Ceilings and Floors</a:t>
            </a:r>
            <a:endParaRPr lang="en-US" dirty="0"/>
          </a:p>
        </p:txBody>
      </p:sp>
      <p:sp>
        <p:nvSpPr>
          <p:cNvPr id="3" name="Content Placeholder 2"/>
          <p:cNvSpPr>
            <a:spLocks noGrp="1"/>
          </p:cNvSpPr>
          <p:nvPr>
            <p:ph idx="1"/>
          </p:nvPr>
        </p:nvSpPr>
        <p:spPr/>
        <p:txBody>
          <a:bodyPr/>
          <a:lstStyle/>
          <a:p>
            <a:r>
              <a:rPr lang="en-US" dirty="0"/>
              <a:t>Price ceiling is the highest price that is allowed to be charged for a certain good or survive in an economy, while the price floor is the lowest possible price</a:t>
            </a:r>
          </a:p>
          <a:p>
            <a:endParaRPr lang="en-US" dirty="0"/>
          </a:p>
        </p:txBody>
      </p:sp>
    </p:spTree>
    <p:extLst>
      <p:ext uri="{BB962C8B-B14F-4D97-AF65-F5344CB8AC3E}">
        <p14:creationId xmlns:p14="http://schemas.microsoft.com/office/powerpoint/2010/main" val="16390494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Prices</a:t>
            </a:r>
            <a:endParaRPr lang="en-US" dirty="0"/>
          </a:p>
        </p:txBody>
      </p:sp>
      <p:sp>
        <p:nvSpPr>
          <p:cNvPr id="3" name="Content Placeholder 2"/>
          <p:cNvSpPr>
            <a:spLocks noGrp="1"/>
          </p:cNvSpPr>
          <p:nvPr>
            <p:ph idx="1"/>
          </p:nvPr>
        </p:nvSpPr>
        <p:spPr>
          <a:xfrm>
            <a:off x="457200" y="1600200"/>
            <a:ext cx="8077200" cy="5029200"/>
          </a:xfrm>
        </p:spPr>
        <p:txBody>
          <a:bodyPr>
            <a:normAutofit fontScale="92500" lnSpcReduction="10000"/>
          </a:bodyPr>
          <a:lstStyle/>
          <a:p>
            <a:r>
              <a:rPr lang="en-GB" dirty="0"/>
              <a:t>Your </a:t>
            </a:r>
            <a:r>
              <a:rPr lang="en-GB" b="1" dirty="0"/>
              <a:t>event</a:t>
            </a:r>
            <a:r>
              <a:rPr lang="en-GB" dirty="0"/>
              <a:t> must have a high-enough </a:t>
            </a:r>
            <a:r>
              <a:rPr lang="en-GB" b="1" dirty="0"/>
              <a:t>price</a:t>
            </a:r>
            <a:r>
              <a:rPr lang="en-GB" dirty="0"/>
              <a:t> to cover the </a:t>
            </a:r>
            <a:r>
              <a:rPr lang="en-GB" b="1" dirty="0"/>
              <a:t>costs</a:t>
            </a:r>
            <a:r>
              <a:rPr lang="en-GB" dirty="0"/>
              <a:t> of your event, as well as to provide you a revenue stream, if you're expecting to make a profit from the event attendance itself</a:t>
            </a:r>
            <a:endParaRPr lang="en-US" dirty="0"/>
          </a:p>
          <a:p>
            <a:r>
              <a:rPr lang="en-GB" dirty="0"/>
              <a:t>The </a:t>
            </a:r>
            <a:r>
              <a:rPr lang="en-GB" b="1" dirty="0"/>
              <a:t>price of your event</a:t>
            </a:r>
            <a:r>
              <a:rPr lang="en-GB" dirty="0"/>
              <a:t> determines, in part, the</a:t>
            </a:r>
            <a:r>
              <a:rPr lang="en-GB" b="1" dirty="0"/>
              <a:t> venue</a:t>
            </a:r>
            <a:r>
              <a:rPr lang="en-GB" dirty="0"/>
              <a:t> that you select. You shouldn't charge thousands of dollars for an event and host it in a 'budget' venue. Conversely, you need to charge enough that your event price covers the cost of your venue and other </a:t>
            </a:r>
            <a:r>
              <a:rPr lang="en-GB" b="1" dirty="0"/>
              <a:t>event costs</a:t>
            </a:r>
            <a:r>
              <a:rPr lang="en-GB" dirty="0"/>
              <a:t>.</a:t>
            </a:r>
            <a:endParaRPr lang="en-US" dirty="0"/>
          </a:p>
          <a:p>
            <a:endParaRPr lang="en-US" dirty="0"/>
          </a:p>
        </p:txBody>
      </p:sp>
    </p:spTree>
    <p:extLst>
      <p:ext uri="{BB962C8B-B14F-4D97-AF65-F5344CB8AC3E}">
        <p14:creationId xmlns:p14="http://schemas.microsoft.com/office/powerpoint/2010/main" val="140978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a:t>Demand forecasting</a:t>
            </a:r>
            <a:r>
              <a:rPr lang="en-US" dirty="0"/>
              <a:t> is the activity of estimating the quantity of a product or service that consumers will purchase. Demand forecasting involves techniques including both informal methods, such as educated guesses, and quantitative methods, such as the use of historical sales data or current data from </a:t>
            </a:r>
            <a:r>
              <a:rPr lang="en-US" dirty="0">
                <a:hlinkClick r:id="rId2" tooltip="Test market"/>
              </a:rPr>
              <a:t>test </a:t>
            </a:r>
            <a:r>
              <a:rPr lang="en-US" dirty="0" smtClean="0">
                <a:hlinkClick r:id="rId2" tooltip="Test market"/>
              </a:rPr>
              <a:t>markets</a:t>
            </a:r>
            <a:endParaRPr lang="en-US" dirty="0"/>
          </a:p>
        </p:txBody>
      </p:sp>
    </p:spTree>
    <p:extLst>
      <p:ext uri="{BB962C8B-B14F-4D97-AF65-F5344CB8AC3E}">
        <p14:creationId xmlns:p14="http://schemas.microsoft.com/office/powerpoint/2010/main" val="7801169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36576" indent="0">
              <a:buNone/>
            </a:pPr>
            <a:r>
              <a:rPr lang="en-US" smtClean="0"/>
              <a:t>Demand </a:t>
            </a:r>
            <a:r>
              <a:rPr lang="en-US" dirty="0"/>
              <a:t>forecasting may be used in making </a:t>
            </a:r>
            <a:r>
              <a:rPr lang="en-US" dirty="0">
                <a:hlinkClick r:id="rId2" tooltip="Pricing"/>
              </a:rPr>
              <a:t>pricing</a:t>
            </a:r>
            <a:r>
              <a:rPr lang="en-US" dirty="0"/>
              <a:t> decisions, in assessing future capacity requirements, or in making decisions on whether to enter a </a:t>
            </a:r>
            <a:r>
              <a:rPr lang="en-US" dirty="0">
                <a:hlinkClick r:id="rId3" tooltip="Market entry"/>
              </a:rPr>
              <a:t>new market</a:t>
            </a:r>
            <a:r>
              <a:rPr lang="en-US" dirty="0"/>
              <a:t>.  Is the demand elastic or inelastic.  Elastic means that if price changes, demand changes.  Inelastic means demand will not change if price changes.</a:t>
            </a:r>
          </a:p>
          <a:p>
            <a:endParaRPr lang="en-US" dirty="0"/>
          </a:p>
        </p:txBody>
      </p:sp>
    </p:spTree>
    <p:extLst>
      <p:ext uri="{BB962C8B-B14F-4D97-AF65-F5344CB8AC3E}">
        <p14:creationId xmlns:p14="http://schemas.microsoft.com/office/powerpoint/2010/main" val="554407134"/>
      </p:ext>
    </p:extLst>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43</TotalTime>
  <Words>2156</Words>
  <Application>Microsoft Office PowerPoint</Application>
  <PresentationFormat>On-screen Show (4:3)</PresentationFormat>
  <Paragraphs>160</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Technic</vt:lpstr>
      <vt:lpstr>Objective 3.03   Employ Pricing Strategies to Determine Prices   </vt:lpstr>
      <vt:lpstr>Pricing objectives</vt:lpstr>
      <vt:lpstr>PowerPoint Presentation</vt:lpstr>
      <vt:lpstr>PowerPoint Presentation</vt:lpstr>
      <vt:lpstr>PowerPoint Presentation</vt:lpstr>
      <vt:lpstr>What is a pricing objective? </vt:lpstr>
      <vt:lpstr>6 Steps to Setting a Price Strategy for your Business  </vt:lpstr>
      <vt:lpstr>Part II </vt:lpstr>
      <vt:lpstr>What Is the Break-Even Point?</vt:lpstr>
      <vt:lpstr>Components of Break-Even</vt:lpstr>
      <vt:lpstr>PowerPoint Presentation</vt:lpstr>
      <vt:lpstr>PowerPoint Presentation</vt:lpstr>
      <vt:lpstr>PowerPoint Presentation</vt:lpstr>
      <vt:lpstr>PowerPoint Presentation</vt:lpstr>
      <vt:lpstr>Why Calculate Break-Even?</vt:lpstr>
      <vt:lpstr>PowerPoint Presentation</vt:lpstr>
      <vt:lpstr>PowerPoint Presentation</vt:lpstr>
      <vt:lpstr>PowerPoint Presentation</vt:lpstr>
      <vt:lpstr>Calculating Break-Even</vt:lpstr>
      <vt:lpstr>PowerPoint Presentation</vt:lpstr>
      <vt:lpstr>Break-Even in Units</vt:lpstr>
      <vt:lpstr>PowerPoint Presentation</vt:lpstr>
      <vt:lpstr>PowerPoint Presentation</vt:lpstr>
      <vt:lpstr>PowerPoint Presentation</vt:lpstr>
      <vt:lpstr>PowerPoint Presentation</vt:lpstr>
      <vt:lpstr>PowerPoint Presentation</vt:lpstr>
      <vt:lpstr>Break-Even in Dollars</vt:lpstr>
      <vt:lpstr>Steps for Calculating Break-Even</vt:lpstr>
      <vt:lpstr>Part III </vt:lpstr>
      <vt:lpstr>New product Pricing Strategies </vt:lpstr>
      <vt:lpstr>Product Mix Pricing Strategies </vt:lpstr>
      <vt:lpstr>PowerPoint Presentation</vt:lpstr>
      <vt:lpstr>Discounts and Allowances</vt:lpstr>
      <vt:lpstr>There are five basic types of psychological pricing strategies. </vt:lpstr>
      <vt:lpstr>PowerPoint Presentation</vt:lpstr>
      <vt:lpstr>PowerPoint Presentation</vt:lpstr>
      <vt:lpstr>PowerPoint Presentation</vt:lpstr>
      <vt:lpstr>Geographical Pricing. </vt:lpstr>
      <vt:lpstr>Segmentation Pricing </vt:lpstr>
      <vt:lpstr>Part IV </vt:lpstr>
      <vt:lpstr>Price Ceilings and Floors</vt:lpstr>
      <vt:lpstr>Setting Prices</vt:lpstr>
      <vt:lpstr>PowerPoint Presentation</vt:lpstr>
      <vt:lpstr>PowerPoint Presentation</vt:lpstr>
    </vt:vector>
  </TitlesOfParts>
  <Company>Onslow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Objective 3.03   Employ Pricing Strategies to Determine Prices</dc:title>
  <dc:creator>James Brown</dc:creator>
  <cp:lastModifiedBy>Karen Isbell</cp:lastModifiedBy>
  <cp:revision>11</cp:revision>
  <dcterms:created xsi:type="dcterms:W3CDTF">2014-04-21T18:40:43Z</dcterms:created>
  <dcterms:modified xsi:type="dcterms:W3CDTF">2014-04-29T13:42:03Z</dcterms:modified>
</cp:coreProperties>
</file>