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8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37" autoAdjust="0"/>
  </p:normalViewPr>
  <p:slideViewPr>
    <p:cSldViewPr>
      <p:cViewPr>
        <p:scale>
          <a:sx n="77" d="100"/>
          <a:sy n="77" d="100"/>
        </p:scale>
        <p:origin x="-30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342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E893AE-E6EA-475B-AFF9-6093285B801A}" type="datetimeFigureOut">
              <a:rPr lang="en-US" smtClean="0"/>
              <a:t>4/4/2014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B46B9F-68D8-4F03-AA54-5DF689D40C3D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Maximize ROI for Promotional Events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2.09 Sports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717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pPr algn="ctr"/>
            <a:r>
              <a:rPr lang="en-US" dirty="0" smtClean="0"/>
              <a:t>ROI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ROI is short for “Return On Investment”</a:t>
            </a:r>
          </a:p>
          <a:p>
            <a:r>
              <a:rPr lang="en-US" sz="2800" dirty="0" smtClean="0"/>
              <a:t>This means that you want to make as much profit as possible</a:t>
            </a:r>
          </a:p>
          <a:p>
            <a:r>
              <a:rPr lang="en-US" sz="2800" dirty="0" smtClean="0"/>
              <a:t>There are many ways to do so, such as:</a:t>
            </a:r>
          </a:p>
          <a:p>
            <a:pPr lvl="1"/>
            <a:r>
              <a:rPr lang="en-US" sz="2800" dirty="0" smtClean="0"/>
              <a:t>Developing a promo budget</a:t>
            </a:r>
          </a:p>
          <a:p>
            <a:pPr lvl="1"/>
            <a:r>
              <a:rPr lang="en-US" sz="2800" dirty="0" smtClean="0"/>
              <a:t>Developing a promo calendar</a:t>
            </a:r>
          </a:p>
          <a:p>
            <a:pPr lvl="1"/>
            <a:r>
              <a:rPr lang="en-US" sz="2800" dirty="0" smtClean="0"/>
              <a:t>Planning a strong promotional mix</a:t>
            </a:r>
          </a:p>
          <a:p>
            <a:pPr lvl="1"/>
            <a:r>
              <a:rPr lang="en-US" sz="2800" dirty="0" smtClean="0"/>
              <a:t>Hiring a promoter to do all of the above for you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55170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pPr algn="ctr"/>
            <a:r>
              <a:rPr lang="en-US" dirty="0" smtClean="0"/>
              <a:t>Sporting Event Promoters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Sporting events are business activities that require planning, funding, registration and sponsorship income. </a:t>
            </a:r>
          </a:p>
          <a:p>
            <a:r>
              <a:rPr lang="en-US" dirty="0" smtClean="0"/>
              <a:t>A sports promoter will handle activities such as:</a:t>
            </a:r>
          </a:p>
          <a:p>
            <a:pPr lvl="1"/>
            <a:r>
              <a:rPr lang="en-US" dirty="0" smtClean="0"/>
              <a:t>projecting attendance and revenues</a:t>
            </a:r>
          </a:p>
          <a:p>
            <a:pPr lvl="1"/>
            <a:r>
              <a:rPr lang="en-US" dirty="0" smtClean="0"/>
              <a:t>visiting and selecting venues</a:t>
            </a:r>
          </a:p>
          <a:p>
            <a:pPr lvl="1"/>
            <a:r>
              <a:rPr lang="en-US" dirty="0" smtClean="0"/>
              <a:t>creating a budget</a:t>
            </a:r>
          </a:p>
          <a:p>
            <a:pPr lvl="1"/>
            <a:r>
              <a:rPr lang="en-US" dirty="0" smtClean="0"/>
              <a:t>selling sponsorships</a:t>
            </a:r>
          </a:p>
          <a:p>
            <a:pPr lvl="1"/>
            <a:r>
              <a:rPr lang="en-US" dirty="0" smtClean="0"/>
              <a:t>overseeing marketing</a:t>
            </a:r>
          </a:p>
          <a:p>
            <a:pPr lvl="1"/>
            <a:r>
              <a:rPr lang="en-US" dirty="0" smtClean="0"/>
              <a:t>handling on site logistics</a:t>
            </a:r>
          </a:p>
          <a:p>
            <a:pPr lvl="1"/>
            <a:r>
              <a:rPr lang="en-US" dirty="0" smtClean="0"/>
              <a:t>dealing with all of the business activities related to running an event.</a:t>
            </a:r>
          </a:p>
          <a:p>
            <a:r>
              <a:rPr lang="en-US" dirty="0" smtClean="0"/>
              <a:t>May spend months preparing for a one day event!</a:t>
            </a:r>
          </a:p>
        </p:txBody>
      </p:sp>
    </p:spTree>
    <p:extLst>
      <p:ext uri="{BB962C8B-B14F-4D97-AF65-F5344CB8AC3E}">
        <p14:creationId xmlns:p14="http://schemas.microsoft.com/office/powerpoint/2010/main" val="668387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pPr algn="ctr"/>
            <a:r>
              <a:rPr lang="en-US" dirty="0" smtClean="0"/>
              <a:t>Sporting Event Promoters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5410200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There are many types of promoters:</a:t>
            </a:r>
          </a:p>
          <a:p>
            <a:pPr lvl="1"/>
            <a:r>
              <a:rPr lang="en-US" sz="2800" dirty="0" smtClean="0"/>
              <a:t>Some only promote for specific sports, such as boxing, since the industry is specialized</a:t>
            </a:r>
          </a:p>
          <a:p>
            <a:pPr lvl="1"/>
            <a:r>
              <a:rPr lang="en-US" sz="2800" dirty="0" smtClean="0"/>
              <a:t>Some venues have full-time promoters that are contracted to be used for every event</a:t>
            </a:r>
          </a:p>
          <a:p>
            <a:pPr lvl="1"/>
            <a:r>
              <a:rPr lang="en-US" sz="2800" dirty="0" smtClean="0"/>
              <a:t>Some promoters only do business logistics while others are full-service</a:t>
            </a:r>
          </a:p>
          <a:p>
            <a:r>
              <a:rPr lang="en-US" sz="3200" dirty="0" smtClean="0"/>
              <a:t>Must decide if hiring and paying a promoter will increase ROI or not</a:t>
            </a:r>
          </a:p>
          <a:p>
            <a:r>
              <a:rPr lang="en-US" sz="3200" dirty="0" smtClean="0"/>
              <a:t>Good to use when event will be held in multiple cities or is very large/complex</a:t>
            </a:r>
          </a:p>
        </p:txBody>
      </p:sp>
    </p:spTree>
    <p:extLst>
      <p:ext uri="{BB962C8B-B14F-4D97-AF65-F5344CB8AC3E}">
        <p14:creationId xmlns:p14="http://schemas.microsoft.com/office/powerpoint/2010/main" val="3064750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Coordinate the Promotional Mix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Marketers should be sure to coordinate the promotional mix, which includes:</a:t>
            </a:r>
          </a:p>
          <a:p>
            <a:pPr lvl="1"/>
            <a:r>
              <a:rPr lang="en-US" sz="2600" dirty="0" smtClean="0"/>
              <a:t>Advertising</a:t>
            </a:r>
          </a:p>
          <a:p>
            <a:pPr lvl="1"/>
            <a:r>
              <a:rPr lang="en-US" sz="2600" dirty="0" smtClean="0"/>
              <a:t>Sales Promotions</a:t>
            </a:r>
          </a:p>
          <a:p>
            <a:pPr lvl="1"/>
            <a:r>
              <a:rPr lang="en-US" sz="2600" dirty="0" smtClean="0"/>
              <a:t>Public Relations</a:t>
            </a:r>
          </a:p>
          <a:p>
            <a:pPr lvl="1"/>
            <a:r>
              <a:rPr lang="en-US" sz="2600" dirty="0" smtClean="0"/>
              <a:t>Personal Selling</a:t>
            </a:r>
          </a:p>
          <a:p>
            <a:pPr lvl="1"/>
            <a:r>
              <a:rPr lang="en-US" sz="2600" dirty="0" smtClean="0"/>
              <a:t>Direct Marketing</a:t>
            </a:r>
          </a:p>
          <a:p>
            <a:r>
              <a:rPr lang="en-US" dirty="0" smtClean="0"/>
              <a:t>It is important that all elements of the promo mix work together towards a common goal and reinforce each other.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474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Well-Coordinated Promotional Mix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495800"/>
          </a:xfrm>
        </p:spPr>
        <p:txBody>
          <a:bodyPr>
            <a:normAutofit/>
          </a:bodyPr>
          <a:lstStyle/>
          <a:p>
            <a:r>
              <a:rPr lang="en-US" dirty="0"/>
              <a:t>By sending the same promotional message through various promotional channels you can reach a wide audience</a:t>
            </a:r>
          </a:p>
          <a:p>
            <a:r>
              <a:rPr lang="en-US" dirty="0" smtClean="0"/>
              <a:t>If running a </a:t>
            </a:r>
            <a:r>
              <a:rPr lang="en-US" dirty="0" err="1" smtClean="0"/>
              <a:t>tv</a:t>
            </a:r>
            <a:r>
              <a:rPr lang="en-US" dirty="0" smtClean="0"/>
              <a:t> ad about a new product, you could also:</a:t>
            </a:r>
          </a:p>
          <a:p>
            <a:pPr lvl="1"/>
            <a:r>
              <a:rPr lang="en-US" sz="2600" dirty="0" smtClean="0"/>
              <a:t>Mail free samples to customers</a:t>
            </a:r>
          </a:p>
          <a:p>
            <a:pPr lvl="1"/>
            <a:r>
              <a:rPr lang="en-US" sz="2600" dirty="0" smtClean="0"/>
              <a:t>Ensure that salespeople are well-informed about the product</a:t>
            </a:r>
          </a:p>
          <a:p>
            <a:pPr lvl="1"/>
            <a:r>
              <a:rPr lang="en-US" sz="2600" dirty="0" smtClean="0"/>
              <a:t>Set up promotional visual merchandise in the store</a:t>
            </a:r>
          </a:p>
          <a:p>
            <a:r>
              <a:rPr lang="en-US" dirty="0" smtClean="0"/>
              <a:t>Strong Promotional Mixes will attract more customers and increase sales, which increases ROI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759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a Promotional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/>
          </a:bodyPr>
          <a:lstStyle/>
          <a:p>
            <a:r>
              <a:rPr lang="en-US" dirty="0" smtClean="0"/>
              <a:t>While some businesses set promotional budgets as a fixed number, most are based on estimated sales projections</a:t>
            </a:r>
          </a:p>
          <a:p>
            <a:r>
              <a:rPr lang="en-US" dirty="0" smtClean="0"/>
              <a:t>The average business allocates about 9 to 12% of projected sales to advertising; however, it can be as low as 2% or as high as 25%. </a:t>
            </a:r>
          </a:p>
          <a:p>
            <a:r>
              <a:rPr lang="en-US" dirty="0" smtClean="0"/>
              <a:t>Because the budget is based on projected sales, it can increase/decrease throughout the year, so marketers must be flexible when planning.</a:t>
            </a:r>
          </a:p>
          <a:p>
            <a:r>
              <a:rPr lang="en-US" dirty="0" smtClean="0"/>
              <a:t>Promotional budgets also may be increased in an attempt to match competition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82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Budget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 year’s sales were $500,000</a:t>
            </a:r>
          </a:p>
          <a:p>
            <a:r>
              <a:rPr lang="en-US" dirty="0" smtClean="0"/>
              <a:t>Company expects a 5% growth in sales</a:t>
            </a:r>
          </a:p>
          <a:p>
            <a:r>
              <a:rPr lang="en-US" dirty="0" smtClean="0"/>
              <a:t>They want to spend 11% of sales on promotion</a:t>
            </a:r>
          </a:p>
          <a:p>
            <a:endParaRPr lang="en-US" dirty="0" smtClean="0"/>
          </a:p>
          <a:p>
            <a:r>
              <a:rPr lang="en-US" dirty="0" smtClean="0"/>
              <a:t>$500,000 x 1.05 = $525,000 </a:t>
            </a:r>
            <a:r>
              <a:rPr lang="en-US" dirty="0" smtClean="0">
                <a:sym typeface="Wingdings" pitchFamily="2" charset="2"/>
              </a:rPr>
              <a:t>this year’s estimated sales</a:t>
            </a:r>
          </a:p>
          <a:p>
            <a:r>
              <a:rPr lang="en-US" dirty="0" smtClean="0">
                <a:sym typeface="Wingdings" pitchFamily="2" charset="2"/>
              </a:rPr>
              <a:t>$525,000 x 0.11 = $57,750</a:t>
            </a:r>
            <a:r>
              <a:rPr lang="en-US" sz="2400" dirty="0" smtClean="0">
                <a:sym typeface="Wingdings" pitchFamily="2" charset="2"/>
              </a:rPr>
              <a:t>this year’s promotional budget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447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90600"/>
          </a:xfrm>
        </p:spPr>
        <p:txBody>
          <a:bodyPr/>
          <a:lstStyle/>
          <a:p>
            <a:r>
              <a:rPr lang="en-US" dirty="0" smtClean="0"/>
              <a:t>Using Promotional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10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Once marketers know their budget, they should go ahead and plan their major campaigns for the whole year. </a:t>
            </a:r>
          </a:p>
          <a:p>
            <a:r>
              <a:rPr lang="en-US" dirty="0" smtClean="0"/>
              <a:t>Due to possible fluctuations in the budget, it’s wise to prioritize planned expenses; this makes it easy to cut costs later or maximize use of possible extra funds</a:t>
            </a:r>
          </a:p>
          <a:p>
            <a:r>
              <a:rPr lang="en-US" dirty="0" smtClean="0"/>
              <a:t>Promotional Budget should be based on the coordinated promotional mix and organizational goals</a:t>
            </a:r>
          </a:p>
          <a:p>
            <a:pPr lvl="1"/>
            <a:r>
              <a:rPr lang="en-US" dirty="0" smtClean="0"/>
              <a:t>Ex: If goal is to make corporate image more about high quality, ads should emphasize quality and service instead of price.</a:t>
            </a:r>
          </a:p>
          <a:p>
            <a:pPr lvl="1"/>
            <a:r>
              <a:rPr lang="en-US" dirty="0" smtClean="0"/>
              <a:t>Ex: If goal is to increase B2B sales, more $ should be spent on personal selling than on consumer ads.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575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r>
              <a:rPr lang="en-US" dirty="0" smtClean="0"/>
              <a:t>Promotional 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promotional calendar is a document that outlines the major promotional events that are planned at the beginning of the year</a:t>
            </a:r>
          </a:p>
          <a:p>
            <a:r>
              <a:rPr lang="en-US" dirty="0" smtClean="0"/>
              <a:t>Should only include events that are </a:t>
            </a:r>
            <a:r>
              <a:rPr lang="en-US" b="1" dirty="0" smtClean="0"/>
              <a:t>sure</a:t>
            </a:r>
            <a:r>
              <a:rPr lang="en-US" dirty="0" smtClean="0"/>
              <a:t> to happen</a:t>
            </a:r>
          </a:p>
          <a:p>
            <a:r>
              <a:rPr lang="en-US" dirty="0" smtClean="0"/>
              <a:t>Sports teams and performers will publicize the calendar as a promotional tool</a:t>
            </a:r>
          </a:p>
          <a:p>
            <a:pPr lvl="1"/>
            <a:r>
              <a:rPr lang="en-US" dirty="0" smtClean="0"/>
              <a:t>Get people excited about upcoming events</a:t>
            </a:r>
          </a:p>
          <a:p>
            <a:pPr lvl="1"/>
            <a:r>
              <a:rPr lang="en-US" dirty="0" smtClean="0"/>
              <a:t>Causes people to keep them in mind all year</a:t>
            </a:r>
          </a:p>
          <a:p>
            <a:pPr lvl="1"/>
            <a:r>
              <a:rPr lang="en-US" dirty="0" smtClean="0"/>
              <a:t>Increase advance ticket sales</a:t>
            </a:r>
          </a:p>
          <a:p>
            <a:r>
              <a:rPr lang="en-US" dirty="0" smtClean="0"/>
              <a:t>Sponsors can be featured in calendar if they choose to pay the cost to cover the event; this helps stretch promotional budget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577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148</TotalTime>
  <Words>667</Words>
  <Application>Microsoft Office PowerPoint</Application>
  <PresentationFormat>On-screen Show (4:3)</PresentationFormat>
  <Paragraphs>69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Maximize ROI for Promotional Events</vt:lpstr>
      <vt:lpstr>ROI</vt:lpstr>
      <vt:lpstr>Sporting Event Promoters </vt:lpstr>
      <vt:lpstr>Sporting Event Promoters </vt:lpstr>
      <vt:lpstr>Coordinate the Promotional Mix</vt:lpstr>
      <vt:lpstr>Well-Coordinated Promotional Mix</vt:lpstr>
      <vt:lpstr>Setting a Promotional Budget</vt:lpstr>
      <vt:lpstr>Sample Budget Planning</vt:lpstr>
      <vt:lpstr>Using Promotional Budget</vt:lpstr>
      <vt:lpstr>Promotional Calendar</vt:lpstr>
    </vt:vector>
  </TitlesOfParts>
  <Company>Henderson County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Karen Isbell</cp:lastModifiedBy>
  <cp:revision>13</cp:revision>
  <dcterms:created xsi:type="dcterms:W3CDTF">2014-03-24T12:28:13Z</dcterms:created>
  <dcterms:modified xsi:type="dcterms:W3CDTF">2014-04-04T13:19:53Z</dcterms:modified>
</cp:coreProperties>
</file>