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68" r:id="rId4"/>
    <p:sldId id="269" r:id="rId5"/>
    <p:sldId id="265" r:id="rId6"/>
    <p:sldId id="267" r:id="rId7"/>
    <p:sldId id="259" r:id="rId8"/>
    <p:sldId id="261" r:id="rId9"/>
    <p:sldId id="262"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705" autoAdjust="0"/>
  </p:normalViewPr>
  <p:slideViewPr>
    <p:cSldViewPr>
      <p:cViewPr>
        <p:scale>
          <a:sx n="77" d="100"/>
          <a:sy n="77" d="100"/>
        </p:scale>
        <p:origin x="-306"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DDFA141-6956-4013-9AEA-3DEB64F2BD0C}" type="datetimeFigureOut">
              <a:rPr lang="en-US" smtClean="0"/>
              <a:t>3/26/2014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47D7BC-7272-4253-831A-3239AC5C322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DFA141-6956-4013-9AEA-3DEB64F2BD0C}" type="datetimeFigureOut">
              <a:rPr lang="en-US" smtClean="0"/>
              <a:t>3/26/2014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47D7BC-7272-4253-831A-3239AC5C322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DDFA141-6956-4013-9AEA-3DEB64F2BD0C}" type="datetimeFigureOut">
              <a:rPr lang="en-US" smtClean="0"/>
              <a:t>3/26/2014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47D7BC-7272-4253-831A-3239AC5C322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DDFA141-6956-4013-9AEA-3DEB64F2BD0C}" type="datetimeFigureOut">
              <a:rPr lang="en-US" smtClean="0"/>
              <a:t>3/26/2014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47D7BC-7272-4253-831A-3239AC5C322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DDFA141-6956-4013-9AEA-3DEB64F2BD0C}" type="datetimeFigureOut">
              <a:rPr lang="en-US" smtClean="0"/>
              <a:t>3/26/2014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47D7BC-7272-4253-831A-3239AC5C322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DDFA141-6956-4013-9AEA-3DEB64F2BD0C}" type="datetimeFigureOut">
              <a:rPr lang="en-US" smtClean="0"/>
              <a:t>3/26/2014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47D7BC-7272-4253-831A-3239AC5C322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DFA141-6956-4013-9AEA-3DEB64F2BD0C}" type="datetimeFigureOut">
              <a:rPr lang="en-US" smtClean="0"/>
              <a:t>3/26/2014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47D7BC-7272-4253-831A-3239AC5C322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DFA141-6956-4013-9AEA-3DEB64F2BD0C}" type="datetimeFigureOut">
              <a:rPr lang="en-US" smtClean="0"/>
              <a:t>3/26/2014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47D7BC-7272-4253-831A-3239AC5C322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DFA141-6956-4013-9AEA-3DEB64F2BD0C}" type="datetimeFigureOut">
              <a:rPr lang="en-US" smtClean="0"/>
              <a:t>3/26/2014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47D7BC-7272-4253-831A-3239AC5C322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DFA141-6956-4013-9AEA-3DEB64F2BD0C}" type="datetimeFigureOut">
              <a:rPr lang="en-US" smtClean="0"/>
              <a:t>3/26/2014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47D7BC-7272-4253-831A-3239AC5C322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DFA141-6956-4013-9AEA-3DEB64F2BD0C}" type="datetimeFigureOut">
              <a:rPr lang="en-US" smtClean="0"/>
              <a:t>3/26/2014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47D7BC-7272-4253-831A-3239AC5C322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DFA141-6956-4013-9AEA-3DEB64F2BD0C}" type="datetimeFigureOut">
              <a:rPr lang="en-US" smtClean="0"/>
              <a:t>3/26/2014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47D7BC-7272-4253-831A-3239AC5C322E}"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SEM II 2.08 Explain the use of advertising agencies.</a:t>
            </a:r>
            <a:endParaRPr lang="en-US" dirty="0"/>
          </a:p>
        </p:txBody>
      </p:sp>
      <p:sp>
        <p:nvSpPr>
          <p:cNvPr id="3" name="Subtitle 2"/>
          <p:cNvSpPr>
            <a:spLocks noGrp="1"/>
          </p:cNvSpPr>
          <p:nvPr>
            <p:ph type="subTitle" idx="1"/>
          </p:nvPr>
        </p:nvSpPr>
        <p:spPr/>
        <p:txBody>
          <a:bodyPr>
            <a:normAutofit fontScale="85000" lnSpcReduction="10000"/>
          </a:bodyPr>
          <a:lstStyle/>
          <a:p>
            <a:r>
              <a:rPr lang="en-US" dirty="0"/>
              <a:t>Understands the concepts and strategies needed to communicate information about products, services, images, and/or ideas to achieve a desired outcome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An Advertising Agency?</a:t>
            </a:r>
            <a:endParaRPr lang="en-US" dirty="0"/>
          </a:p>
        </p:txBody>
      </p:sp>
      <p:sp>
        <p:nvSpPr>
          <p:cNvPr id="3" name="Content Placeholder 2"/>
          <p:cNvSpPr>
            <a:spLocks noGrp="1"/>
          </p:cNvSpPr>
          <p:nvPr>
            <p:ph idx="1"/>
          </p:nvPr>
        </p:nvSpPr>
        <p:spPr/>
        <p:txBody>
          <a:bodyPr/>
          <a:lstStyle/>
          <a:p>
            <a:r>
              <a:rPr lang="en-US" dirty="0" smtClean="0"/>
              <a:t>A business that develops and implements promotional plans for clients.</a:t>
            </a:r>
          </a:p>
          <a:p>
            <a:endParaRPr lang="en-US" dirty="0"/>
          </a:p>
          <a:p>
            <a:r>
              <a:rPr lang="en-US" dirty="0" smtClean="0"/>
              <a:t>Also sometimes referred to as public relations or promotional communications agencies.</a:t>
            </a:r>
            <a:endParaRPr lang="en-US" dirty="0"/>
          </a:p>
        </p:txBody>
      </p:sp>
      <p:pic>
        <p:nvPicPr>
          <p:cNvPr id="10242" name="Picture 2" descr="http://tweakyourbiz.com/marketing/files/8-Practical-Questions-To-Ask-A-Prospective-Ad-Agency.jpg"/>
          <p:cNvPicPr>
            <a:picLocks noChangeAspect="1" noChangeArrowheads="1"/>
          </p:cNvPicPr>
          <p:nvPr/>
        </p:nvPicPr>
        <p:blipFill>
          <a:blip r:embed="rId2" cstate="print"/>
          <a:srcRect/>
          <a:stretch>
            <a:fillRect/>
          </a:stretch>
        </p:blipFill>
        <p:spPr bwMode="auto">
          <a:xfrm>
            <a:off x="2514600" y="4572000"/>
            <a:ext cx="3852809" cy="20574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use an advertising agency?</a:t>
            </a:r>
            <a:endParaRPr lang="en-US" dirty="0"/>
          </a:p>
        </p:txBody>
      </p:sp>
      <p:sp>
        <p:nvSpPr>
          <p:cNvPr id="3" name="Content Placeholder 2"/>
          <p:cNvSpPr>
            <a:spLocks noGrp="1"/>
          </p:cNvSpPr>
          <p:nvPr>
            <p:ph idx="1"/>
          </p:nvPr>
        </p:nvSpPr>
        <p:spPr>
          <a:xfrm>
            <a:off x="457200" y="1600201"/>
            <a:ext cx="8229600" cy="3200400"/>
          </a:xfrm>
        </p:spPr>
        <p:txBody>
          <a:bodyPr>
            <a:normAutofit fontScale="77500" lnSpcReduction="20000"/>
          </a:bodyPr>
          <a:lstStyle/>
          <a:p>
            <a:r>
              <a:rPr lang="en-US" dirty="0" smtClean="0"/>
              <a:t>They view the market place from an unbiased perspective.</a:t>
            </a:r>
          </a:p>
          <a:p>
            <a:r>
              <a:rPr lang="en-US" dirty="0" smtClean="0"/>
              <a:t>They can provide methods to track you results</a:t>
            </a:r>
          </a:p>
          <a:p>
            <a:r>
              <a:rPr lang="en-US" dirty="0" smtClean="0"/>
              <a:t>They are generally up to date with the latest hype! Including social media, email and all technological advances.</a:t>
            </a:r>
          </a:p>
          <a:p>
            <a:r>
              <a:rPr lang="en-US" dirty="0" smtClean="0"/>
              <a:t>They can get you deals and save you more money than if you made all the contacts on your own.</a:t>
            </a:r>
          </a:p>
          <a:p>
            <a:r>
              <a:rPr lang="en-US" dirty="0" smtClean="0"/>
              <a:t>Overall, they improve the efficiency and effectiveness of your marketing!</a:t>
            </a:r>
          </a:p>
          <a:p>
            <a:pPr marL="0" indent="0">
              <a:buNone/>
            </a:pPr>
            <a:endParaRPr lang="en-US"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8600" y="4500562"/>
            <a:ext cx="2143125" cy="2143125"/>
          </a:xfrm>
          <a:prstGeom prst="rect">
            <a:avLst/>
          </a:prstGeom>
        </p:spPr>
      </p:pic>
    </p:spTree>
    <p:extLst>
      <p:ext uri="{BB962C8B-B14F-4D97-AF65-F5344CB8AC3E}">
        <p14:creationId xmlns:p14="http://schemas.microsoft.com/office/powerpoint/2010/main" val="42679801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smtClean="0"/>
              <a:t>Why use an ad agency </a:t>
            </a:r>
            <a:r>
              <a:rPr lang="en-US" dirty="0" err="1" smtClean="0"/>
              <a:t>CONT’d</a:t>
            </a:r>
            <a:endParaRPr lang="en-US" dirty="0"/>
          </a:p>
        </p:txBody>
      </p:sp>
      <p:sp>
        <p:nvSpPr>
          <p:cNvPr id="3" name="Content Placeholder 2"/>
          <p:cNvSpPr>
            <a:spLocks noGrp="1"/>
          </p:cNvSpPr>
          <p:nvPr>
            <p:ph idx="1"/>
          </p:nvPr>
        </p:nvSpPr>
        <p:spPr/>
        <p:txBody>
          <a:bodyPr>
            <a:normAutofit fontScale="85000" lnSpcReduction="20000"/>
          </a:bodyPr>
          <a:lstStyle/>
          <a:p>
            <a:r>
              <a:rPr lang="en-US" dirty="0"/>
              <a:t>It is key to check out the advertising agency’s track record before selecting them to be responsible for your business’ promotional efforts.</a:t>
            </a:r>
          </a:p>
          <a:p>
            <a:r>
              <a:rPr lang="en-US" dirty="0" smtClean="0"/>
              <a:t>They often have expert talent in the </a:t>
            </a:r>
            <a:r>
              <a:rPr lang="en-US" dirty="0"/>
              <a:t>various areas of advertising</a:t>
            </a:r>
            <a:r>
              <a:rPr lang="en-US" dirty="0" smtClean="0"/>
              <a:t>.</a:t>
            </a:r>
          </a:p>
          <a:p>
            <a:r>
              <a:rPr lang="en-US" dirty="0" smtClean="0"/>
              <a:t>Advertising </a:t>
            </a:r>
            <a:r>
              <a:rPr lang="en-US" dirty="0"/>
              <a:t>agencies </a:t>
            </a:r>
            <a:r>
              <a:rPr lang="en-US" dirty="0" smtClean="0"/>
              <a:t>employ </a:t>
            </a:r>
            <a:r>
              <a:rPr lang="en-US" dirty="0"/>
              <a:t>specialists who are able to provide businesses with many services, such as creative writing. Businesses often do not have employees on staff who have the training or talent to write effective copy for promotional or marketing materials. By hiring advertising agencies, businesses are able to obtain the copywriting services they need.</a:t>
            </a:r>
          </a:p>
        </p:txBody>
      </p:sp>
    </p:spTree>
    <p:extLst>
      <p:ext uri="{BB962C8B-B14F-4D97-AF65-F5344CB8AC3E}">
        <p14:creationId xmlns:p14="http://schemas.microsoft.com/office/powerpoint/2010/main" val="12072204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Their Structure</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Advertising agencies are generally broken down into several departments, including:</a:t>
            </a:r>
          </a:p>
          <a:p>
            <a:pPr lvl="1"/>
            <a:r>
              <a:rPr lang="en-US" dirty="0" smtClean="0"/>
              <a:t>Account Services</a:t>
            </a:r>
          </a:p>
          <a:p>
            <a:pPr lvl="1"/>
            <a:r>
              <a:rPr lang="en-US" dirty="0" smtClean="0"/>
              <a:t>Account Planning</a:t>
            </a:r>
          </a:p>
          <a:p>
            <a:pPr lvl="1"/>
            <a:r>
              <a:rPr lang="en-US" dirty="0" smtClean="0"/>
              <a:t>Finance and Accounts</a:t>
            </a:r>
          </a:p>
          <a:p>
            <a:pPr lvl="1"/>
            <a:r>
              <a:rPr lang="en-US" dirty="0" smtClean="0"/>
              <a:t>Media Buying </a:t>
            </a:r>
          </a:p>
          <a:p>
            <a:pPr lvl="1"/>
            <a:r>
              <a:rPr lang="en-US" dirty="0" smtClean="0"/>
              <a:t>Production</a:t>
            </a:r>
          </a:p>
          <a:p>
            <a:pPr lvl="1"/>
            <a:endParaRPr lang="en-US" dirty="0" smtClean="0"/>
          </a:p>
          <a:p>
            <a:r>
              <a:rPr lang="en-US" dirty="0" smtClean="0"/>
              <a:t>These departments are present in larger agencies or full service ones because media buying and boutique agencies likely won’t have the need for all of these parts </a:t>
            </a:r>
            <a:endParaRPr lang="en-US" dirty="0"/>
          </a:p>
          <a:p>
            <a:pPr lvl="1"/>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are the compensated?</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Agencies fee structures are designed to be beneficial to their clients, in that they want to provide them with a good return on their investment. Bearing that in mind, advertising agency fee structures are also designed to create a profit for the agency itself.</a:t>
            </a:r>
            <a:endParaRPr lang="en-US" dirty="0"/>
          </a:p>
          <a:p>
            <a:r>
              <a:rPr lang="en-US" dirty="0" smtClean="0"/>
              <a:t>Fee structures are either:</a:t>
            </a:r>
          </a:p>
          <a:p>
            <a:pPr lvl="1"/>
            <a:r>
              <a:rPr lang="en-US" dirty="0" smtClean="0"/>
              <a:t>Commission based</a:t>
            </a:r>
          </a:p>
          <a:p>
            <a:pPr lvl="2"/>
            <a:r>
              <a:rPr lang="en-US" dirty="0" smtClean="0"/>
              <a:t>This is tied to the success of the advertisements.</a:t>
            </a:r>
          </a:p>
          <a:p>
            <a:pPr lvl="1"/>
            <a:r>
              <a:rPr lang="en-US" dirty="0" smtClean="0"/>
              <a:t>Service based</a:t>
            </a:r>
          </a:p>
          <a:p>
            <a:pPr lvl="2"/>
            <a:r>
              <a:rPr lang="en-US" dirty="0" smtClean="0"/>
              <a:t>This is based upon the services they provide. </a:t>
            </a:r>
          </a:p>
          <a:p>
            <a:pPr lvl="1"/>
            <a:r>
              <a:rPr lang="en-US" dirty="0" smtClean="0"/>
              <a:t>Project Based</a:t>
            </a:r>
          </a:p>
          <a:p>
            <a:pPr lvl="2"/>
            <a:r>
              <a:rPr lang="en-US" dirty="0" smtClean="0"/>
              <a:t>Similar to service based but based pricing based on particular projects.</a:t>
            </a:r>
          </a:p>
          <a:p>
            <a:pPr lvl="1"/>
            <a:r>
              <a:rPr lang="en-US" dirty="0" smtClean="0"/>
              <a:t>Combined</a:t>
            </a:r>
            <a:endParaRPr lang="en-US" dirty="0"/>
          </a:p>
          <a:p>
            <a:pPr lvl="2"/>
            <a:r>
              <a:rPr lang="en-US" dirty="0" smtClean="0"/>
              <a:t>Combines the elements of the other fee structures. Agency might charge an upfront fee then additionally require service or commission charges.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48400" y="2743200"/>
            <a:ext cx="2016976" cy="1662113"/>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Full-service Agencies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Offers complete </a:t>
            </a:r>
            <a:r>
              <a:rPr lang="en-US" dirty="0"/>
              <a:t>line of services that are not limited to promotion but include other kinds of </a:t>
            </a:r>
            <a:r>
              <a:rPr lang="en-US" dirty="0" smtClean="0"/>
              <a:t>services.</a:t>
            </a:r>
          </a:p>
          <a:p>
            <a:r>
              <a:rPr lang="en-US" dirty="0" smtClean="0"/>
              <a:t>Offer </a:t>
            </a:r>
            <a:r>
              <a:rPr lang="en-US" dirty="0"/>
              <a:t>a complete range of creative and media services and work across the full range of advertising media, including press, radio, television, outdoor and digital media.</a:t>
            </a:r>
          </a:p>
          <a:p>
            <a:r>
              <a:rPr lang="en-US" dirty="0" smtClean="0"/>
              <a:t>Involved in </a:t>
            </a:r>
            <a:r>
              <a:rPr lang="en-US" dirty="0"/>
              <a:t>planning, creating, producing advertisements, performing research and selecting media. </a:t>
            </a:r>
            <a:endParaRPr lang="en-US" dirty="0" smtClean="0"/>
          </a:p>
          <a:p>
            <a:pPr lvl="1"/>
            <a:r>
              <a:rPr lang="en-US" dirty="0" smtClean="0"/>
              <a:t>Some provide non-advertising related services depending upon the needs of the specific client.</a:t>
            </a:r>
          </a:p>
          <a:p>
            <a:r>
              <a:rPr lang="en-US" dirty="0" smtClean="0"/>
              <a:t>Often times these agencies do their own market research instead of enlisting outside help.</a:t>
            </a:r>
          </a:p>
          <a:p>
            <a:r>
              <a:rPr lang="en-US" dirty="0" smtClean="0"/>
              <a:t>Often have a “creative department”. </a:t>
            </a:r>
            <a:endParaRPr lang="en-US" dirty="0"/>
          </a:p>
          <a:p>
            <a:pPr lvl="1"/>
            <a:r>
              <a:rPr lang="en-US" dirty="0"/>
              <a:t>Clients often select specific agencies because of their creative abilities. The creative department develops ideas, writes copy, handles the graphics, etc. These activities often are the basis of the agency</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Boutique Agencies</a:t>
            </a:r>
            <a:endParaRPr lang="en-US" dirty="0"/>
          </a:p>
        </p:txBody>
      </p:sp>
      <p:sp>
        <p:nvSpPr>
          <p:cNvPr id="3" name="Content Placeholder 2"/>
          <p:cNvSpPr>
            <a:spLocks noGrp="1"/>
          </p:cNvSpPr>
          <p:nvPr>
            <p:ph idx="1"/>
          </p:nvPr>
        </p:nvSpPr>
        <p:spPr/>
        <p:txBody>
          <a:bodyPr/>
          <a:lstStyle/>
          <a:p>
            <a:r>
              <a:rPr lang="en-US" dirty="0" smtClean="0"/>
              <a:t>Specialize in providing creative services.</a:t>
            </a:r>
          </a:p>
          <a:p>
            <a:r>
              <a:rPr lang="en-US" dirty="0" smtClean="0"/>
              <a:t> Main job is the creation of the advertisement or branding.</a:t>
            </a:r>
          </a:p>
          <a:p>
            <a:r>
              <a:rPr lang="en-US" dirty="0" smtClean="0"/>
              <a:t>Businesses who employ these agencies must assume some of the other responsibilities on their own because they do not handle them.</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67000" y="4724400"/>
            <a:ext cx="3448812" cy="2031492"/>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Media Buying Agencies</a:t>
            </a:r>
            <a:endParaRPr lang="en-US" dirty="0"/>
          </a:p>
        </p:txBody>
      </p:sp>
      <p:sp>
        <p:nvSpPr>
          <p:cNvPr id="3" name="Content Placeholder 2"/>
          <p:cNvSpPr>
            <a:spLocks noGrp="1"/>
          </p:cNvSpPr>
          <p:nvPr>
            <p:ph idx="1"/>
          </p:nvPr>
        </p:nvSpPr>
        <p:spPr/>
        <p:txBody>
          <a:bodyPr/>
          <a:lstStyle/>
          <a:p>
            <a:r>
              <a:rPr lang="en-US" dirty="0" smtClean="0"/>
              <a:t> While some agencies (full service agencies) provide all types of services, some agencies just provide media buying services.</a:t>
            </a:r>
          </a:p>
          <a:p>
            <a:r>
              <a:rPr lang="en-US" dirty="0" smtClean="0"/>
              <a:t>Specialize in buying media time and space.</a:t>
            </a:r>
            <a:endParaRPr lang="en-US" dirty="0"/>
          </a:p>
        </p:txBody>
      </p:sp>
      <p:pic>
        <p:nvPicPr>
          <p:cNvPr id="4" name="Picture 2" descr="http://4.bp.blogspot.com/-l1KqgEmtbcU/UUMDF40l4bI/AAAAAAAAACk/O7ZC86lVbKk/s320/con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4038600"/>
            <a:ext cx="3048000" cy="22860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279</TotalTime>
  <Words>590</Words>
  <Application>Microsoft Office PowerPoint</Application>
  <PresentationFormat>On-screen Show (4:3)</PresentationFormat>
  <Paragraphs>51</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SEM II 2.08 Explain the use of advertising agencies.</vt:lpstr>
      <vt:lpstr>What is An Advertising Agency?</vt:lpstr>
      <vt:lpstr>Why use an advertising agency?</vt:lpstr>
      <vt:lpstr>Why use an ad agency CONT’d</vt:lpstr>
      <vt:lpstr>Their Structure</vt:lpstr>
      <vt:lpstr>How are the compensated?</vt:lpstr>
      <vt:lpstr>Full-service Agencies</vt:lpstr>
      <vt:lpstr>Boutique Agencies</vt:lpstr>
      <vt:lpstr>Media Buying Agencies</vt:lpstr>
    </vt:vector>
  </TitlesOfParts>
  <Company>Wake County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cwalton2</dc:creator>
  <cp:lastModifiedBy>Karen Isbell</cp:lastModifiedBy>
  <cp:revision>17</cp:revision>
  <dcterms:created xsi:type="dcterms:W3CDTF">2014-02-04T15:52:10Z</dcterms:created>
  <dcterms:modified xsi:type="dcterms:W3CDTF">2014-03-26T10:42:50Z</dcterms:modified>
</cp:coreProperties>
</file>