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71" r:id="rId9"/>
    <p:sldId id="272" r:id="rId10"/>
    <p:sldId id="264" r:id="rId11"/>
    <p:sldId id="260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9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9634A-AC38-4503-BB9B-74F6ED4F2CC0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79A0A-5CE8-4E4F-99D9-15D0194BC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88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ortsnetworker.com/2011/02/15/athlete-brand-endorsements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ortsnetworker.com/2011/02/15/athlete-brand-endorsements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ortsnetworker.com/2011/02/15/athlete-brand-endorsement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Sports Networker</a:t>
            </a:r>
            <a:br>
              <a:rPr lang="en-US" dirty="0" smtClean="0"/>
            </a:br>
            <a:r>
              <a:rPr lang="en-US" dirty="0" smtClean="0"/>
              <a:t>Read more</a:t>
            </a:r>
            <a:r>
              <a:rPr lang="en-US" dirty="0" smtClean="0">
                <a:hlinkClick r:id="rId3"/>
              </a:rPr>
              <a:t>http://www.sportsnetworker.com/2011/02/15/athlete-brand-endorsements/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79A0A-5CE8-4E4F-99D9-15D0194BCFE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Sports Networker</a:t>
            </a:r>
            <a:br>
              <a:rPr lang="en-US" dirty="0" smtClean="0"/>
            </a:br>
            <a:r>
              <a:rPr lang="en-US" dirty="0" smtClean="0"/>
              <a:t>Read more</a:t>
            </a:r>
            <a:r>
              <a:rPr lang="en-US" dirty="0" smtClean="0">
                <a:hlinkClick r:id="rId3"/>
              </a:rPr>
              <a:t>http://www.sportsnetworker.com/2011/02/15/athlete-brand-endorsements/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79A0A-5CE8-4E4F-99D9-15D0194BCFE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Sports Networker</a:t>
            </a:r>
            <a:br>
              <a:rPr lang="en-US" dirty="0" smtClean="0"/>
            </a:br>
            <a:r>
              <a:rPr lang="en-US" dirty="0" smtClean="0"/>
              <a:t>Read more</a:t>
            </a:r>
            <a:r>
              <a:rPr lang="en-US" dirty="0" smtClean="0">
                <a:hlinkClick r:id="rId3"/>
              </a:rPr>
              <a:t>http://www.sportsnetworker.com/2011/02/15/athlete-brand-endorsements/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79A0A-5CE8-4E4F-99D9-15D0194BCFE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639D0-6150-4895-9464-DE170EBB03D0}" type="slidenum">
              <a:rPr lang="en-US"/>
              <a:pPr/>
              <a:t>5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SEM Kaser p292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29681E-E626-4125-BD25-333D74CC0EC3}" type="slidenum">
              <a:rPr lang="en-US"/>
              <a:pPr/>
              <a:t>6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http://www.learnmarketing.net/Price.htm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44362D-4049-4B49-A4D8-14A16CA40802}" type="slidenum">
              <a:rPr lang="en-US"/>
              <a:pPr/>
              <a:t>7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SEM Kaser p291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3795E-51B4-4BB8-BC05-1D11338A627D}" type="slidenum">
              <a:rPr lang="en-US"/>
              <a:pPr/>
              <a:t>10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Shank, p 227</a:t>
            </a:r>
          </a:p>
          <a:p>
            <a:r>
              <a:rPr lang="en-US"/>
              <a:t>http://www.answers.com/topic/service-mark</a:t>
            </a:r>
          </a:p>
          <a:p>
            <a:r>
              <a:rPr lang="en-US"/>
              <a:t>http://www.answers.com/topic/trade-dress</a:t>
            </a:r>
          </a:p>
          <a:p>
            <a:r>
              <a:rPr lang="en-US"/>
              <a:t>http://www.answers.com/topic/collective-trade-marks</a:t>
            </a:r>
          </a:p>
          <a:p>
            <a:r>
              <a:rPr lang="en-US"/>
              <a:t>Boone &amp; Kurtz, p 344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507E63C-3E61-4054-BEC8-1C060DE7FE0B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ECF5E37-B632-4D98-910F-7B3EFE85F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34200" cy="1752600"/>
          </a:xfrm>
        </p:spPr>
        <p:txBody>
          <a:bodyPr/>
          <a:lstStyle/>
          <a:p>
            <a:r>
              <a:rPr lang="en-US" dirty="0" smtClean="0"/>
              <a:t>-Obtain endorsements for sports/events</a:t>
            </a:r>
          </a:p>
          <a:p>
            <a:r>
              <a:rPr lang="en-US" dirty="0" smtClean="0"/>
              <a:t>-Develop a licensing program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 II-2.07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Endorsement(s)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an </a:t>
            </a:r>
            <a:r>
              <a:rPr lang="en-US" dirty="0"/>
              <a:t>act of giving one's public approval or support to someone or something</a:t>
            </a:r>
            <a:r>
              <a:rPr lang="en-US" dirty="0" smtClean="0"/>
              <a:t>.</a:t>
            </a:r>
          </a:p>
          <a:p>
            <a:r>
              <a:rPr lang="en-US" dirty="0"/>
              <a:t>Testimonial in advertising, written or spoken statement endorsing a </a:t>
            </a:r>
            <a:r>
              <a:rPr lang="en-US" dirty="0" smtClean="0"/>
              <a:t>product.</a:t>
            </a:r>
          </a:p>
          <a:p>
            <a:r>
              <a:rPr lang="en-US" dirty="0" smtClean="0"/>
              <a:t>Athlete/Entertainer actually becomes a ‘human brand’.</a:t>
            </a:r>
          </a:p>
          <a:p>
            <a:pPr lvl="1"/>
            <a:r>
              <a:rPr lang="en-US" dirty="0" smtClean="0"/>
              <a:t>Must possess two kinds of key attribute groupings:</a:t>
            </a:r>
          </a:p>
          <a:p>
            <a:pPr lvl="2"/>
            <a:r>
              <a:rPr lang="en-US" dirty="0" smtClean="0"/>
              <a:t>those you see on the field </a:t>
            </a:r>
          </a:p>
          <a:p>
            <a:pPr lvl="2"/>
            <a:r>
              <a:rPr lang="en-US" dirty="0" smtClean="0"/>
              <a:t>those you see off the field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On-field </a:t>
            </a:r>
            <a:r>
              <a:rPr lang="en-US" b="1" dirty="0" smtClean="0"/>
              <a:t>Attributes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Performance quality</a:t>
            </a:r>
          </a:p>
          <a:p>
            <a:pPr fontAlgn="base"/>
            <a:r>
              <a:rPr lang="en-US" dirty="0"/>
              <a:t>Winning record</a:t>
            </a:r>
          </a:p>
          <a:p>
            <a:pPr fontAlgn="base"/>
            <a:r>
              <a:rPr lang="en-US" dirty="0"/>
              <a:t>Skill</a:t>
            </a:r>
          </a:p>
          <a:p>
            <a:pPr fontAlgn="base"/>
            <a:r>
              <a:rPr lang="en-US" dirty="0"/>
              <a:t>Style</a:t>
            </a:r>
          </a:p>
          <a:p>
            <a:pPr fontAlgn="base"/>
            <a:r>
              <a:rPr lang="en-US" dirty="0"/>
              <a:t>Potential</a:t>
            </a:r>
          </a:p>
          <a:p>
            <a:r>
              <a:rPr lang="en-US" dirty="0"/>
              <a:t>These attributes speak for themselves. Brands want their endorsers to be successful, to be skillful and to play the game in style.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Off-field </a:t>
            </a:r>
            <a:r>
              <a:rPr lang="en-US" b="1" dirty="0" smtClean="0"/>
              <a:t>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/>
              <a:t>Personality</a:t>
            </a:r>
          </a:p>
          <a:p>
            <a:pPr fontAlgn="base"/>
            <a:r>
              <a:rPr lang="en-US" dirty="0"/>
              <a:t>Physical attractiveness</a:t>
            </a:r>
          </a:p>
          <a:p>
            <a:pPr fontAlgn="base"/>
            <a:r>
              <a:rPr lang="en-US" dirty="0"/>
              <a:t>Uniqueness or unique personal background</a:t>
            </a:r>
          </a:p>
          <a:p>
            <a:pPr fontAlgn="base"/>
            <a:r>
              <a:rPr lang="en-US" dirty="0"/>
              <a:t>Role model</a:t>
            </a:r>
          </a:p>
          <a:p>
            <a:pPr fontAlgn="base"/>
            <a:r>
              <a:rPr lang="en-US" dirty="0"/>
              <a:t>Relationship with fans</a:t>
            </a:r>
          </a:p>
          <a:p>
            <a:endParaRPr lang="en-US" dirty="0" smtClean="0"/>
          </a:p>
          <a:p>
            <a:r>
              <a:rPr lang="en-US" dirty="0" smtClean="0"/>
              <a:t>Brands </a:t>
            </a:r>
            <a:r>
              <a:rPr lang="en-US" dirty="0"/>
              <a:t>should look for athletes who possess most of the off-field attributes above. </a:t>
            </a:r>
            <a:endParaRPr lang="en-US" dirty="0" smtClean="0"/>
          </a:p>
          <a:p>
            <a:r>
              <a:rPr lang="en-US" dirty="0" smtClean="0"/>
              <a:t>Even </a:t>
            </a:r>
            <a:r>
              <a:rPr lang="en-US" dirty="0"/>
              <a:t>when one of these attributes is clearly not achieved, possessing the on-field attributes and the other off-field ones may just be enough.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Considerations in </a:t>
            </a:r>
            <a:r>
              <a:rPr lang="en-US" sz="3200" dirty="0" smtClean="0"/>
              <a:t>Obtaining Endorsements</a:t>
            </a:r>
            <a:endParaRPr lang="en-US" sz="3200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Must be positive, charismatic, trustworthy</a:t>
            </a:r>
          </a:p>
          <a:p>
            <a:r>
              <a:rPr lang="en-US"/>
              <a:t>Must be someone consumers know</a:t>
            </a:r>
          </a:p>
          <a:p>
            <a:r>
              <a:rPr lang="en-US"/>
              <a:t>Career must be active…usually</a:t>
            </a:r>
          </a:p>
          <a:p>
            <a:r>
              <a:rPr lang="en-US"/>
              <a:t>Someone who presents few risks</a:t>
            </a:r>
          </a:p>
          <a:p>
            <a:r>
              <a:rPr lang="en-US"/>
              <a:t>Must be believable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Reasons for </a:t>
            </a:r>
            <a:r>
              <a:rPr lang="en-US" dirty="0" smtClean="0"/>
              <a:t>Obtaining Endorsements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Add to credibility of product/company</a:t>
            </a:r>
          </a:p>
          <a:p>
            <a:r>
              <a:rPr lang="en-US"/>
              <a:t>Cut through commercial clutter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Benefits </a:t>
            </a:r>
            <a:r>
              <a:rPr lang="en-US" sz="3200" dirty="0" smtClean="0"/>
              <a:t>Obtained </a:t>
            </a:r>
            <a:r>
              <a:rPr lang="en-US" sz="3200" dirty="0"/>
              <a:t>from </a:t>
            </a:r>
            <a:r>
              <a:rPr lang="en-US" sz="3200" dirty="0" smtClean="0"/>
              <a:t>Endorsements</a:t>
            </a:r>
            <a:endParaRPr lang="en-US" sz="3200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Fans will buy endorsed products</a:t>
            </a:r>
          </a:p>
          <a:p>
            <a:r>
              <a:rPr lang="en-US"/>
              <a:t>Viewers less likely to turn commercial off</a:t>
            </a:r>
          </a:p>
          <a:p>
            <a:r>
              <a:rPr lang="en-US"/>
              <a:t>Consumers believe celebrities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Why learn how to develop a sport/event</a:t>
            </a:r>
            <a:br>
              <a:rPr lang="en-US" sz="3600" dirty="0" smtClean="0"/>
            </a:br>
            <a:r>
              <a:rPr lang="en-US" sz="3600" dirty="0" smtClean="0"/>
              <a:t>licensing program?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Sales of licensed products:</a:t>
            </a:r>
          </a:p>
          <a:p>
            <a:pPr lvl="1"/>
            <a:r>
              <a:rPr lang="en-US" dirty="0" smtClean="0"/>
              <a:t>Generate billions and billions of dollars each year</a:t>
            </a:r>
          </a:p>
          <a:p>
            <a:pPr lvl="1"/>
            <a:r>
              <a:rPr lang="en-US" dirty="0" smtClean="0"/>
              <a:t>Create plenty of work for sport/event marketers</a:t>
            </a:r>
          </a:p>
          <a:p>
            <a:pPr>
              <a:buNone/>
            </a:pPr>
            <a:r>
              <a:rPr lang="en-US" dirty="0" smtClean="0"/>
              <a:t>It’s important for the people in charge of licensing to:</a:t>
            </a:r>
          </a:p>
          <a:p>
            <a:pPr lvl="1"/>
            <a:r>
              <a:rPr lang="en-US" dirty="0" smtClean="0"/>
              <a:t>Develop licensing systems carefully</a:t>
            </a:r>
          </a:p>
          <a:p>
            <a:pPr lvl="1"/>
            <a:r>
              <a:rPr lang="en-US" dirty="0" smtClean="0"/>
              <a:t>Maintain licensing systems carefully</a:t>
            </a:r>
          </a:p>
          <a:p>
            <a:pPr>
              <a:buNone/>
            </a:pPr>
            <a:r>
              <a:rPr lang="en-US" dirty="0" smtClean="0"/>
              <a:t>Licensing mistakes can prove to be disastrous:</a:t>
            </a:r>
          </a:p>
          <a:p>
            <a:pPr lvl="1"/>
            <a:r>
              <a:rPr lang="en-US" dirty="0" smtClean="0"/>
              <a:t>For licensors</a:t>
            </a:r>
          </a:p>
          <a:p>
            <a:pPr lvl="1"/>
            <a:r>
              <a:rPr lang="en-US" dirty="0" smtClean="0"/>
              <a:t>For licensees</a:t>
            </a:r>
          </a:p>
          <a:p>
            <a:pPr lvl="1"/>
            <a:r>
              <a:rPr lang="en-US" dirty="0" smtClean="0"/>
              <a:t>In finances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Licensing programs exist for three main reasons: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Profit</a:t>
            </a:r>
          </a:p>
          <a:p>
            <a:r>
              <a:rPr lang="en-US" dirty="0" smtClean="0"/>
              <a:t>Public relations</a:t>
            </a:r>
          </a:p>
          <a:p>
            <a:r>
              <a:rPr lang="en-US" dirty="0" smtClean="0"/>
              <a:t>Protection</a:t>
            </a:r>
          </a:p>
          <a:p>
            <a:pPr lvl="1"/>
            <a:r>
              <a:rPr lang="en-US" dirty="0" smtClean="0"/>
              <a:t>One company allows another to use its trademarked property to manufacture and sell products.</a:t>
            </a:r>
          </a:p>
          <a:p>
            <a:pPr lvl="1"/>
            <a:r>
              <a:rPr lang="en-US" dirty="0" smtClean="0"/>
              <a:t>Licensors legally protect all of the organization’s names, logos, slogans, and graphics by registering them as trademarks.</a:t>
            </a:r>
          </a:p>
          <a:p>
            <a:pPr lvl="2"/>
            <a:r>
              <a:rPr lang="en-US" dirty="0" smtClean="0"/>
              <a:t>Without a trademark—any manufacturer could use a logo on its merchandise and profit from it.</a:t>
            </a:r>
          </a:p>
          <a:p>
            <a:pPr lvl="2"/>
            <a:r>
              <a:rPr lang="en-US" dirty="0" smtClean="0"/>
              <a:t>With a trademark—licensors have the right to charge that manufacturer to do so and to collect part of the profits.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Basics of Trademarks</a:t>
            </a:r>
            <a:endParaRPr lang="en-US" sz="3200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400" dirty="0"/>
              <a:t>Trademark</a:t>
            </a:r>
            <a:r>
              <a:rPr lang="en-US" sz="2400" dirty="0" smtClean="0"/>
              <a:t>: a word, name, symbol, or device used by a person, generally a manufacturer</a:t>
            </a:r>
          </a:p>
          <a:p>
            <a:pPr>
              <a:buNone/>
            </a:pPr>
            <a:r>
              <a:rPr lang="en-US" sz="2400" dirty="0" smtClean="0"/>
              <a:t>or merchant, to identify and distinguish its goods from those manufactured and</a:t>
            </a:r>
          </a:p>
          <a:p>
            <a:pPr>
              <a:buNone/>
            </a:pPr>
            <a:r>
              <a:rPr lang="en-US" sz="2400" dirty="0" smtClean="0"/>
              <a:t>sold by others.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Includes/covers:</a:t>
            </a:r>
          </a:p>
          <a:p>
            <a:pPr>
              <a:buNone/>
            </a:pPr>
            <a:r>
              <a:rPr lang="en-US" sz="2400" dirty="0" smtClean="0"/>
              <a:t>	Words</a:t>
            </a:r>
          </a:p>
          <a:p>
            <a:pPr>
              <a:buNone/>
            </a:pPr>
            <a:r>
              <a:rPr lang="en-US" sz="2400" dirty="0" smtClean="0"/>
              <a:t>	Names</a:t>
            </a:r>
          </a:p>
          <a:p>
            <a:pPr>
              <a:buNone/>
            </a:pPr>
            <a:r>
              <a:rPr lang="en-US" sz="2400" dirty="0" smtClean="0"/>
              <a:t>	Symbols</a:t>
            </a:r>
          </a:p>
          <a:p>
            <a:pPr>
              <a:buNone/>
            </a:pPr>
            <a:r>
              <a:rPr lang="en-US" sz="2400" dirty="0" smtClean="0"/>
              <a:t>	Devices</a:t>
            </a:r>
          </a:p>
          <a:p>
            <a:pPr>
              <a:buNone/>
            </a:pPr>
            <a:r>
              <a:rPr lang="en-US" sz="2400" dirty="0" smtClean="0"/>
              <a:t>	Internet domain names</a:t>
            </a:r>
          </a:p>
          <a:p>
            <a:pPr>
              <a:buNone/>
            </a:pPr>
            <a:r>
              <a:rPr lang="en-US" sz="2400" dirty="0" smtClean="0"/>
              <a:t>	Pictures</a:t>
            </a:r>
          </a:p>
          <a:p>
            <a:pPr>
              <a:buNone/>
            </a:pPr>
            <a:r>
              <a:rPr lang="en-US" sz="2400" dirty="0" smtClean="0"/>
              <a:t>	Slogans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Examples—“Monday Night Football,” Churchill Downs, Nike “swoosh” logo, Rollerblade, www.reebok.com, trading card pictures, “Sports is life…the rest is just details.”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word, name, symbol, or device used to identify and distinguish a company’s services, including a unique service, from those of another service provider.</a:t>
            </a:r>
          </a:p>
          <a:p>
            <a:r>
              <a:rPr lang="en-US" dirty="0" smtClean="0"/>
              <a:t>Signifies services rather than goods</a:t>
            </a:r>
          </a:p>
          <a:p>
            <a:r>
              <a:rPr lang="en-US" dirty="0" smtClean="0"/>
              <a:t>Professional sport franchises are considered sport services.</a:t>
            </a:r>
          </a:p>
          <a:p>
            <a:pPr>
              <a:buNone/>
            </a:pPr>
            <a:r>
              <a:rPr lang="en-US" dirty="0" smtClean="0"/>
              <a:t>		Examples—“NFL,” “The Chicago Bulls,” “MLB”</a:t>
            </a:r>
          </a:p>
          <a:p>
            <a:r>
              <a:rPr lang="en-US" dirty="0" smtClean="0"/>
              <a:t>Personal training and fitness are also sport services.</a:t>
            </a:r>
          </a:p>
          <a:p>
            <a:pPr>
              <a:buNone/>
            </a:pPr>
            <a:r>
              <a:rPr lang="en-US" dirty="0" smtClean="0"/>
              <a:t>		Example—World Gym name and logo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particular type of trademark that protects the distinctiveness of the appearance and image of a good or service</a:t>
            </a:r>
          </a:p>
          <a:p>
            <a:r>
              <a:rPr lang="en-US" dirty="0" smtClean="0"/>
              <a:t>Protects a product’s packaging</a:t>
            </a:r>
          </a:p>
          <a:p>
            <a:pPr>
              <a:buNone/>
            </a:pPr>
            <a:r>
              <a:rPr lang="en-US" dirty="0" smtClean="0"/>
              <a:t>		Graphics </a:t>
            </a:r>
          </a:p>
          <a:p>
            <a:pPr>
              <a:buNone/>
            </a:pPr>
            <a:r>
              <a:rPr lang="en-US" dirty="0" smtClean="0"/>
              <a:t>		Size</a:t>
            </a:r>
          </a:p>
          <a:p>
            <a:pPr>
              <a:buNone/>
            </a:pPr>
            <a:r>
              <a:rPr lang="en-US" dirty="0" smtClean="0"/>
              <a:t>		Texture</a:t>
            </a:r>
          </a:p>
          <a:p>
            <a:pPr>
              <a:buNone/>
            </a:pPr>
            <a:r>
              <a:rPr lang="en-US" dirty="0" smtClean="0"/>
              <a:t>		Shape</a:t>
            </a:r>
          </a:p>
          <a:p>
            <a:pPr>
              <a:buNone/>
            </a:pPr>
            <a:r>
              <a:rPr lang="en-US" dirty="0" smtClean="0"/>
              <a:t>		Color or color scheme</a:t>
            </a:r>
          </a:p>
          <a:p>
            <a:pPr>
              <a:buNone/>
            </a:pPr>
            <a:r>
              <a:rPr lang="en-US" dirty="0" smtClean="0"/>
              <a:t>		Particular sales techniques</a:t>
            </a:r>
          </a:p>
          <a:p>
            <a:pPr>
              <a:buNone/>
            </a:pPr>
            <a:r>
              <a:rPr lang="en-US" dirty="0" smtClean="0"/>
              <a:t>			Example—athletic shoeboxes</a:t>
            </a:r>
          </a:p>
          <a:p>
            <a:r>
              <a:rPr lang="en-US" dirty="0" smtClean="0"/>
              <a:t>Protects distinctive décor and atmosphere</a:t>
            </a:r>
          </a:p>
          <a:p>
            <a:pPr>
              <a:buNone/>
            </a:pPr>
            <a:r>
              <a:rPr lang="en-US" dirty="0" smtClean="0"/>
              <a:t>		Applies heavily to stores and restaurants</a:t>
            </a:r>
          </a:p>
          <a:p>
            <a:pPr>
              <a:buNone/>
            </a:pPr>
            <a:r>
              <a:rPr lang="en-US" dirty="0" smtClean="0"/>
              <a:t>		ESPN Zone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trademark or service mark used by members of a cooperative, association, or other group or organization.</a:t>
            </a:r>
          </a:p>
          <a:p>
            <a:pPr lvl="1"/>
            <a:r>
              <a:rPr lang="en-US" dirty="0" smtClean="0"/>
              <a:t>Nation Hockey League Players Association</a:t>
            </a:r>
          </a:p>
          <a:p>
            <a:pPr lvl="1"/>
            <a:r>
              <a:rPr lang="en-US" dirty="0" smtClean="0"/>
              <a:t>Major League Soccer</a:t>
            </a:r>
          </a:p>
          <a:p>
            <a:pPr lvl="1"/>
            <a:r>
              <a:rPr lang="en-US" dirty="0" smtClean="0"/>
              <a:t>DECA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shorthand reference to any type of mark, including trademarks, service marks, and collective marks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Registered 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mark registered in the United States Patent and Trademark Office</a:t>
            </a:r>
          </a:p>
          <a:p>
            <a:pPr lvl="1"/>
            <a:r>
              <a:rPr lang="en-US" dirty="0" smtClean="0"/>
              <a:t>©   TM   ®   SM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Trademarked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trademarks are owned by the entity (licensor) that registers them and no other entity may use them or the likeness without permission from the licensor.</a:t>
            </a:r>
          </a:p>
          <a:p>
            <a:pPr lvl="1">
              <a:buNone/>
            </a:pP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Trademark infringement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reproduction, counterfeiting, copying, or imitation, in commerce, of a registered mark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commerce—the company copying the mark is using it to sell its own products.</a:t>
            </a:r>
          </a:p>
          <a:p>
            <a:endParaRPr lang="en-US" dirty="0" smtClean="0"/>
          </a:p>
          <a:p>
            <a:r>
              <a:rPr lang="en-US" dirty="0" smtClean="0"/>
              <a:t>Copy doesn’t have to be exact, just enough to cause customer confusion.</a:t>
            </a:r>
          </a:p>
          <a:p>
            <a:pPr lvl="1"/>
            <a:r>
              <a:rPr lang="en-US" dirty="0" smtClean="0"/>
              <a:t>A four-ring logo would be close enough to the Olympic five-ring logo to cause confusion.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CAPS (Coalition to Advance the Protection of Sports Logos)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“Logo cops”</a:t>
            </a:r>
          </a:p>
          <a:p>
            <a:r>
              <a:rPr lang="en-US" dirty="0" smtClean="0"/>
              <a:t>Formed in the early 1990s</a:t>
            </a:r>
          </a:p>
          <a:p>
            <a:r>
              <a:rPr lang="en-US" dirty="0" smtClean="0"/>
              <a:t>Addresses trademark protection and enforcement concerns for all the major sport leagues and college athletic departments</a:t>
            </a:r>
          </a:p>
          <a:p>
            <a:r>
              <a:rPr lang="en-US" dirty="0" smtClean="0"/>
              <a:t>Works closely with law enforcement to assist in the investigation and prosecution of trademark violators</a:t>
            </a:r>
          </a:p>
          <a:p>
            <a:r>
              <a:rPr lang="en-US" dirty="0" smtClean="0"/>
              <a:t>Offers guidelines to educate consumers on how to distinguish real merchandise from fake</a:t>
            </a:r>
          </a:p>
          <a:p>
            <a:pPr lvl="1"/>
            <a:r>
              <a:rPr lang="en-US" dirty="0" smtClean="0"/>
              <a:t>High product quality</a:t>
            </a:r>
          </a:p>
          <a:p>
            <a:pPr lvl="1"/>
            <a:r>
              <a:rPr lang="en-US" dirty="0" smtClean="0"/>
              <a:t>Tightly woven embroidered logos</a:t>
            </a:r>
          </a:p>
          <a:p>
            <a:pPr lvl="1"/>
            <a:r>
              <a:rPr lang="en-US" dirty="0" smtClean="0"/>
              <a:t>Intact garment tags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develop a licensing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1.  Perform </a:t>
            </a:r>
            <a:r>
              <a:rPr lang="en-US" dirty="0" err="1" smtClean="0"/>
              <a:t>nonmarketing</a:t>
            </a:r>
            <a:r>
              <a:rPr lang="en-US" dirty="0" smtClean="0"/>
              <a:t> activities.</a:t>
            </a:r>
          </a:p>
          <a:p>
            <a:pPr lvl="1"/>
            <a:r>
              <a:rPr lang="en-US" dirty="0" smtClean="0"/>
              <a:t>May need an attorney for trademark issues</a:t>
            </a:r>
          </a:p>
          <a:p>
            <a:pPr lvl="1"/>
            <a:r>
              <a:rPr lang="en-US" dirty="0" smtClean="0"/>
              <a:t>Coordinate budget issues with Chief Financial Officer</a:t>
            </a:r>
          </a:p>
          <a:p>
            <a:pPr lvl="1"/>
            <a:r>
              <a:rPr lang="en-US" dirty="0" smtClean="0"/>
              <a:t>Decide whether the licensing program will be managed internally or externally</a:t>
            </a:r>
          </a:p>
          <a:p>
            <a:pPr lvl="2"/>
            <a:r>
              <a:rPr lang="en-US" dirty="0" smtClean="0"/>
              <a:t>Internally—your organization’s employees will manage and oversee all aspects of the program.</a:t>
            </a:r>
          </a:p>
          <a:p>
            <a:pPr lvl="2"/>
            <a:r>
              <a:rPr lang="en-US" dirty="0" smtClean="0"/>
              <a:t>Externally—you will hire an agency to manage it for you.</a:t>
            </a:r>
          </a:p>
          <a:p>
            <a:pPr lvl="1"/>
            <a:r>
              <a:rPr lang="en-US" dirty="0" smtClean="0"/>
              <a:t>Research shows that internal management tends to work better.</a:t>
            </a:r>
          </a:p>
          <a:p>
            <a:pPr lvl="2"/>
            <a:r>
              <a:rPr lang="en-US" dirty="0" smtClean="0"/>
              <a:t>Internal management is more expensive.</a:t>
            </a:r>
          </a:p>
          <a:p>
            <a:pPr lvl="2"/>
            <a:r>
              <a:rPr lang="en-US" dirty="0" smtClean="0"/>
              <a:t>It typically produces higher profits than external management because there are no commission fees to be paid.</a:t>
            </a:r>
          </a:p>
          <a:p>
            <a:pPr lvl="2"/>
            <a:r>
              <a:rPr lang="en-US" dirty="0" smtClean="0"/>
              <a:t>Professional sports—licensing programs are usually managed by a part of the league known as the “properties division.</a:t>
            </a:r>
          </a:p>
          <a:p>
            <a:pPr lvl="1"/>
            <a:r>
              <a:rPr lang="en-US" dirty="0" smtClean="0"/>
              <a:t>Advantages of agency management (external)</a:t>
            </a:r>
          </a:p>
          <a:p>
            <a:pPr lvl="2"/>
            <a:r>
              <a:rPr lang="en-US" dirty="0" smtClean="0"/>
              <a:t>Agencies have a great number of contacts in the wholesale and retail industries.</a:t>
            </a:r>
          </a:p>
          <a:p>
            <a:pPr lvl="2"/>
            <a:r>
              <a:rPr lang="en-US" dirty="0" smtClean="0"/>
              <a:t>They are experts in understanding licensing programs.</a:t>
            </a:r>
          </a:p>
          <a:p>
            <a:pPr lvl="2"/>
            <a:r>
              <a:rPr lang="en-US" dirty="0" smtClean="0"/>
              <a:t>Sometimes it’s a good idea to hire an agency to get your licensing program started and then bring it under internal management once it’s up and running.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develop a licensing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2.  Select your licensees.</a:t>
            </a:r>
          </a:p>
          <a:p>
            <a:pPr lvl="1"/>
            <a:r>
              <a:rPr lang="en-US" dirty="0" smtClean="0"/>
              <a:t>Most important step in developing a sport/event licensing program</a:t>
            </a:r>
          </a:p>
          <a:p>
            <a:pPr lvl="1"/>
            <a:r>
              <a:rPr lang="en-US" dirty="0" smtClean="0"/>
              <a:t>Many different types of companies will be interested in becoming licensees.</a:t>
            </a:r>
          </a:p>
          <a:p>
            <a:pPr lvl="1"/>
            <a:r>
              <a:rPr lang="en-US" dirty="0" smtClean="0"/>
              <a:t>Exclusive license categories and nonexclusive license categories</a:t>
            </a:r>
          </a:p>
          <a:p>
            <a:pPr lvl="2"/>
            <a:r>
              <a:rPr lang="en-US" dirty="0" smtClean="0"/>
              <a:t>An exclusive category is one in which only one licensee can manufacture merchandise.</a:t>
            </a:r>
          </a:p>
          <a:p>
            <a:pPr lvl="3"/>
            <a:r>
              <a:rPr lang="en-US" dirty="0" smtClean="0"/>
              <a:t>McArthur Sports—only business authorized to produce golf gear bearing team logos for the NFL</a:t>
            </a:r>
          </a:p>
          <a:p>
            <a:pPr lvl="2"/>
            <a:r>
              <a:rPr lang="en-US" dirty="0" smtClean="0"/>
              <a:t>A nonexclusive category is one in which more than one licensee can manufacture merchandise.</a:t>
            </a:r>
          </a:p>
          <a:p>
            <a:pPr lvl="3"/>
            <a:r>
              <a:rPr lang="en-US" dirty="0" smtClean="0"/>
              <a:t>Trading cards</a:t>
            </a:r>
          </a:p>
          <a:p>
            <a:pPr lvl="1"/>
            <a:r>
              <a:rPr lang="en-US" dirty="0" smtClean="0"/>
              <a:t>You will generally be able to charge more for an exclusive license than a nonexclusive one.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develop a licensing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3.  Develop an application process for your licensing program.</a:t>
            </a:r>
          </a:p>
          <a:p>
            <a:pPr lvl="1"/>
            <a:r>
              <a:rPr lang="en-US" dirty="0" smtClean="0"/>
              <a:t>Develop an efficient way to distribute and collect submissions.</a:t>
            </a:r>
          </a:p>
          <a:p>
            <a:pPr lvl="1"/>
            <a:r>
              <a:rPr lang="en-US" dirty="0" smtClean="0"/>
              <a:t> Gather the following information:</a:t>
            </a:r>
          </a:p>
          <a:p>
            <a:pPr lvl="2"/>
            <a:r>
              <a:rPr lang="en-US" dirty="0" smtClean="0"/>
              <a:t>A complete business and marketing plan</a:t>
            </a:r>
          </a:p>
          <a:p>
            <a:pPr lvl="2"/>
            <a:r>
              <a:rPr lang="en-US" dirty="0" smtClean="0"/>
              <a:t>A listing of their existing retail distribution channels</a:t>
            </a:r>
          </a:p>
          <a:p>
            <a:pPr lvl="2"/>
            <a:r>
              <a:rPr lang="en-US" dirty="0" smtClean="0"/>
              <a:t>A sample or drawing of the product(s) they plan to manufacture</a:t>
            </a:r>
          </a:p>
          <a:p>
            <a:pPr lvl="2"/>
            <a:r>
              <a:rPr lang="en-US" dirty="0" smtClean="0"/>
              <a:t>A history of their reputation and corporate knowledge</a:t>
            </a:r>
          </a:p>
          <a:p>
            <a:pPr lvl="2"/>
            <a:r>
              <a:rPr lang="en-US" dirty="0" smtClean="0"/>
              <a:t>A disclosure of their financial status</a:t>
            </a:r>
          </a:p>
          <a:p>
            <a:pPr lvl="2"/>
            <a:r>
              <a:rPr lang="en-US" dirty="0" smtClean="0"/>
              <a:t>A list of licensing references</a:t>
            </a:r>
          </a:p>
          <a:p>
            <a:pPr lvl="2"/>
            <a:r>
              <a:rPr lang="en-US" dirty="0" smtClean="0"/>
              <a:t>Proof of insurance</a:t>
            </a:r>
          </a:p>
          <a:p>
            <a:pPr lvl="1"/>
            <a:r>
              <a:rPr lang="en-US" dirty="0" smtClean="0"/>
              <a:t>Remember that you are entrusting a substantial portion of your organization’s profits and public image to your licensees.</a:t>
            </a:r>
          </a:p>
          <a:p>
            <a:pPr lvl="2"/>
            <a:r>
              <a:rPr lang="en-US" dirty="0" smtClean="0"/>
              <a:t>Consider each applicant carefully.</a:t>
            </a:r>
          </a:p>
          <a:p>
            <a:pPr lvl="2"/>
            <a:r>
              <a:rPr lang="en-US" dirty="0" smtClean="0"/>
              <a:t>Choose licensees you feel are trustworthy.</a:t>
            </a:r>
          </a:p>
          <a:p>
            <a:pPr lvl="2"/>
            <a:r>
              <a:rPr lang="en-US" dirty="0" smtClean="0"/>
              <a:t>Try to contact the owner personally.</a:t>
            </a:r>
          </a:p>
          <a:p>
            <a:pPr lvl="2"/>
            <a:r>
              <a:rPr lang="en-US" dirty="0" smtClean="0"/>
              <a:t>Make sure to speak with the company’s competitors.</a:t>
            </a:r>
          </a:p>
          <a:p>
            <a:pPr lvl="2"/>
            <a:r>
              <a:rPr lang="en-US" dirty="0" smtClean="0"/>
              <a:t>Make sure to speak with the company’s previous licensors.</a:t>
            </a:r>
          </a:p>
          <a:p>
            <a:pPr lvl="2"/>
            <a:r>
              <a:rPr lang="en-US" dirty="0" smtClean="0"/>
              <a:t>Check with trade journals in the industry about the company’s reputation.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develop a licensing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4.  Design the license agreement. (May need to call on legal counsel.)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Basic components of license agreements:</a:t>
            </a:r>
          </a:p>
          <a:p>
            <a:pPr lvl="1"/>
            <a:r>
              <a:rPr lang="en-US" dirty="0" smtClean="0"/>
              <a:t>License grant</a:t>
            </a:r>
          </a:p>
          <a:p>
            <a:pPr lvl="2"/>
            <a:r>
              <a:rPr lang="en-US" dirty="0" smtClean="0"/>
              <a:t>Specifies which rights and properties are being licensed</a:t>
            </a:r>
          </a:p>
          <a:p>
            <a:pPr lvl="2"/>
            <a:r>
              <a:rPr lang="en-US" dirty="0" smtClean="0"/>
              <a:t>Specifies what types of merchandise will be produced</a:t>
            </a:r>
          </a:p>
          <a:p>
            <a:pPr lvl="2"/>
            <a:r>
              <a:rPr lang="en-US" dirty="0" smtClean="0"/>
              <a:t>Describes the exclusivity of the category</a:t>
            </a:r>
          </a:p>
          <a:p>
            <a:pPr lvl="1"/>
            <a:r>
              <a:rPr lang="en-US" dirty="0" smtClean="0"/>
              <a:t>Term</a:t>
            </a:r>
          </a:p>
          <a:p>
            <a:pPr lvl="2"/>
            <a:r>
              <a:rPr lang="en-US" dirty="0" smtClean="0"/>
              <a:t> Specifies the begin and end dates of the contract</a:t>
            </a:r>
          </a:p>
          <a:p>
            <a:pPr lvl="2"/>
            <a:r>
              <a:rPr lang="en-US" dirty="0" smtClean="0"/>
              <a:t>Describes the processes for contract renewal</a:t>
            </a:r>
          </a:p>
          <a:p>
            <a:pPr lvl="1"/>
            <a:r>
              <a:rPr lang="en-US" dirty="0" smtClean="0"/>
              <a:t>Compensation</a:t>
            </a:r>
          </a:p>
          <a:p>
            <a:pPr lvl="2"/>
            <a:r>
              <a:rPr lang="en-US" dirty="0" smtClean="0"/>
              <a:t>Contains all details regarding payments</a:t>
            </a:r>
          </a:p>
          <a:p>
            <a:pPr lvl="2"/>
            <a:r>
              <a:rPr lang="en-US" dirty="0" smtClean="0"/>
              <a:t>Ways licensor is paid:</a:t>
            </a:r>
          </a:p>
          <a:p>
            <a:pPr lvl="3"/>
            <a:r>
              <a:rPr lang="en-US" dirty="0" smtClean="0"/>
              <a:t>Guarantee—up-front fee based on expected sales</a:t>
            </a:r>
          </a:p>
          <a:p>
            <a:pPr lvl="3"/>
            <a:r>
              <a:rPr lang="en-US" dirty="0" smtClean="0"/>
              <a:t>Royalties—5 to 15 percent of profits after the guarantee</a:t>
            </a:r>
          </a:p>
          <a:p>
            <a:pPr lvl="2"/>
            <a:r>
              <a:rPr lang="en-US" dirty="0" smtClean="0"/>
              <a:t>Includes a detailed payment schedule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How to develop a licensing program: </a:t>
            </a:r>
            <a:r>
              <a:rPr lang="en-US" sz="3100" dirty="0" smtClean="0"/>
              <a:t>Design the license agreement cont’d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lvl="1"/>
            <a:r>
              <a:rPr lang="en-US" dirty="0" smtClean="0"/>
              <a:t> Quality control</a:t>
            </a:r>
          </a:p>
          <a:p>
            <a:pPr lvl="2"/>
            <a:r>
              <a:rPr lang="en-US" dirty="0" smtClean="0"/>
              <a:t>Sets up procedures for you to review the work of your licensee</a:t>
            </a:r>
          </a:p>
          <a:p>
            <a:pPr lvl="2"/>
            <a:r>
              <a:rPr lang="en-US" dirty="0" smtClean="0"/>
              <a:t>Sets up requirements the licensee has to report to you on all issues related to the merchandise</a:t>
            </a:r>
          </a:p>
          <a:p>
            <a:pPr lvl="1"/>
            <a:r>
              <a:rPr lang="en-US" dirty="0" smtClean="0"/>
              <a:t>Restrictions and requirements</a:t>
            </a:r>
          </a:p>
          <a:p>
            <a:pPr lvl="2"/>
            <a:r>
              <a:rPr lang="en-US" dirty="0" smtClean="0"/>
              <a:t>Restrict your licensees from subcontracting any part of the license to other manufacturers.</a:t>
            </a:r>
          </a:p>
          <a:p>
            <a:pPr lvl="2"/>
            <a:r>
              <a:rPr lang="en-US" dirty="0" smtClean="0"/>
              <a:t>Require that licensees mark all their products with the proper identification.</a:t>
            </a:r>
          </a:p>
          <a:p>
            <a:pPr lvl="3"/>
            <a:r>
              <a:rPr lang="en-US" dirty="0" smtClean="0"/>
              <a:t>Hangtags</a:t>
            </a:r>
          </a:p>
          <a:p>
            <a:pPr lvl="3"/>
            <a:r>
              <a:rPr lang="en-US" dirty="0" smtClean="0"/>
              <a:t>Labels</a:t>
            </a:r>
          </a:p>
          <a:p>
            <a:pPr lvl="2"/>
            <a:r>
              <a:rPr lang="en-US" dirty="0" smtClean="0"/>
              <a:t>Protect your organization, but try to do so without strapping your licensees with unreasonable or unfair obligations.</a:t>
            </a:r>
          </a:p>
          <a:p>
            <a:pPr lvl="1"/>
            <a:r>
              <a:rPr lang="en-US" dirty="0" smtClean="0"/>
              <a:t>Warranties and obligations</a:t>
            </a:r>
          </a:p>
          <a:p>
            <a:pPr lvl="2"/>
            <a:r>
              <a:rPr lang="en-US" dirty="0" smtClean="0"/>
              <a:t>Lists the reasons the license can be terminated</a:t>
            </a:r>
          </a:p>
          <a:p>
            <a:pPr lvl="2"/>
            <a:r>
              <a:rPr lang="en-US" dirty="0" smtClean="0"/>
              <a:t>Spells out what happens if either party violates the agreement</a:t>
            </a:r>
          </a:p>
          <a:p>
            <a:pPr lvl="2"/>
            <a:r>
              <a:rPr lang="en-US" dirty="0" smtClean="0"/>
              <a:t>Determines under what circumstances the agreement can be changed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develop a licensing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 Establish a system of maintaining relationships with all your licensees.</a:t>
            </a:r>
          </a:p>
          <a:p>
            <a:pPr lvl="1"/>
            <a:r>
              <a:rPr lang="en-US" dirty="0" smtClean="0"/>
              <a:t>Routine checks to ensure the quality of your licensed merchandise</a:t>
            </a:r>
          </a:p>
          <a:p>
            <a:pPr lvl="1"/>
            <a:r>
              <a:rPr lang="en-US" dirty="0" smtClean="0"/>
              <a:t>Routine checks to ensure compliance with your restrictions and requirements</a:t>
            </a:r>
          </a:p>
          <a:p>
            <a:pPr lvl="1"/>
            <a:r>
              <a:rPr lang="en-US" dirty="0" smtClean="0"/>
              <a:t>“Code of conduct” to prevent unfair wages or worker abuse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938</TotalTime>
  <Words>1409</Words>
  <Application>Microsoft Office PowerPoint</Application>
  <PresentationFormat>On-screen Show (4:3)</PresentationFormat>
  <Paragraphs>218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Civic</vt:lpstr>
      <vt:lpstr>SEM II-2.07</vt:lpstr>
      <vt:lpstr>Endorsement(s)</vt:lpstr>
      <vt:lpstr>On-field Attributes </vt:lpstr>
      <vt:lpstr>Off-field Attributes</vt:lpstr>
      <vt:lpstr>Considerations in Obtaining Endorsements</vt:lpstr>
      <vt:lpstr>Reasons for Obtaining Endorsements</vt:lpstr>
      <vt:lpstr>Benefits Obtained from Endorsements</vt:lpstr>
      <vt:lpstr>Why learn how to develop a sport/event licensing program?</vt:lpstr>
      <vt:lpstr>Licensing programs exist for three main reasons: </vt:lpstr>
      <vt:lpstr>The Basics of Trademarks</vt:lpstr>
      <vt:lpstr>Service mark</vt:lpstr>
      <vt:lpstr>Trade Dress</vt:lpstr>
      <vt:lpstr>Collective Mark</vt:lpstr>
      <vt:lpstr>Mark</vt:lpstr>
      <vt:lpstr>Registered Mark</vt:lpstr>
      <vt:lpstr>Trademarked Property</vt:lpstr>
      <vt:lpstr>Trademark infringement</vt:lpstr>
      <vt:lpstr>CAPS (Coalition to Advance the Protection of Sports Logos)</vt:lpstr>
      <vt:lpstr>How to develop a licensing program</vt:lpstr>
      <vt:lpstr>How to develop a licensing program</vt:lpstr>
      <vt:lpstr>How to develop a licensing program</vt:lpstr>
      <vt:lpstr>How to develop a licensing program</vt:lpstr>
      <vt:lpstr>How to develop a licensing program: Design the license agreement cont’d</vt:lpstr>
      <vt:lpstr>How to develop a licensing program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2.07</dc:title>
  <dc:creator>LCS Staff</dc:creator>
  <cp:lastModifiedBy>Karen Isbell</cp:lastModifiedBy>
  <cp:revision>84</cp:revision>
  <dcterms:created xsi:type="dcterms:W3CDTF">2013-11-04T13:39:54Z</dcterms:created>
  <dcterms:modified xsi:type="dcterms:W3CDTF">2014-03-24T13:45:53Z</dcterms:modified>
</cp:coreProperties>
</file>