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336" y="1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FF545ED-D859-4DCA-9EEF-D688CC5C6AF0}" type="datetimeFigureOut">
              <a:rPr lang="en-US" smtClean="0"/>
              <a:t>4/7/2014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D3990D-EBA3-4AB6-B908-FD0198A82741}" type="slidenum">
              <a:rPr lang="en-US" smtClean="0"/>
              <a:t>‹#›</a:t>
            </a:fld>
            <a:endParaRPr lang="en-US"/>
          </a:p>
        </p:txBody>
      </p:sp>
    </p:spTree>
    <p:extLst>
      <p:ext uri="{BB962C8B-B14F-4D97-AF65-F5344CB8AC3E}">
        <p14:creationId xmlns:p14="http://schemas.microsoft.com/office/powerpoint/2010/main" val="16384278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F545ED-D859-4DCA-9EEF-D688CC5C6AF0}" type="datetimeFigureOut">
              <a:rPr lang="en-US" smtClean="0"/>
              <a:t>4/7/2014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D3990D-EBA3-4AB6-B908-FD0198A82741}" type="slidenum">
              <a:rPr lang="en-US" smtClean="0"/>
              <a:t>‹#›</a:t>
            </a:fld>
            <a:endParaRPr lang="en-US"/>
          </a:p>
        </p:txBody>
      </p:sp>
    </p:spTree>
    <p:extLst>
      <p:ext uri="{BB962C8B-B14F-4D97-AF65-F5344CB8AC3E}">
        <p14:creationId xmlns:p14="http://schemas.microsoft.com/office/powerpoint/2010/main" val="12214443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FF545ED-D859-4DCA-9EEF-D688CC5C6AF0}" type="datetimeFigureOut">
              <a:rPr lang="en-US" smtClean="0"/>
              <a:t>4/7/2014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D3990D-EBA3-4AB6-B908-FD0198A82741}" type="slidenum">
              <a:rPr lang="en-US" smtClean="0"/>
              <a:t>‹#›</a:t>
            </a:fld>
            <a:endParaRPr lang="en-US"/>
          </a:p>
        </p:txBody>
      </p:sp>
    </p:spTree>
    <p:extLst>
      <p:ext uri="{BB962C8B-B14F-4D97-AF65-F5344CB8AC3E}">
        <p14:creationId xmlns:p14="http://schemas.microsoft.com/office/powerpoint/2010/main" val="2316758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FF545ED-D859-4DCA-9EEF-D688CC5C6AF0}" type="datetimeFigureOut">
              <a:rPr lang="en-US" smtClean="0"/>
              <a:t>4/7/2014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D3990D-EBA3-4AB6-B908-FD0198A82741}" type="slidenum">
              <a:rPr lang="en-US" smtClean="0"/>
              <a:t>‹#›</a:t>
            </a:fld>
            <a:endParaRPr lang="en-US"/>
          </a:p>
        </p:txBody>
      </p:sp>
    </p:spTree>
    <p:extLst>
      <p:ext uri="{BB962C8B-B14F-4D97-AF65-F5344CB8AC3E}">
        <p14:creationId xmlns:p14="http://schemas.microsoft.com/office/powerpoint/2010/main" val="958125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FF545ED-D859-4DCA-9EEF-D688CC5C6AF0}" type="datetimeFigureOut">
              <a:rPr lang="en-US" smtClean="0"/>
              <a:t>4/7/2014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9D3990D-EBA3-4AB6-B908-FD0198A82741}" type="slidenum">
              <a:rPr lang="en-US" smtClean="0"/>
              <a:t>‹#›</a:t>
            </a:fld>
            <a:endParaRPr lang="en-US"/>
          </a:p>
        </p:txBody>
      </p:sp>
    </p:spTree>
    <p:extLst>
      <p:ext uri="{BB962C8B-B14F-4D97-AF65-F5344CB8AC3E}">
        <p14:creationId xmlns:p14="http://schemas.microsoft.com/office/powerpoint/2010/main" val="2972250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FF545ED-D859-4DCA-9EEF-D688CC5C6AF0}" type="datetimeFigureOut">
              <a:rPr lang="en-US" smtClean="0"/>
              <a:t>4/7/2014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9D3990D-EBA3-4AB6-B908-FD0198A82741}" type="slidenum">
              <a:rPr lang="en-US" smtClean="0"/>
              <a:t>‹#›</a:t>
            </a:fld>
            <a:endParaRPr lang="en-US"/>
          </a:p>
        </p:txBody>
      </p:sp>
    </p:spTree>
    <p:extLst>
      <p:ext uri="{BB962C8B-B14F-4D97-AF65-F5344CB8AC3E}">
        <p14:creationId xmlns:p14="http://schemas.microsoft.com/office/powerpoint/2010/main" val="9108932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F545ED-D859-4DCA-9EEF-D688CC5C6AF0}" type="datetimeFigureOut">
              <a:rPr lang="en-US" smtClean="0"/>
              <a:t>4/7/2014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9D3990D-EBA3-4AB6-B908-FD0198A82741}" type="slidenum">
              <a:rPr lang="en-US" smtClean="0"/>
              <a:t>‹#›</a:t>
            </a:fld>
            <a:endParaRPr lang="en-US"/>
          </a:p>
        </p:txBody>
      </p:sp>
    </p:spTree>
    <p:extLst>
      <p:ext uri="{BB962C8B-B14F-4D97-AF65-F5344CB8AC3E}">
        <p14:creationId xmlns:p14="http://schemas.microsoft.com/office/powerpoint/2010/main" val="13033845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F545ED-D859-4DCA-9EEF-D688CC5C6AF0}" type="datetimeFigureOut">
              <a:rPr lang="en-US" smtClean="0"/>
              <a:t>4/7/2014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D3990D-EBA3-4AB6-B908-FD0198A82741}" type="slidenum">
              <a:rPr lang="en-US" smtClean="0"/>
              <a:t>‹#›</a:t>
            </a:fld>
            <a:endParaRPr lang="en-US"/>
          </a:p>
        </p:txBody>
      </p:sp>
    </p:spTree>
    <p:extLst>
      <p:ext uri="{BB962C8B-B14F-4D97-AF65-F5344CB8AC3E}">
        <p14:creationId xmlns:p14="http://schemas.microsoft.com/office/powerpoint/2010/main" val="42886293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F545ED-D859-4DCA-9EEF-D688CC5C6AF0}" type="datetimeFigureOut">
              <a:rPr lang="en-US" smtClean="0"/>
              <a:t>4/7/2014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D3990D-EBA3-4AB6-B908-FD0198A82741}" type="slidenum">
              <a:rPr lang="en-US" smtClean="0"/>
              <a:t>‹#›</a:t>
            </a:fld>
            <a:endParaRPr lang="en-US"/>
          </a:p>
        </p:txBody>
      </p:sp>
    </p:spTree>
    <p:extLst>
      <p:ext uri="{BB962C8B-B14F-4D97-AF65-F5344CB8AC3E}">
        <p14:creationId xmlns:p14="http://schemas.microsoft.com/office/powerpoint/2010/main" val="3883479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F545ED-D859-4DCA-9EEF-D688CC5C6AF0}" type="datetimeFigureOut">
              <a:rPr lang="en-US" smtClean="0"/>
              <a:t>4/7/2014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D3990D-EBA3-4AB6-B908-FD0198A82741}" type="slidenum">
              <a:rPr lang="en-US" smtClean="0"/>
              <a:t>‹#›</a:t>
            </a:fld>
            <a:endParaRPr lang="en-US"/>
          </a:p>
        </p:txBody>
      </p:sp>
    </p:spTree>
    <p:extLst>
      <p:ext uri="{BB962C8B-B14F-4D97-AF65-F5344CB8AC3E}">
        <p14:creationId xmlns:p14="http://schemas.microsoft.com/office/powerpoint/2010/main" val="35632518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F545ED-D859-4DCA-9EEF-D688CC5C6AF0}" type="datetimeFigureOut">
              <a:rPr lang="en-US" smtClean="0"/>
              <a:t>4/7/2014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D3990D-EBA3-4AB6-B908-FD0198A82741}" type="slidenum">
              <a:rPr lang="en-US" smtClean="0"/>
              <a:t>‹#›</a:t>
            </a:fld>
            <a:endParaRPr lang="en-US"/>
          </a:p>
        </p:txBody>
      </p:sp>
    </p:spTree>
    <p:extLst>
      <p:ext uri="{BB962C8B-B14F-4D97-AF65-F5344CB8AC3E}">
        <p14:creationId xmlns:p14="http://schemas.microsoft.com/office/powerpoint/2010/main" val="17947921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F545ED-D859-4DCA-9EEF-D688CC5C6AF0}" type="datetimeFigureOut">
              <a:rPr lang="en-US" smtClean="0"/>
              <a:t>4/7/2014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D3990D-EBA3-4AB6-B908-FD0198A82741}" type="slidenum">
              <a:rPr lang="en-US" smtClean="0"/>
              <a:t>‹#›</a:t>
            </a:fld>
            <a:endParaRPr lang="en-US"/>
          </a:p>
        </p:txBody>
      </p:sp>
    </p:spTree>
    <p:extLst>
      <p:ext uri="{BB962C8B-B14F-4D97-AF65-F5344CB8AC3E}">
        <p14:creationId xmlns:p14="http://schemas.microsoft.com/office/powerpoint/2010/main" val="5688165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youtube.com/playlist?list=PL484F058C3EAF7FA6"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deep-focus.net/work/madmenyourself/" TargetMode="External"/><Relationship Id="rId2" Type="http://schemas.openxmlformats.org/officeDocument/2006/relationships/hyperlink" Target="http://www.amctv.com/shows/mad-men/mad-men-yourself" TargetMode="External"/><Relationship Id="rId1" Type="http://schemas.openxmlformats.org/officeDocument/2006/relationships/slideLayout" Target="../slideLayouts/slideLayout2.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SEMII 2.06A/B</a:t>
            </a:r>
            <a:endParaRPr lang="en-US" dirty="0"/>
          </a:p>
        </p:txBody>
      </p:sp>
      <p:sp>
        <p:nvSpPr>
          <p:cNvPr id="3" name="Subtitle 2"/>
          <p:cNvSpPr>
            <a:spLocks noGrp="1"/>
          </p:cNvSpPr>
          <p:nvPr>
            <p:ph type="subTitle" idx="1"/>
          </p:nvPr>
        </p:nvSpPr>
        <p:spPr/>
        <p:txBody>
          <a:bodyPr>
            <a:normAutofit fontScale="92500" lnSpcReduction="20000"/>
          </a:bodyPr>
          <a:lstStyle/>
          <a:p>
            <a:r>
              <a:rPr lang="en-US" dirty="0" smtClean="0"/>
              <a:t>Identify ambush strategies to use at other events</a:t>
            </a:r>
          </a:p>
          <a:p>
            <a:r>
              <a:rPr lang="en-US" dirty="0" smtClean="0"/>
              <a:t>Develop viral sport/event marketing strategies</a:t>
            </a:r>
            <a:endParaRPr lang="en-US" dirty="0"/>
          </a:p>
        </p:txBody>
      </p:sp>
    </p:spTree>
    <p:extLst>
      <p:ext uri="{BB962C8B-B14F-4D97-AF65-F5344CB8AC3E}">
        <p14:creationId xmlns:p14="http://schemas.microsoft.com/office/powerpoint/2010/main" val="18990805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Ambush Marketing?</a:t>
            </a:r>
            <a:endParaRPr lang="en-US" dirty="0"/>
          </a:p>
        </p:txBody>
      </p:sp>
      <p:sp>
        <p:nvSpPr>
          <p:cNvPr id="3" name="Content Placeholder 2"/>
          <p:cNvSpPr>
            <a:spLocks noGrp="1"/>
          </p:cNvSpPr>
          <p:nvPr>
            <p:ph idx="1"/>
          </p:nvPr>
        </p:nvSpPr>
        <p:spPr/>
        <p:txBody>
          <a:bodyPr/>
          <a:lstStyle/>
          <a:p>
            <a:r>
              <a:rPr lang="en-US" dirty="0" smtClean="0"/>
              <a:t>Ambush marketing is an emotionally-charged phrase that refers to the practice of appearing to align a brand with an event for which that brand has not paid for the right to be a sponsor.</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3758285"/>
            <a:ext cx="3586162" cy="2683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85663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Reasons Businesses Use Ambush Marketing</a:t>
            </a:r>
            <a:endParaRPr lang="en-US" dirty="0"/>
          </a:p>
        </p:txBody>
      </p:sp>
      <p:sp>
        <p:nvSpPr>
          <p:cNvPr id="3" name="Content Placeholder 2"/>
          <p:cNvSpPr>
            <a:spLocks noGrp="1"/>
          </p:cNvSpPr>
          <p:nvPr>
            <p:ph idx="1"/>
          </p:nvPr>
        </p:nvSpPr>
        <p:spPr>
          <a:xfrm>
            <a:off x="457200" y="1600200"/>
            <a:ext cx="4876800" cy="4876800"/>
          </a:xfrm>
        </p:spPr>
        <p:txBody>
          <a:bodyPr>
            <a:normAutofit lnSpcReduction="10000"/>
          </a:bodyPr>
          <a:lstStyle/>
          <a:p>
            <a:r>
              <a:rPr lang="en-US" dirty="0" smtClean="0"/>
              <a:t>It’s effective</a:t>
            </a:r>
          </a:p>
          <a:p>
            <a:r>
              <a:rPr lang="en-US" dirty="0" smtClean="0"/>
              <a:t>It attracts consumers at the expense of its competitors</a:t>
            </a:r>
          </a:p>
          <a:p>
            <a:r>
              <a:rPr lang="en-US" dirty="0" smtClean="0"/>
              <a:t>It is cheaper than being an official sponsor</a:t>
            </a:r>
          </a:p>
          <a:p>
            <a:r>
              <a:rPr lang="en-US" dirty="0" smtClean="0"/>
              <a:t>For some smaller companies, it is the only way to be tied in with a large sport event</a:t>
            </a:r>
          </a:p>
          <a:p>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1965614"/>
            <a:ext cx="3810000" cy="285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264360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dirty="0" smtClean="0"/>
              <a:t>Ambush Marketing used as a Marketing Strategy</a:t>
            </a:r>
            <a:endParaRPr lang="en-US" dirty="0"/>
          </a:p>
        </p:txBody>
      </p:sp>
      <p:sp>
        <p:nvSpPr>
          <p:cNvPr id="3" name="Content Placeholder 2"/>
          <p:cNvSpPr>
            <a:spLocks noGrp="1"/>
          </p:cNvSpPr>
          <p:nvPr>
            <p:ph idx="1"/>
          </p:nvPr>
        </p:nvSpPr>
        <p:spPr>
          <a:xfrm>
            <a:off x="228600" y="1219200"/>
            <a:ext cx="8458200" cy="4906963"/>
          </a:xfrm>
        </p:spPr>
        <p:txBody>
          <a:bodyPr/>
          <a:lstStyle/>
          <a:p>
            <a:r>
              <a:rPr lang="en-US" dirty="0" smtClean="0"/>
              <a:t>A brand associates itself with a sport/event</a:t>
            </a:r>
          </a:p>
          <a:p>
            <a:r>
              <a:rPr lang="en-US" dirty="0" smtClean="0"/>
              <a:t>Used to gain market share</a:t>
            </a:r>
          </a:p>
          <a:p>
            <a:r>
              <a:rPr lang="en-US" dirty="0" smtClean="0"/>
              <a:t>May sponsor an athlete or team, but not the entire event</a:t>
            </a:r>
          </a:p>
          <a:p>
            <a:r>
              <a:rPr lang="en-US" dirty="0" smtClean="0"/>
              <a:t>Handing out free apparel or items with the company name on it</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2599" y="4038600"/>
            <a:ext cx="3262469" cy="28124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4469823"/>
            <a:ext cx="4000500" cy="2376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44851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fontScale="90000"/>
          </a:bodyPr>
          <a:lstStyle/>
          <a:p>
            <a:r>
              <a:rPr lang="en-US" dirty="0" smtClean="0"/>
              <a:t>Impact of Ambush Marketing on Sponsorships	</a:t>
            </a:r>
            <a:endParaRPr lang="en-US" dirty="0"/>
          </a:p>
        </p:txBody>
      </p:sp>
      <p:sp>
        <p:nvSpPr>
          <p:cNvPr id="3" name="Content Placeholder 2"/>
          <p:cNvSpPr>
            <a:spLocks noGrp="1"/>
          </p:cNvSpPr>
          <p:nvPr>
            <p:ph idx="1"/>
          </p:nvPr>
        </p:nvSpPr>
        <p:spPr>
          <a:xfrm>
            <a:off x="152400" y="1219200"/>
            <a:ext cx="8534400" cy="4983163"/>
          </a:xfrm>
        </p:spPr>
        <p:txBody>
          <a:bodyPr/>
          <a:lstStyle/>
          <a:p>
            <a:r>
              <a:rPr lang="en-US" dirty="0" smtClean="0"/>
              <a:t>It could hurt the ambushing company in future sponsorships</a:t>
            </a:r>
          </a:p>
          <a:p>
            <a:r>
              <a:rPr lang="en-US" dirty="0" smtClean="0"/>
              <a:t>It hurts event/sport organizations ability to demand high sponsorship prices</a:t>
            </a:r>
          </a:p>
          <a:p>
            <a:r>
              <a:rPr lang="en-US" dirty="0" smtClean="0"/>
              <a:t>It frustrates official sponsors that have paid top dollar for the right to sponsor an event.</a:t>
            </a: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4476233"/>
            <a:ext cx="4562475" cy="2381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61404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lstStyle/>
          <a:p>
            <a:r>
              <a:rPr lang="en-US" dirty="0" smtClean="0"/>
              <a:t>What is Viral Marketing?</a:t>
            </a:r>
            <a:endParaRPr lang="en-US" dirty="0"/>
          </a:p>
        </p:txBody>
      </p:sp>
      <p:sp>
        <p:nvSpPr>
          <p:cNvPr id="3" name="Content Placeholder 2"/>
          <p:cNvSpPr>
            <a:spLocks noGrp="1"/>
          </p:cNvSpPr>
          <p:nvPr>
            <p:ph idx="1"/>
          </p:nvPr>
        </p:nvSpPr>
        <p:spPr>
          <a:xfrm>
            <a:off x="-152400" y="990600"/>
            <a:ext cx="5867400" cy="5638800"/>
          </a:xfrm>
        </p:spPr>
        <p:txBody>
          <a:bodyPr>
            <a:normAutofit fontScale="92500" lnSpcReduction="10000"/>
          </a:bodyPr>
          <a:lstStyle/>
          <a:p>
            <a:r>
              <a:rPr lang="en-US" b="0" i="0" dirty="0" smtClean="0">
                <a:solidFill>
                  <a:srgbClr val="474747"/>
                </a:solidFill>
                <a:effectLst/>
                <a:latin typeface="Open Sans"/>
              </a:rPr>
              <a:t>any marketing strategy that encourages users to pass on the marketing materials or message to others.  Also known as “word-of-mouth marketing”</a:t>
            </a:r>
          </a:p>
          <a:p>
            <a:r>
              <a:rPr lang="en-US" b="0" i="0" dirty="0" smtClean="0">
                <a:solidFill>
                  <a:srgbClr val="474747"/>
                </a:solidFill>
                <a:effectLst/>
                <a:latin typeface="Open Sans"/>
              </a:rPr>
              <a:t>This creates an exponential growth pattern, not unlike that of the flu virus, as the material is forwarded from friend to friend, allowing the message to reach millions, if done right.</a:t>
            </a:r>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1524000"/>
            <a:ext cx="3553691" cy="3236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37536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Importance of viral marketing</a:t>
            </a:r>
            <a:endParaRPr lang="en-US" dirty="0"/>
          </a:p>
        </p:txBody>
      </p:sp>
      <p:sp>
        <p:nvSpPr>
          <p:cNvPr id="3" name="Content Placeholder 2"/>
          <p:cNvSpPr>
            <a:spLocks noGrp="1"/>
          </p:cNvSpPr>
          <p:nvPr>
            <p:ph idx="1"/>
          </p:nvPr>
        </p:nvSpPr>
        <p:spPr/>
        <p:txBody>
          <a:bodyPr/>
          <a:lstStyle/>
          <a:p>
            <a:r>
              <a:rPr lang="en-US" dirty="0" smtClean="0"/>
              <a:t>It is the least expensive option for advertising purposes</a:t>
            </a:r>
          </a:p>
          <a:p>
            <a:r>
              <a:rPr lang="en-US" dirty="0" smtClean="0"/>
              <a:t>It can make or break a company</a:t>
            </a:r>
          </a:p>
          <a:p>
            <a:r>
              <a:rPr lang="en-US" dirty="0" smtClean="0"/>
              <a:t>Consumers want to hear what the public has to say about a company – it is much more reliable than a paid </a:t>
            </a:r>
            <a:r>
              <a:rPr lang="en-US" dirty="0" smtClean="0"/>
              <a:t>advertisement</a:t>
            </a:r>
            <a:endParaRPr lang="en-US" dirty="0"/>
          </a:p>
        </p:txBody>
      </p:sp>
    </p:spTree>
    <p:extLst>
      <p:ext uri="{BB962C8B-B14F-4D97-AF65-F5344CB8AC3E}">
        <p14:creationId xmlns:p14="http://schemas.microsoft.com/office/powerpoint/2010/main" val="9922197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Principles of viral marketing</a:t>
            </a:r>
            <a:endParaRPr lang="en-US" dirty="0"/>
          </a:p>
        </p:txBody>
      </p:sp>
      <p:sp>
        <p:nvSpPr>
          <p:cNvPr id="3" name="Content Placeholder 2"/>
          <p:cNvSpPr>
            <a:spLocks noGrp="1"/>
          </p:cNvSpPr>
          <p:nvPr>
            <p:ph idx="1"/>
          </p:nvPr>
        </p:nvSpPr>
        <p:spPr>
          <a:xfrm>
            <a:off x="304800" y="1295400"/>
            <a:ext cx="8382000" cy="5181600"/>
          </a:xfrm>
        </p:spPr>
        <p:txBody>
          <a:bodyPr>
            <a:noAutofit/>
          </a:bodyPr>
          <a:lstStyle/>
          <a:p>
            <a:r>
              <a:rPr lang="en-US" sz="1800" b="1" i="0" dirty="0" smtClean="0">
                <a:solidFill>
                  <a:srgbClr val="3B4661"/>
                </a:solidFill>
                <a:effectLst/>
                <a:latin typeface="Montserrat"/>
              </a:rPr>
              <a:t>1 - Free Products or Services</a:t>
            </a:r>
          </a:p>
          <a:p>
            <a:pPr lvl="1"/>
            <a:r>
              <a:rPr lang="en-US" sz="1800" b="0" i="0" dirty="0" smtClean="0">
                <a:solidFill>
                  <a:srgbClr val="474747"/>
                </a:solidFill>
                <a:effectLst/>
                <a:latin typeface="Open Sans"/>
              </a:rPr>
              <a:t>The majority of viral marketing strategies give away something for free.  Free ringtones.  Free samples.  Free games.  A core principle of viral marketing, is delayed gratification.  You may be giving away free product initially, but understanding that the attention and buzz you can generate from your campaign will pay off in spades down the road.</a:t>
            </a:r>
          </a:p>
          <a:p>
            <a:r>
              <a:rPr lang="en-US" sz="1800" b="1" i="0" dirty="0" smtClean="0">
                <a:solidFill>
                  <a:srgbClr val="3B4661"/>
                </a:solidFill>
                <a:effectLst/>
                <a:latin typeface="Montserrat"/>
              </a:rPr>
              <a:t>2 – Spreads Easily</a:t>
            </a:r>
          </a:p>
          <a:p>
            <a:pPr lvl="1"/>
            <a:r>
              <a:rPr lang="en-US" sz="1800" b="0" i="0" dirty="0" smtClean="0">
                <a:solidFill>
                  <a:srgbClr val="474747"/>
                </a:solidFill>
                <a:effectLst/>
                <a:latin typeface="Open Sans"/>
              </a:rPr>
              <a:t>YouTube, Facebook, Twitter, etc.</a:t>
            </a:r>
          </a:p>
          <a:p>
            <a:r>
              <a:rPr lang="en-US" sz="1800" b="1" i="0" dirty="0" smtClean="0">
                <a:solidFill>
                  <a:srgbClr val="3B4661"/>
                </a:solidFill>
                <a:effectLst/>
                <a:latin typeface="Montserrat"/>
              </a:rPr>
              <a:t>3 – Easy to Scale</a:t>
            </a:r>
          </a:p>
          <a:p>
            <a:pPr lvl="1"/>
            <a:r>
              <a:rPr lang="en-US" sz="1800" b="0" i="0" dirty="0" smtClean="0">
                <a:solidFill>
                  <a:srgbClr val="474747"/>
                </a:solidFill>
                <a:effectLst/>
                <a:latin typeface="Open Sans"/>
              </a:rPr>
              <a:t>Make sure your marketing campaign pays off.</a:t>
            </a:r>
          </a:p>
          <a:p>
            <a:r>
              <a:rPr lang="en-US" sz="1800" b="1" i="0" dirty="0" smtClean="0">
                <a:solidFill>
                  <a:srgbClr val="3B4661"/>
                </a:solidFill>
                <a:effectLst/>
                <a:latin typeface="Montserrat"/>
              </a:rPr>
              <a:t>4 – Use a Common Human Motivation</a:t>
            </a:r>
          </a:p>
          <a:p>
            <a:pPr lvl="1"/>
            <a:r>
              <a:rPr lang="en-US" sz="1800" dirty="0" smtClean="0">
                <a:solidFill>
                  <a:srgbClr val="474747"/>
                </a:solidFill>
                <a:latin typeface="Open Sans"/>
              </a:rPr>
              <a:t>Should appeal to basic human nature:  fear, humor, love. People need to connect with your marketing scheme.</a:t>
            </a:r>
            <a:endParaRPr lang="en-US" sz="1800" b="0" i="0" dirty="0" smtClean="0">
              <a:solidFill>
                <a:srgbClr val="474747"/>
              </a:solidFill>
              <a:effectLst/>
              <a:latin typeface="Open Sans"/>
            </a:endParaRPr>
          </a:p>
          <a:p>
            <a:r>
              <a:rPr lang="en-US" sz="1800" b="1" i="0" dirty="0" smtClean="0">
                <a:solidFill>
                  <a:srgbClr val="3B4661"/>
                </a:solidFill>
                <a:effectLst/>
                <a:latin typeface="Montserrat"/>
              </a:rPr>
              <a:t>5 – Content is everything</a:t>
            </a:r>
          </a:p>
          <a:p>
            <a:pPr lvl="1"/>
            <a:r>
              <a:rPr lang="en-US" sz="1800" dirty="0" smtClean="0">
                <a:solidFill>
                  <a:srgbClr val="3B4661"/>
                </a:solidFill>
                <a:latin typeface="Montserrat"/>
              </a:rPr>
              <a:t>if people are not interested, your campaign will never take off</a:t>
            </a:r>
          </a:p>
          <a:p>
            <a:r>
              <a:rPr lang="en-US" sz="1800" b="1" dirty="0" smtClean="0">
                <a:solidFill>
                  <a:srgbClr val="3B4661"/>
                </a:solidFill>
                <a:latin typeface="Montserrat"/>
              </a:rPr>
              <a:t>6 – Keep it Simple</a:t>
            </a:r>
            <a:r>
              <a:rPr lang="en-US" sz="1800" b="1" dirty="0" smtClean="0">
                <a:effectLst/>
              </a:rPr>
              <a:t/>
            </a:r>
            <a:br>
              <a:rPr lang="en-US" sz="1800" b="1" dirty="0" smtClean="0">
                <a:effectLst/>
              </a:rPr>
            </a:br>
            <a:r>
              <a:rPr lang="en-US" sz="1800" b="1" dirty="0" smtClean="0">
                <a:effectLst/>
                <a:hlinkClick r:id="rId2"/>
              </a:rPr>
              <a:t>Old Spice Guy Responds to Fans</a:t>
            </a:r>
            <a:endParaRPr lang="en-US" sz="1800" b="1" dirty="0"/>
          </a:p>
        </p:txBody>
      </p:sp>
    </p:spTree>
    <p:extLst>
      <p:ext uri="{BB962C8B-B14F-4D97-AF65-F5344CB8AC3E}">
        <p14:creationId xmlns:p14="http://schemas.microsoft.com/office/powerpoint/2010/main" val="33771067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5973763"/>
          </a:xfrm>
        </p:spPr>
        <p:txBody>
          <a:bodyPr>
            <a:normAutofit/>
          </a:bodyPr>
          <a:lstStyle/>
          <a:p>
            <a:pPr algn="ctr"/>
            <a:r>
              <a:rPr lang="en-US" sz="2000" b="0" i="0" dirty="0" smtClean="0">
                <a:solidFill>
                  <a:srgbClr val="E61000"/>
                </a:solidFill>
                <a:effectLst/>
                <a:latin typeface="Rokkitt"/>
              </a:rPr>
              <a:t>Mad Men Yourself</a:t>
            </a:r>
          </a:p>
          <a:p>
            <a:r>
              <a:rPr lang="en-US" sz="1600" b="0" i="0" dirty="0" smtClean="0">
                <a:solidFill>
                  <a:srgbClr val="3E3E3E"/>
                </a:solidFill>
                <a:effectLst/>
                <a:latin typeface="arial"/>
              </a:rPr>
              <a:t>To help create buzz around the third season of </a:t>
            </a:r>
            <a:r>
              <a:rPr lang="en-US" sz="1600" b="0" i="1" dirty="0" smtClean="0">
                <a:solidFill>
                  <a:srgbClr val="3E3E3E"/>
                </a:solidFill>
                <a:effectLst/>
                <a:latin typeface="arial"/>
              </a:rPr>
              <a:t>Mad Men</a:t>
            </a:r>
            <a:r>
              <a:rPr lang="en-US" sz="1600" b="0" i="0" dirty="0" smtClean="0">
                <a:solidFill>
                  <a:srgbClr val="3E3E3E"/>
                </a:solidFill>
                <a:effectLst/>
                <a:latin typeface="arial"/>
              </a:rPr>
              <a:t>, AMC launched </a:t>
            </a:r>
            <a:r>
              <a:rPr lang="en-US" sz="1600" b="1" i="1" u="none" strike="noStrike" dirty="0" smtClean="0">
                <a:solidFill>
                  <a:srgbClr val="E61000"/>
                </a:solidFill>
                <a:effectLst/>
                <a:latin typeface="arial"/>
                <a:hlinkClick r:id="rId2"/>
              </a:rPr>
              <a:t>Mad Men Yourself</a:t>
            </a:r>
            <a:r>
              <a:rPr lang="en-US" sz="1600" b="0" i="0" dirty="0" smtClean="0">
                <a:solidFill>
                  <a:srgbClr val="3E3E3E"/>
                </a:solidFill>
                <a:effectLst/>
                <a:latin typeface="arial"/>
              </a:rPr>
              <a:t>, an avatar creator that allowed you to make a stylized '60s version of yourself. The site received </a:t>
            </a:r>
            <a:r>
              <a:rPr lang="en-US" sz="1600" b="1" i="0" u="none" strike="noStrike" dirty="0" smtClean="0">
                <a:solidFill>
                  <a:srgbClr val="E61000"/>
                </a:solidFill>
                <a:effectLst/>
                <a:latin typeface="arial"/>
                <a:hlinkClick r:id="rId3"/>
              </a:rPr>
              <a:t>half a million visitors</a:t>
            </a:r>
            <a:r>
              <a:rPr lang="en-US" sz="1600" b="0" i="0" dirty="0" smtClean="0">
                <a:solidFill>
                  <a:srgbClr val="3E3E3E"/>
                </a:solidFill>
                <a:effectLst/>
                <a:latin typeface="arial"/>
              </a:rPr>
              <a:t> in the first week and the Season 3 premiere saw record ratings. Perhaps the most impressive part about this campaign is it's still going strong five years later, receiving updates with every new season.</a:t>
            </a:r>
          </a:p>
          <a:p>
            <a:endParaRPr lang="en-US" dirty="0"/>
          </a:p>
        </p:txBody>
      </p:sp>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1995732"/>
            <a:ext cx="6510338" cy="4547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905403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TotalTime>
  <Words>282</Words>
  <Application>Microsoft Office PowerPoint</Application>
  <PresentationFormat>On-screen Show (4:3)</PresentationFormat>
  <Paragraphs>40</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SEMII 2.06A/B</vt:lpstr>
      <vt:lpstr>What is Ambush Marketing?</vt:lpstr>
      <vt:lpstr>Reasons Businesses Use Ambush Marketing</vt:lpstr>
      <vt:lpstr>Ambush Marketing used as a Marketing Strategy</vt:lpstr>
      <vt:lpstr>Impact of Ambush Marketing on Sponsorships </vt:lpstr>
      <vt:lpstr>What is Viral Marketing?</vt:lpstr>
      <vt:lpstr>Importance of viral marketing</vt:lpstr>
      <vt:lpstr>Principles of viral marketing</vt:lpstr>
      <vt:lpstr>PowerPoint Presentation</vt:lpstr>
    </vt:vector>
  </TitlesOfParts>
  <Company>WCS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WCSuser</dc:creator>
  <cp:lastModifiedBy>Karen Isbell</cp:lastModifiedBy>
  <cp:revision>8</cp:revision>
  <dcterms:created xsi:type="dcterms:W3CDTF">2014-03-24T12:23:03Z</dcterms:created>
  <dcterms:modified xsi:type="dcterms:W3CDTF">2014-04-07T18:41:44Z</dcterms:modified>
</cp:coreProperties>
</file>