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handoutMasterIdLst>
    <p:handoutMasterId r:id="rId35"/>
  </p:handoutMasterIdLst>
  <p:sldIdLst>
    <p:sldId id="275" r:id="rId2"/>
    <p:sldId id="276" r:id="rId3"/>
    <p:sldId id="277" r:id="rId4"/>
    <p:sldId id="278" r:id="rId5"/>
    <p:sldId id="279" r:id="rId6"/>
    <p:sldId id="280" r:id="rId7"/>
    <p:sldId id="281" r:id="rId8"/>
    <p:sldId id="282" r:id="rId9"/>
    <p:sldId id="283" r:id="rId10"/>
    <p:sldId id="284" r:id="rId11"/>
    <p:sldId id="285" r:id="rId12"/>
    <p:sldId id="286" r:id="rId13"/>
    <p:sldId id="256" r:id="rId14"/>
    <p:sldId id="257" r:id="rId15"/>
    <p:sldId id="288" r:id="rId16"/>
    <p:sldId id="259" r:id="rId17"/>
    <p:sldId id="289" r:id="rId18"/>
    <p:sldId id="261" r:id="rId19"/>
    <p:sldId id="262" r:id="rId20"/>
    <p:sldId id="263" r:id="rId21"/>
    <p:sldId id="264" r:id="rId22"/>
    <p:sldId id="265" r:id="rId23"/>
    <p:sldId id="290" r:id="rId24"/>
    <p:sldId id="267" r:id="rId25"/>
    <p:sldId id="268" r:id="rId26"/>
    <p:sldId id="269" r:id="rId27"/>
    <p:sldId id="270" r:id="rId28"/>
    <p:sldId id="271" r:id="rId29"/>
    <p:sldId id="272" r:id="rId30"/>
    <p:sldId id="273" r:id="rId31"/>
    <p:sldId id="274"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15" autoAdjust="0"/>
    <p:restoredTop sz="86146" autoAdjust="0"/>
  </p:normalViewPr>
  <p:slideViewPr>
    <p:cSldViewPr>
      <p:cViewPr>
        <p:scale>
          <a:sx n="70" d="100"/>
          <a:sy n="70" d="100"/>
        </p:scale>
        <p:origin x="-126" y="186"/>
      </p:cViewPr>
      <p:guideLst>
        <p:guide orient="horz" pos="2160"/>
        <p:guide pos="2880"/>
      </p:guideLst>
    </p:cSldViewPr>
  </p:slideViewPr>
  <p:outlineViewPr>
    <p:cViewPr>
      <p:scale>
        <a:sx n="33" d="100"/>
        <a:sy n="33" d="100"/>
      </p:scale>
      <p:origin x="0" y="6192"/>
    </p:cViewPr>
    <p:sldLst>
      <p:sld r:id="rId1"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972ABD4-8244-436B-A7CC-A1AAC258FE8B}" type="datetimeFigureOut">
              <a:rPr lang="en-US" smtClean="0"/>
              <a:t>4/7/2014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7F1EE0A-1210-42DA-9BC6-662997803F67}" type="slidenum">
              <a:rPr lang="en-US" smtClean="0"/>
              <a:t>‹#›</a:t>
            </a:fld>
            <a:endParaRPr lang="en-US"/>
          </a:p>
        </p:txBody>
      </p:sp>
    </p:spTree>
    <p:extLst>
      <p:ext uri="{BB962C8B-B14F-4D97-AF65-F5344CB8AC3E}">
        <p14:creationId xmlns:p14="http://schemas.microsoft.com/office/powerpoint/2010/main" val="38763902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4EC8E3-553E-44CC-BEE7-D3F7DCF6340E}" type="datetimeFigureOut">
              <a:rPr lang="en-US" smtClean="0"/>
              <a:t>4/7/2014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AB1CE7-8153-4FB6-A4F7-4D4142424D96}" type="slidenum">
              <a:rPr lang="en-US" smtClean="0"/>
              <a:t>‹#›</a:t>
            </a:fld>
            <a:endParaRPr lang="en-US"/>
          </a:p>
        </p:txBody>
      </p:sp>
    </p:spTree>
    <p:extLst>
      <p:ext uri="{BB962C8B-B14F-4D97-AF65-F5344CB8AC3E}">
        <p14:creationId xmlns:p14="http://schemas.microsoft.com/office/powerpoint/2010/main" val="2473269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AB1CE7-8153-4FB6-A4F7-4D4142424D96}" type="slidenum">
              <a:rPr lang="en-US" smtClean="0"/>
              <a:t>8</a:t>
            </a:fld>
            <a:endParaRPr lang="en-US"/>
          </a:p>
        </p:txBody>
      </p:sp>
    </p:spTree>
    <p:extLst>
      <p:ext uri="{BB962C8B-B14F-4D97-AF65-F5344CB8AC3E}">
        <p14:creationId xmlns:p14="http://schemas.microsoft.com/office/powerpoint/2010/main" val="3233407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AB1CE7-8153-4FB6-A4F7-4D4142424D96}" type="slidenum">
              <a:rPr lang="en-US" smtClean="0"/>
              <a:t>17</a:t>
            </a:fld>
            <a:endParaRPr lang="en-US"/>
          </a:p>
        </p:txBody>
      </p:sp>
    </p:spTree>
    <p:extLst>
      <p:ext uri="{BB962C8B-B14F-4D97-AF65-F5344CB8AC3E}">
        <p14:creationId xmlns:p14="http://schemas.microsoft.com/office/powerpoint/2010/main" val="2980085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AB1CE7-8153-4FB6-A4F7-4D4142424D96}" type="slidenum">
              <a:rPr lang="en-US" smtClean="0"/>
              <a:t>23</a:t>
            </a:fld>
            <a:endParaRPr lang="en-US"/>
          </a:p>
        </p:txBody>
      </p:sp>
    </p:spTree>
    <p:extLst>
      <p:ext uri="{BB962C8B-B14F-4D97-AF65-F5344CB8AC3E}">
        <p14:creationId xmlns:p14="http://schemas.microsoft.com/office/powerpoint/2010/main" val="2980085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529AFEFB-DE2A-4833-8778-1A0B1DE85F01}" type="datetimeFigureOut">
              <a:rPr lang="en-US" smtClean="0"/>
              <a:pPr/>
              <a:t>4/7/2014</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D4E5565F-6765-4350-B3C7-7390E1EE3C3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529AFEFB-DE2A-4833-8778-1A0B1DE85F01}" type="datetimeFigureOut">
              <a:rPr lang="en-US" smtClean="0"/>
              <a:pPr/>
              <a:t>4/7/2014</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D4E5565F-6765-4350-B3C7-7390E1EE3C3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529AFEFB-DE2A-4833-8778-1A0B1DE85F01}" type="datetimeFigureOut">
              <a:rPr lang="en-US" smtClean="0"/>
              <a:pPr/>
              <a:t>4/7/2014</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D4E5565F-6765-4350-B3C7-7390E1EE3C31}"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529AFEFB-DE2A-4833-8778-1A0B1DE85F01}" type="datetimeFigureOut">
              <a:rPr lang="en-US" smtClean="0"/>
              <a:pPr/>
              <a:t>4/7/2014</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D4E5565F-6765-4350-B3C7-7390E1EE3C3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529AFEFB-DE2A-4833-8778-1A0B1DE85F01}" type="datetimeFigureOut">
              <a:rPr lang="en-US" smtClean="0"/>
              <a:pPr/>
              <a:t>4/7/2014</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D4E5565F-6765-4350-B3C7-7390E1EE3C3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29AFEFB-DE2A-4833-8778-1A0B1DE85F01}" type="datetimeFigureOut">
              <a:rPr lang="en-US" smtClean="0"/>
              <a:pPr/>
              <a:t>4/7/2014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E5565F-6765-4350-B3C7-7390E1EE3C3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529AFEFB-DE2A-4833-8778-1A0B1DE85F01}" type="datetimeFigureOut">
              <a:rPr lang="en-US" smtClean="0"/>
              <a:pPr/>
              <a:t>4/7/2014</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D4E5565F-6765-4350-B3C7-7390E1EE3C3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529AFEFB-DE2A-4833-8778-1A0B1DE85F01}" type="datetimeFigureOut">
              <a:rPr lang="en-US" smtClean="0"/>
              <a:pPr/>
              <a:t>4/7/2014</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D4E5565F-6765-4350-B3C7-7390E1EE3C3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529AFEFB-DE2A-4833-8778-1A0B1DE85F01}" type="datetimeFigureOut">
              <a:rPr lang="en-US" smtClean="0"/>
              <a:pPr/>
              <a:t>4/7/2014</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D4E5565F-6765-4350-B3C7-7390E1EE3C3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9AFEFB-DE2A-4833-8778-1A0B1DE85F01}"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E5565F-6765-4350-B3C7-7390E1EE3C3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9AFEFB-DE2A-4833-8778-1A0B1DE85F01}"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E5565F-6765-4350-B3C7-7390E1EE3C3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29AFEFB-DE2A-4833-8778-1A0B1DE85F01}" type="datetimeFigureOut">
              <a:rPr lang="en-US" smtClean="0"/>
              <a:pPr/>
              <a:t>4/7/2014</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D4E5565F-6765-4350-B3C7-7390E1EE3C3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hyperlink" Target="http://www.richardwoodward.com.au/how-to-service-sponsors-clients-effectivel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59162"/>
          </a:xfrm>
        </p:spPr>
        <p:txBody>
          <a:bodyPr>
            <a:normAutofit/>
          </a:bodyPr>
          <a:lstStyle/>
          <a:p>
            <a:r>
              <a:rPr lang="en-US" b="1" dirty="0" smtClean="0"/>
              <a:t>2.04 Conduct post-sales follow-up activities to foster ongoing relationships with customers</a:t>
            </a:r>
            <a:r>
              <a:rPr lang="en-US" dirty="0" smtClean="0"/>
              <a:t/>
            </a:r>
            <a:br>
              <a:rPr lang="en-US" dirty="0" smtClean="0"/>
            </a:b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a.	Explain the importance of servicing sponsors.</a:t>
            </a:r>
          </a:p>
          <a:p>
            <a:r>
              <a:rPr lang="en-US" dirty="0" smtClean="0"/>
              <a:t>b.	Identify techniques that can be used to service sponsors.</a:t>
            </a:r>
          </a:p>
          <a:p>
            <a:r>
              <a:rPr lang="en-US" dirty="0" smtClean="0"/>
              <a:t>c.	Discuss considerations in selecting ways to service sponsors.</a:t>
            </a:r>
          </a:p>
          <a:p>
            <a:r>
              <a:rPr lang="en-US" dirty="0" smtClean="0"/>
              <a:t>d.	Demonstrate procedures for servicing sponsors.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importance of effective servicing</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indent="3175">
              <a:buNone/>
            </a:pPr>
            <a:r>
              <a:rPr lang="en-US" dirty="0" smtClean="0"/>
              <a:t>The importance is the lifetime $ value that can be generated from a satisfied client or sponsor.</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en-US" dirty="0" smtClean="0"/>
              <a:t>Here is an everyday example to illustrate the point.</a:t>
            </a:r>
            <a:br>
              <a:rPr lang="en-US" dirty="0" smtClean="0"/>
            </a:br>
            <a:endParaRPr lang="en-US" dirty="0"/>
          </a:p>
        </p:txBody>
      </p:sp>
      <p:sp>
        <p:nvSpPr>
          <p:cNvPr id="3" name="Content Placeholder 2"/>
          <p:cNvSpPr>
            <a:spLocks noGrp="1"/>
          </p:cNvSpPr>
          <p:nvPr>
            <p:ph idx="1"/>
          </p:nvPr>
        </p:nvSpPr>
        <p:spPr>
          <a:xfrm>
            <a:off x="457200" y="1828800"/>
            <a:ext cx="8229600" cy="4297363"/>
          </a:xfrm>
        </p:spPr>
        <p:txBody>
          <a:bodyPr>
            <a:normAutofit fontScale="77500" lnSpcReduction="20000"/>
          </a:bodyPr>
          <a:lstStyle/>
          <a:p>
            <a:r>
              <a:rPr lang="en-US" dirty="0" smtClean="0"/>
              <a:t>If you owned a coffee shop and a new customer walked in, what level of service would you give them?</a:t>
            </a:r>
          </a:p>
          <a:p>
            <a:r>
              <a:rPr lang="en-US" dirty="0" smtClean="0"/>
              <a:t>If you see them simply as another customer buying a $3 coffee and don’t deliver great service, and in doing so give them a reason to go elsewhere, you could miss out on around $3000 from just that one customer over two years (two coffees a day at $3 a coffee, 5 days a week over 50 weeks for two years- yes it does add up!)</a:t>
            </a:r>
          </a:p>
          <a:p>
            <a:r>
              <a:rPr lang="en-US" dirty="0" smtClean="0"/>
              <a:t>Multiply that over a number of customers and you have the difference between a thriving business and going bust.</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87562"/>
          </a:xfrm>
        </p:spPr>
        <p:txBody>
          <a:bodyPr>
            <a:normAutofit fontScale="90000"/>
          </a:bodyPr>
          <a:lstStyle/>
          <a:p>
            <a:r>
              <a:rPr lang="en-US" b="1" dirty="0" smtClean="0"/>
              <a:t>Ultimately, the level of service you deliver will determine the lifetime value you derive </a:t>
            </a:r>
            <a:r>
              <a:rPr lang="en-US" dirty="0" smtClean="0"/>
              <a:t/>
            </a:r>
            <a:br>
              <a:rPr lang="en-US" dirty="0" smtClean="0"/>
            </a:br>
            <a:endParaRPr lang="en-US" dirty="0"/>
          </a:p>
        </p:txBody>
      </p:sp>
      <p:sp>
        <p:nvSpPr>
          <p:cNvPr id="3" name="Content Placeholder 2"/>
          <p:cNvSpPr>
            <a:spLocks noGrp="1"/>
          </p:cNvSpPr>
          <p:nvPr>
            <p:ph idx="1"/>
          </p:nvPr>
        </p:nvSpPr>
        <p:spPr>
          <a:xfrm>
            <a:off x="457200" y="2514600"/>
            <a:ext cx="8229600" cy="3611563"/>
          </a:xfrm>
        </p:spPr>
        <p:txBody>
          <a:bodyPr/>
          <a:lstStyle/>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r>
              <a:rPr lang="en-US" b="1" dirty="0" smtClean="0"/>
              <a:t>Where servicing sits in the sales process</a:t>
            </a:r>
            <a:r>
              <a:rPr lang="en-US" dirty="0" smtClean="0"/>
              <a:t/>
            </a:r>
            <a:br>
              <a:rPr lang="en-US" dirty="0" smtClean="0"/>
            </a:br>
            <a:endParaRPr lang="en-US" dirty="0"/>
          </a:p>
        </p:txBody>
      </p:sp>
      <p:sp>
        <p:nvSpPr>
          <p:cNvPr id="3" name="Content Placeholder 2"/>
          <p:cNvSpPr>
            <a:spLocks noGrp="1"/>
          </p:cNvSpPr>
          <p:nvPr>
            <p:ph idx="1"/>
          </p:nvPr>
        </p:nvSpPr>
        <p:spPr>
          <a:xfrm>
            <a:off x="457200" y="2133600"/>
            <a:ext cx="8229600" cy="3992563"/>
          </a:xfrm>
        </p:spPr>
        <p:txBody>
          <a:bodyPr/>
          <a:lstStyle/>
          <a:p>
            <a:r>
              <a:rPr lang="en-US" dirty="0" smtClean="0"/>
              <a:t>Too often people see the process as:</a:t>
            </a:r>
          </a:p>
          <a:p>
            <a:pPr marL="795338" lvl="0" defTabSz="798513">
              <a:buFont typeface="Courier New" pitchFamily="49" charset="0"/>
              <a:buChar char="o"/>
            </a:pPr>
            <a:r>
              <a:rPr lang="en-US" dirty="0" smtClean="0"/>
              <a:t>sell</a:t>
            </a:r>
          </a:p>
          <a:p>
            <a:pPr marL="795338" lvl="0" defTabSz="798513">
              <a:buFont typeface="Courier New" pitchFamily="49" charset="0"/>
              <a:buChar char="o"/>
            </a:pPr>
            <a:r>
              <a:rPr lang="en-US" dirty="0" smtClean="0"/>
              <a:t>service (implement)</a:t>
            </a:r>
          </a:p>
          <a:p>
            <a:pPr marL="795338" lvl="0" defTabSz="798513">
              <a:buFont typeface="Courier New" pitchFamily="49" charset="0"/>
              <a:buChar char="o"/>
            </a:pPr>
            <a:r>
              <a:rPr lang="en-US" dirty="0" smtClean="0"/>
              <a:t>re sell</a:t>
            </a:r>
          </a:p>
          <a:p>
            <a:r>
              <a:rPr lang="en-US" dirty="0" smtClean="0"/>
              <a:t>This is not the right way to go about it.</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normAutofit fontScale="90000"/>
          </a:bodyPr>
          <a:lstStyle/>
          <a:p>
            <a:r>
              <a:rPr lang="en-US" b="1" dirty="0" smtClean="0"/>
              <a:t>Effective servicing takes place at two levels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b="1" u="sng" dirty="0" smtClean="0"/>
              <a:t>Servicing at an organization level</a:t>
            </a:r>
            <a:endParaRPr lang="en-US" dirty="0" smtClean="0"/>
          </a:p>
          <a:p>
            <a:r>
              <a:rPr lang="en-US" b="1" dirty="0" smtClean="0"/>
              <a:t>1. Deliver what you promised </a:t>
            </a:r>
            <a:endParaRPr lang="en-US" dirty="0" smtClean="0"/>
          </a:p>
          <a:p>
            <a:pPr marL="795338"/>
            <a:r>
              <a:rPr lang="en-US" dirty="0" smtClean="0"/>
              <a:t>At a bare minimum you have to deliver what you said you would.</a:t>
            </a:r>
          </a:p>
          <a:p>
            <a:r>
              <a:rPr lang="en-US" b="1" dirty="0" smtClean="0"/>
              <a:t>2. Understand and show interest in their business</a:t>
            </a:r>
            <a:endParaRPr lang="en-US" dirty="0" smtClean="0"/>
          </a:p>
          <a:p>
            <a:pPr marL="795338"/>
            <a:r>
              <a:rPr lang="en-US" dirty="0" smtClean="0"/>
              <a:t>If your client or sponsor for example is a printing company, find out what issues are impacting the printing industry and engage them in a conversation as to how the challenges will impact their business.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364163"/>
          </a:xfrm>
        </p:spPr>
        <p:txBody>
          <a:bodyPr>
            <a:normAutofit fontScale="85000" lnSpcReduction="20000"/>
          </a:bodyPr>
          <a:lstStyle/>
          <a:p>
            <a:r>
              <a:rPr lang="en-US" b="1" dirty="0" smtClean="0"/>
              <a:t>3. Help them to achieve their business outcomes</a:t>
            </a:r>
            <a:endParaRPr lang="en-US" dirty="0" smtClean="0"/>
          </a:p>
          <a:p>
            <a:pPr marL="795338"/>
            <a:r>
              <a:rPr lang="en-US" dirty="0" smtClean="0"/>
              <a:t>You might deliver great hospitality as part of the sponsorship agreement or great features through your software, however to really service effectively, help them to integrate those features into their normal business activities to derive real benefits and outcomes.</a:t>
            </a:r>
          </a:p>
          <a:p>
            <a:pPr marL="795338"/>
            <a:r>
              <a:rPr lang="en-US" dirty="0" smtClean="0"/>
              <a:t>For example, if a sponsor or client has used hospitality entitlements to entertain their prospects, discuss how they are going to follow up on those newly formed relationships to lead their, now warm, prospects through their sales pipeline and provide advice on how best to do so.</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457200"/>
            <a:ext cx="8229600" cy="5668963"/>
          </a:xfrm>
        </p:spPr>
        <p:txBody>
          <a:bodyPr>
            <a:normAutofit fontScale="92500" lnSpcReduction="10000"/>
          </a:bodyPr>
          <a:lstStyle/>
          <a:p>
            <a:r>
              <a:rPr lang="en-US" b="1" dirty="0" smtClean="0"/>
              <a:t>4. Show Initiative </a:t>
            </a:r>
            <a:endParaRPr lang="en-US" dirty="0" smtClean="0"/>
          </a:p>
          <a:p>
            <a:pPr marL="795338"/>
            <a:r>
              <a:rPr lang="en-US" dirty="0" smtClean="0"/>
              <a:t>Send articles to your client or sponsor relating to their industry or competitors.</a:t>
            </a:r>
          </a:p>
          <a:p>
            <a:r>
              <a:rPr lang="en-US" b="1" dirty="0" smtClean="0"/>
              <a:t>5. Move from being a seller to a trusted advisor </a:t>
            </a:r>
            <a:endParaRPr lang="en-US" dirty="0" smtClean="0"/>
          </a:p>
          <a:p>
            <a:pPr marL="795338"/>
            <a:r>
              <a:rPr lang="en-US" dirty="0" smtClean="0"/>
              <a:t>Move from being simply a seller of sponsorships or services to being their trusted advisor. You know you have achieved this when they share information with you about what is really going on in their business and seek your thoughts on how to deal with those challenges.</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b="1" u="sng" dirty="0" smtClean="0"/>
              <a:t>Servicing at a personal level</a:t>
            </a:r>
            <a:endParaRPr lang="en-US" dirty="0" smtClean="0"/>
          </a:p>
          <a:p>
            <a:pPr marL="795338"/>
            <a:r>
              <a:rPr lang="en-US" dirty="0" smtClean="0"/>
              <a:t>At a personal level, make the experience of working with you enjoyable; make them feel special by providing unique experiences that they value and relevant to them.</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fontScale="90000"/>
          </a:bodyPr>
          <a:lstStyle/>
          <a:p>
            <a:r>
              <a:rPr lang="en-US" b="1" dirty="0" smtClean="0"/>
              <a:t>Tools for guaranteeing servicing success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b="1" dirty="0" smtClean="0"/>
              <a:t>1. A Joint Implementation plan</a:t>
            </a:r>
            <a:endParaRPr lang="en-US" dirty="0" smtClean="0"/>
          </a:p>
          <a:p>
            <a:pPr marL="795338"/>
            <a:r>
              <a:rPr lang="en-US" dirty="0" smtClean="0"/>
              <a:t>This sets up the relationship for success, by outlining who is doing what and when to achieve the desired outcomes.</a:t>
            </a:r>
          </a:p>
          <a:p>
            <a:r>
              <a:rPr lang="en-US" b="1" dirty="0" smtClean="0"/>
              <a:t>2. Leveraging workshops</a:t>
            </a:r>
            <a:endParaRPr lang="en-US" dirty="0" smtClean="0"/>
          </a:p>
          <a:p>
            <a:pPr marL="795338"/>
            <a:r>
              <a:rPr lang="en-US" dirty="0" smtClean="0"/>
              <a:t>This will identify what else both parties can do to drive additional value from the relationship.</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b="1" dirty="0" smtClean="0"/>
              <a:t>3. Joint sponsor or client workshops</a:t>
            </a:r>
            <a:endParaRPr lang="en-US" dirty="0" smtClean="0"/>
          </a:p>
          <a:p>
            <a:pPr marL="795338"/>
            <a:r>
              <a:rPr lang="en-US" dirty="0" smtClean="0"/>
              <a:t>Bring clients and sponsors together to explore opportunities to do business with each other.</a:t>
            </a:r>
          </a:p>
          <a:p>
            <a:r>
              <a:rPr lang="en-US" b="1" dirty="0" smtClean="0"/>
              <a:t>4. Effective questioning</a:t>
            </a:r>
            <a:endParaRPr lang="en-US" dirty="0" smtClean="0"/>
          </a:p>
          <a:p>
            <a:pPr marL="795338"/>
            <a:r>
              <a:rPr lang="en-US" dirty="0" smtClean="0"/>
              <a:t>Use your questioning skills to determine their satisfaction regarding what you are delivering.</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1026" name="Picture 2" descr="http://image.slidesharecdn.com/cfakepathservicingthesponsor-100512205851-phpapp01/95/slide-1-1024.jpg?cb=1273716032"/>
          <p:cNvPicPr>
            <a:picLocks noChangeAspect="1" noChangeArrowheads="1"/>
          </p:cNvPicPr>
          <p:nvPr/>
        </p:nvPicPr>
        <p:blipFill>
          <a:blip r:embed="rId2" cstate="print"/>
          <a:srcRect/>
          <a:stretch>
            <a:fillRect/>
          </a:stretch>
        </p:blipFill>
        <p:spPr bwMode="auto">
          <a:xfrm>
            <a:off x="-4648200" y="0"/>
            <a:ext cx="13792200" cy="680085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image.slidesharecdn.com/cfakepathservicingthesponsor-100512205851-phpapp01/95/slide-2-1024.jpg?cb=1273716032"/>
          <p:cNvPicPr>
            <a:picLocks noChangeAspect="1" noChangeArrowheads="1"/>
          </p:cNvPicPr>
          <p:nvPr/>
        </p:nvPicPr>
        <p:blipFill>
          <a:blip r:embed="rId2" cstate="print"/>
          <a:srcRect/>
          <a:stretch>
            <a:fillRect/>
          </a:stretch>
        </p:blipFill>
        <p:spPr bwMode="auto">
          <a:xfrm>
            <a:off x="63499" y="-20772"/>
            <a:ext cx="9080501" cy="687877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381000"/>
            <a:ext cx="8426355" cy="1200329"/>
          </a:xfrm>
          <a:prstGeom prst="rect">
            <a:avLst/>
          </a:prstGeom>
          <a:noFill/>
        </p:spPr>
        <p:txBody>
          <a:bodyPr wrap="square" rtlCol="0">
            <a:spAutoFit/>
          </a:bodyPr>
          <a:lstStyle/>
          <a:p>
            <a:r>
              <a:rPr lang="en-US" sz="7200" dirty="0" smtClean="0"/>
              <a:t>Guiding Precepts</a:t>
            </a:r>
            <a:endParaRPr lang="en-US" sz="7200" dirty="0"/>
          </a:p>
        </p:txBody>
      </p:sp>
      <p:sp>
        <p:nvSpPr>
          <p:cNvPr id="4" name="TextBox 3"/>
          <p:cNvSpPr txBox="1"/>
          <p:nvPr/>
        </p:nvSpPr>
        <p:spPr>
          <a:xfrm>
            <a:off x="0" y="2149019"/>
            <a:ext cx="8887369" cy="5201424"/>
          </a:xfrm>
          <a:prstGeom prst="rect">
            <a:avLst/>
          </a:prstGeom>
          <a:noFill/>
        </p:spPr>
        <p:txBody>
          <a:bodyPr wrap="none" rtlCol="0">
            <a:spAutoFit/>
          </a:bodyPr>
          <a:lstStyle/>
          <a:p>
            <a:pPr marL="285750" indent="-285750">
              <a:buFont typeface="Arial" pitchFamily="34" charset="0"/>
              <a:buChar char="•"/>
            </a:pPr>
            <a:r>
              <a:rPr lang="en-US" sz="3200" dirty="0" smtClean="0"/>
              <a:t>  Follow the sponsorship plan</a:t>
            </a:r>
          </a:p>
          <a:p>
            <a:endParaRPr lang="en-US" sz="3200" dirty="0" smtClean="0"/>
          </a:p>
          <a:p>
            <a:pPr marL="285750" indent="-285750">
              <a:buFont typeface="Arial" pitchFamily="34" charset="0"/>
              <a:buChar char="•"/>
            </a:pPr>
            <a:r>
              <a:rPr lang="en-US" sz="3200" dirty="0" smtClean="0"/>
              <a:t>  Look for opportunities to expand the </a:t>
            </a:r>
          </a:p>
          <a:p>
            <a:r>
              <a:rPr lang="en-US" sz="3200" dirty="0" smtClean="0"/>
              <a:t>     sponsor’s returns</a:t>
            </a:r>
          </a:p>
          <a:p>
            <a:pPr marL="457200" indent="-457200">
              <a:buFont typeface="Arial" pitchFamily="34" charset="0"/>
              <a:buChar char="•"/>
            </a:pPr>
            <a:endParaRPr lang="en-US" sz="3200" dirty="0"/>
          </a:p>
          <a:p>
            <a:pPr marL="457200" indent="-457200">
              <a:buFont typeface="Arial" pitchFamily="34" charset="0"/>
              <a:buChar char="•"/>
            </a:pPr>
            <a:r>
              <a:rPr lang="en-US" sz="3200" dirty="0" smtClean="0"/>
              <a:t>Communicate with the sponsor and your </a:t>
            </a:r>
          </a:p>
          <a:p>
            <a:r>
              <a:rPr lang="en-US" sz="3200" dirty="0"/>
              <a:t> </a:t>
            </a:r>
            <a:r>
              <a:rPr lang="en-US" sz="3200" dirty="0" smtClean="0"/>
              <a:t>   sport organization</a:t>
            </a:r>
          </a:p>
          <a:p>
            <a:endParaRPr lang="en-US" sz="3200" dirty="0"/>
          </a:p>
          <a:p>
            <a:endParaRPr lang="en-US" sz="3200" dirty="0" smtClean="0"/>
          </a:p>
          <a:p>
            <a:endParaRPr lang="en-US" sz="4400" dirty="0"/>
          </a:p>
        </p:txBody>
      </p:sp>
    </p:spTree>
    <p:extLst>
      <p:ext uri="{BB962C8B-B14F-4D97-AF65-F5344CB8AC3E}">
        <p14:creationId xmlns:p14="http://schemas.microsoft.com/office/powerpoint/2010/main" val="5060445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image.slidesharecdn.com/cfakepathservicingthesponsor-100512205851-phpapp01/95/slide-4-1024.jpg?cb=1273716032"/>
          <p:cNvPicPr>
            <a:picLocks noChangeAspect="1" noChangeArrowheads="1"/>
          </p:cNvPicPr>
          <p:nvPr/>
        </p:nvPicPr>
        <p:blipFill>
          <a:blip r:embed="rId2" cstate="print"/>
          <a:srcRect/>
          <a:stretch>
            <a:fillRect/>
          </a:stretch>
        </p:blipFill>
        <p:spPr bwMode="auto">
          <a:xfrm>
            <a:off x="63500" y="0"/>
            <a:ext cx="9080500" cy="6858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381000"/>
            <a:ext cx="8426355" cy="769441"/>
          </a:xfrm>
          <a:prstGeom prst="rect">
            <a:avLst/>
          </a:prstGeom>
          <a:noFill/>
        </p:spPr>
        <p:txBody>
          <a:bodyPr wrap="square" rtlCol="0">
            <a:spAutoFit/>
          </a:bodyPr>
          <a:lstStyle/>
          <a:p>
            <a:pPr algn="ctr"/>
            <a:r>
              <a:rPr lang="en-US" sz="4400" dirty="0" smtClean="0"/>
              <a:t>Service Obligations (Cont’d)</a:t>
            </a:r>
            <a:endParaRPr lang="en-US" sz="4400" dirty="0"/>
          </a:p>
        </p:txBody>
      </p:sp>
      <p:sp>
        <p:nvSpPr>
          <p:cNvPr id="4" name="TextBox 3"/>
          <p:cNvSpPr txBox="1"/>
          <p:nvPr/>
        </p:nvSpPr>
        <p:spPr>
          <a:xfrm>
            <a:off x="35257" y="1656576"/>
            <a:ext cx="9312165" cy="5693866"/>
          </a:xfrm>
          <a:prstGeom prst="rect">
            <a:avLst/>
          </a:prstGeom>
          <a:noFill/>
        </p:spPr>
        <p:txBody>
          <a:bodyPr wrap="none" rtlCol="0">
            <a:spAutoFit/>
          </a:bodyPr>
          <a:lstStyle/>
          <a:p>
            <a:pPr marL="457200" indent="-457200">
              <a:buFont typeface="Wingdings" pitchFamily="2" charset="2"/>
              <a:buChar char="v"/>
            </a:pPr>
            <a:r>
              <a:rPr lang="en-US" sz="3200" dirty="0" smtClean="0"/>
              <a:t>Promote your sponsor whenever practical</a:t>
            </a:r>
            <a:br>
              <a:rPr lang="en-US" sz="3200" dirty="0" smtClean="0"/>
            </a:br>
            <a:endParaRPr lang="en-US" sz="3200" dirty="0" smtClean="0"/>
          </a:p>
          <a:p>
            <a:pPr marL="457200" indent="-457200">
              <a:buFont typeface="Wingdings" pitchFamily="2" charset="2"/>
              <a:buChar char="v"/>
            </a:pPr>
            <a:r>
              <a:rPr lang="en-US" sz="3200" dirty="0" smtClean="0"/>
              <a:t>Always give recognition to the sponsor</a:t>
            </a:r>
          </a:p>
          <a:p>
            <a:endParaRPr lang="en-US" sz="3200" dirty="0" smtClean="0"/>
          </a:p>
          <a:p>
            <a:pPr marL="457200" indent="-457200">
              <a:buFont typeface="Wingdings" pitchFamily="2" charset="2"/>
              <a:buChar char="v"/>
            </a:pPr>
            <a:r>
              <a:rPr lang="en-US" sz="3200" dirty="0" smtClean="0"/>
              <a:t>Share promotion ideas with the sponsor</a:t>
            </a:r>
          </a:p>
          <a:p>
            <a:endParaRPr lang="en-US" sz="3200" dirty="0" smtClean="0"/>
          </a:p>
          <a:p>
            <a:pPr marL="457200" indent="-457200">
              <a:buFont typeface="Wingdings" pitchFamily="2" charset="2"/>
              <a:buChar char="v"/>
            </a:pPr>
            <a:r>
              <a:rPr lang="en-US" sz="3200" dirty="0" smtClean="0"/>
              <a:t>Keep your sponsor informed of happenings </a:t>
            </a:r>
            <a:endParaRPr lang="en-US" sz="3200" dirty="0"/>
          </a:p>
          <a:p>
            <a:r>
              <a:rPr lang="en-US" sz="3200" dirty="0" smtClean="0"/>
              <a:t>     in your sport organization</a:t>
            </a:r>
          </a:p>
          <a:p>
            <a:pPr marL="457200" indent="-457200">
              <a:buFont typeface="Wingdings" pitchFamily="2" charset="2"/>
              <a:buChar char="v"/>
            </a:pPr>
            <a:endParaRPr lang="en-US" sz="3200" dirty="0"/>
          </a:p>
          <a:p>
            <a:endParaRPr lang="en-US" sz="3200" dirty="0" smtClean="0"/>
          </a:p>
          <a:p>
            <a:endParaRPr lang="en-US" sz="4400" dirty="0"/>
          </a:p>
        </p:txBody>
      </p:sp>
    </p:spTree>
    <p:extLst>
      <p:ext uri="{BB962C8B-B14F-4D97-AF65-F5344CB8AC3E}">
        <p14:creationId xmlns:p14="http://schemas.microsoft.com/office/powerpoint/2010/main" val="38834372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image.slidesharecdn.com/cfakepathservicingthesponsor-100512205851-phpapp01/95/slide-6-1024.jpg?cb=1273716032"/>
          <p:cNvPicPr>
            <a:picLocks noChangeAspect="1" noChangeArrowheads="1"/>
          </p:cNvPicPr>
          <p:nvPr/>
        </p:nvPicPr>
        <p:blipFill>
          <a:blip r:embed="rId2" cstate="print"/>
          <a:srcRect/>
          <a:stretch>
            <a:fillRect/>
          </a:stretch>
        </p:blipFill>
        <p:spPr bwMode="auto">
          <a:xfrm>
            <a:off x="999699" y="152400"/>
            <a:ext cx="9080500" cy="83058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image.slidesharecdn.com/cfakepathservicingthesponsor-100512205851-phpapp01/95/slide-7-1024.jpg?cb=1273716032"/>
          <p:cNvPicPr>
            <a:picLocks noChangeAspect="1" noChangeArrowheads="1"/>
          </p:cNvPicPr>
          <p:nvPr/>
        </p:nvPicPr>
        <p:blipFill>
          <a:blip r:embed="rId2" cstate="print"/>
          <a:srcRect/>
          <a:stretch>
            <a:fillRect/>
          </a:stretch>
        </p:blipFill>
        <p:spPr bwMode="auto">
          <a:xfrm>
            <a:off x="63500" y="0"/>
            <a:ext cx="9080500" cy="68580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image.slidesharecdn.com/cfakepathservicingthesponsor-100512205851-phpapp01/95/slide-8-1024.jpg?cb=127371603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image.slidesharecdn.com/cfakepathservicingthesponsor-100512205851-phpapp01/95/slide-9-1024.jpg?cb=1273716032"/>
          <p:cNvPicPr>
            <a:picLocks noChangeAspect="1" noChangeArrowheads="1"/>
          </p:cNvPicPr>
          <p:nvPr/>
        </p:nvPicPr>
        <p:blipFill>
          <a:blip r:embed="rId2" cstate="print"/>
          <a:srcRect/>
          <a:stretch>
            <a:fillRect/>
          </a:stretch>
        </p:blipFill>
        <p:spPr bwMode="auto">
          <a:xfrm>
            <a:off x="63500" y="0"/>
            <a:ext cx="9080500" cy="6858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image.slidesharecdn.com/cfakepathservicingthesponsor-100512205851-phpapp01/95/slide-10-1024.jpg?cb=127371603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381000"/>
            <a:ext cx="8426355" cy="769441"/>
          </a:xfrm>
          <a:prstGeom prst="rect">
            <a:avLst/>
          </a:prstGeom>
          <a:noFill/>
        </p:spPr>
        <p:txBody>
          <a:bodyPr wrap="square" rtlCol="0">
            <a:spAutoFit/>
          </a:bodyPr>
          <a:lstStyle/>
          <a:p>
            <a:pPr algn="ctr"/>
            <a:r>
              <a:rPr lang="en-US" sz="4400" dirty="0" smtClean="0"/>
              <a:t>Servicing Checklist (Cont’d)</a:t>
            </a:r>
            <a:endParaRPr lang="en-US" sz="4400" dirty="0"/>
          </a:p>
        </p:txBody>
      </p:sp>
      <p:sp>
        <p:nvSpPr>
          <p:cNvPr id="4" name="TextBox 3"/>
          <p:cNvSpPr txBox="1"/>
          <p:nvPr/>
        </p:nvSpPr>
        <p:spPr>
          <a:xfrm>
            <a:off x="35257" y="1656576"/>
            <a:ext cx="9175910" cy="6678751"/>
          </a:xfrm>
          <a:prstGeom prst="rect">
            <a:avLst/>
          </a:prstGeom>
          <a:noFill/>
        </p:spPr>
        <p:txBody>
          <a:bodyPr wrap="none" rtlCol="0">
            <a:spAutoFit/>
          </a:bodyPr>
          <a:lstStyle/>
          <a:p>
            <a:pPr marL="457200" indent="-457200">
              <a:buFont typeface="Courier New" pitchFamily="49" charset="0"/>
              <a:buChar char="o"/>
            </a:pPr>
            <a:r>
              <a:rPr lang="en-US" sz="3200" dirty="0" smtClean="0"/>
              <a:t>18. Use everything to publicize sponsor</a:t>
            </a:r>
          </a:p>
          <a:p>
            <a:r>
              <a:rPr lang="en-US" sz="3200" dirty="0" smtClean="0"/>
              <a:t>     brands – gear, reception area, letterhead,</a:t>
            </a:r>
          </a:p>
          <a:p>
            <a:r>
              <a:rPr lang="en-US" sz="3200" dirty="0"/>
              <a:t> </a:t>
            </a:r>
            <a:r>
              <a:rPr lang="en-US" sz="3200" dirty="0" smtClean="0"/>
              <a:t>    bags…</a:t>
            </a:r>
          </a:p>
          <a:p>
            <a:endParaRPr lang="en-US" sz="3200" dirty="0" smtClean="0"/>
          </a:p>
          <a:p>
            <a:pPr marL="457200" indent="-457200">
              <a:buFont typeface="Courier New" pitchFamily="49" charset="0"/>
              <a:buChar char="o"/>
            </a:pPr>
            <a:r>
              <a:rPr lang="en-US" sz="3200" dirty="0" smtClean="0"/>
              <a:t>19. Be professional and be loyal</a:t>
            </a:r>
          </a:p>
          <a:p>
            <a:endParaRPr lang="en-US" sz="3200" dirty="0" smtClean="0"/>
          </a:p>
          <a:p>
            <a:pPr marL="457200" indent="-457200">
              <a:buFont typeface="Courier New" pitchFamily="49" charset="0"/>
              <a:buChar char="o"/>
            </a:pPr>
            <a:r>
              <a:rPr lang="en-US" sz="3200" dirty="0" smtClean="0"/>
              <a:t>20. Check signage placement</a:t>
            </a:r>
          </a:p>
          <a:p>
            <a:endParaRPr lang="en-US" sz="3200" dirty="0" smtClean="0"/>
          </a:p>
          <a:p>
            <a:pPr marL="457200" indent="-457200">
              <a:buFont typeface="Courier New" pitchFamily="49" charset="0"/>
              <a:buChar char="o"/>
            </a:pPr>
            <a:r>
              <a:rPr lang="en-US" sz="3200" dirty="0" smtClean="0"/>
              <a:t>21. Research brand awareness</a:t>
            </a:r>
          </a:p>
          <a:p>
            <a:endParaRPr lang="en-US" sz="3200" dirty="0"/>
          </a:p>
          <a:p>
            <a:pPr marL="457200" indent="-457200">
              <a:buFont typeface="Wingdings" pitchFamily="2" charset="2"/>
              <a:buChar char="v"/>
            </a:pPr>
            <a:endParaRPr lang="en-US" sz="3200" dirty="0"/>
          </a:p>
          <a:p>
            <a:endParaRPr lang="en-US" sz="3200" dirty="0" smtClean="0"/>
          </a:p>
          <a:p>
            <a:endParaRPr lang="en-US" sz="4400" dirty="0"/>
          </a:p>
        </p:txBody>
      </p:sp>
    </p:spTree>
    <p:extLst>
      <p:ext uri="{BB962C8B-B14F-4D97-AF65-F5344CB8AC3E}">
        <p14:creationId xmlns:p14="http://schemas.microsoft.com/office/powerpoint/2010/main" val="17473019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image.slidesharecdn.com/cfakepathservicingthesponsor-100512205851-phpapp01/95/slide-12-1024.jpg?cb=127371603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image.slidesharecdn.com/cfakepathservicingthesponsor-100512205851-phpapp01/95/slide-13-1024.jpg?cb=127371603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image.slidesharecdn.com/cfakepathservicingthesponsor-100512205851-phpapp01/95/slide-14-1024.jpg?cb=127371603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image.slidesharecdn.com/cfakepathservicingthesponsor-100512205851-phpapp01/95/slide-15-1024.jpg?cb=127371603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image.slidesharecdn.com/cfakepathservicingthesponsor-100512205851-phpapp01/95/slide-16-1024.jpg?cb=127371603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image.slidesharecdn.com/cfakepathservicingthesponsor-100512205851-phpapp01/95/slide-17-1024.jpg?cb=127371603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age.slidesharecdn.com/cfakepathservicingthesponsor-100512205851-phpapp01/95/slide-18-1024.jpg?cb=127371603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image.slidesharecdn.com/cfakepathservicingthesponsor-100512205851-phpapp01/95/slide-19-1024.jpg?cb=127371603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smtClean="0">
                <a:hlinkClick r:id="rId2"/>
              </a:rPr>
              <a:t>http://www.richardwoodward.com.au/how-to-service-sponsors-clients-effectively/</a:t>
            </a:r>
            <a:endParaRPr lang="en-US" dirty="0" smtClean="0"/>
          </a:p>
          <a:p>
            <a:endParaRPr lang="en-US" dirty="0" smtClean="0"/>
          </a:p>
          <a:p>
            <a:r>
              <a:rPr lang="en-US" dirty="0" smtClean="0"/>
              <a:t>www.slideshare.net/robinmcconnell/</a:t>
            </a:r>
            <a:r>
              <a:rPr lang="en-US" b="1" dirty="0" smtClean="0"/>
              <a:t>servicing</a:t>
            </a:r>
            <a:r>
              <a:rPr lang="en-US" dirty="0" smtClean="0"/>
              <a:t>-the-</a:t>
            </a:r>
            <a:r>
              <a:rPr lang="en-US" b="1" dirty="0" smtClean="0"/>
              <a:t>sponsor</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101</TotalTime>
  <Words>685</Words>
  <Application>Microsoft Office PowerPoint</Application>
  <PresentationFormat>On-screen Show (4:3)</PresentationFormat>
  <Paragraphs>79</Paragraphs>
  <Slides>32</Slides>
  <Notes>3</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Verve</vt:lpstr>
      <vt:lpstr>2.04 Conduct post-sales follow-up activities to foster ongoing relationships with customers </vt:lpstr>
      <vt:lpstr>PowerPoint Presentation</vt:lpstr>
      <vt:lpstr>The importance of effective servicing </vt:lpstr>
      <vt:lpstr>Here is an everyday example to illustrate the point. </vt:lpstr>
      <vt:lpstr>Ultimately, the level of service you deliver will determine the lifetime value you derive  </vt:lpstr>
      <vt:lpstr>Where servicing sits in the sales process </vt:lpstr>
      <vt:lpstr>Effective servicing takes place at two levels  </vt:lpstr>
      <vt:lpstr>PowerPoint Presentation</vt:lpstr>
      <vt:lpstr>PowerPoint Presentation</vt:lpstr>
      <vt:lpstr>PowerPoint Presentation</vt:lpstr>
      <vt:lpstr>Tools for guaranteeing servicing success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vector>
  </TitlesOfParts>
  <Company>Onslow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james.brown</dc:creator>
  <cp:lastModifiedBy>Karen Isbell</cp:lastModifiedBy>
  <cp:revision>29</cp:revision>
  <cp:lastPrinted>2014-04-01T12:27:11Z</cp:lastPrinted>
  <dcterms:created xsi:type="dcterms:W3CDTF">2014-03-18T13:08:28Z</dcterms:created>
  <dcterms:modified xsi:type="dcterms:W3CDTF">2014-04-07T18:27:27Z</dcterms:modified>
</cp:coreProperties>
</file>