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72" r:id="rId6"/>
    <p:sldId id="259" r:id="rId7"/>
    <p:sldId id="260" r:id="rId8"/>
    <p:sldId id="261" r:id="rId9"/>
    <p:sldId id="271" r:id="rId10"/>
    <p:sldId id="265" r:id="rId11"/>
    <p:sldId id="268" r:id="rId12"/>
    <p:sldId id="269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4D9135F-7845-45F6-8CF8-E0D203F5A1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4B8D38D-B135-4B35-80B4-0753C41CD3A0}" type="datetimeFigureOut">
              <a:rPr lang="en-US" smtClean="0"/>
              <a:pPr/>
              <a:t>3/17/2014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ummies.com/how-to/content/the-essentials-of-finding-and-applying-for-a-grant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2.03: How to Solicit Grant/Foundation Money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8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Grants and Foundations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Grant - non-repayable </a:t>
            </a:r>
            <a:r>
              <a:rPr lang="en-US" sz="2800" dirty="0"/>
              <a:t>funds disbursed by one </a:t>
            </a:r>
            <a:r>
              <a:rPr lang="en-US" sz="2800" dirty="0" smtClean="0"/>
              <a:t>party;  often </a:t>
            </a:r>
            <a:r>
              <a:rPr lang="en-US" sz="2800" dirty="0"/>
              <a:t>a government department, corporation, foundation or trust, to a </a:t>
            </a:r>
            <a:r>
              <a:rPr lang="en-US" sz="2800" dirty="0" smtClean="0"/>
              <a:t>recipient, </a:t>
            </a:r>
            <a:r>
              <a:rPr lang="en-US" sz="2800" dirty="0"/>
              <a:t>educational institution, business or an individual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Foundation - </a:t>
            </a:r>
            <a:r>
              <a:rPr lang="en-US" sz="2800" dirty="0"/>
              <a:t>a legal categorization of nonprofit organizations that will typically either donate funds and support to other organizations, or provide the source of funding for its own charitable purposes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7642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who Benefit from Grants/Foundations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7620000" cy="2133600"/>
          </a:xfrm>
        </p:spPr>
        <p:txBody>
          <a:bodyPr/>
          <a:lstStyle/>
          <a:p>
            <a:r>
              <a:rPr lang="en-US" sz="2800" dirty="0" smtClean="0"/>
              <a:t>Undergraduate and Graduate Students</a:t>
            </a:r>
          </a:p>
          <a:p>
            <a:r>
              <a:rPr lang="en-US" sz="2800" dirty="0" smtClean="0"/>
              <a:t>Non-Profit Organizations</a:t>
            </a:r>
          </a:p>
          <a:p>
            <a:r>
              <a:rPr lang="en-US" sz="2800" dirty="0" smtClean="0"/>
              <a:t>Small Businesses</a:t>
            </a:r>
          </a:p>
          <a:p>
            <a:r>
              <a:rPr lang="en-US" sz="2800" dirty="0" smtClean="0"/>
              <a:t>Schools</a:t>
            </a:r>
            <a:endParaRPr lang="en-US" sz="7200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6059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 for Grant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Most grants are made to fund a specific project and require some level of compliance and reporting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Other </a:t>
            </a:r>
            <a:r>
              <a:rPr lang="en-US" sz="2800" dirty="0"/>
              <a:t>grants can be given to individuals, such as victims of natural disasters or individuals who seek to open a small business.</a:t>
            </a:r>
          </a:p>
        </p:txBody>
      </p:sp>
    </p:spTree>
    <p:extLst>
      <p:ext uri="{BB962C8B-B14F-4D97-AF65-F5344CB8AC3E}">
        <p14:creationId xmlns:p14="http://schemas.microsoft.com/office/powerpoint/2010/main" val="2415271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Grant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grant writing process involves an applicant submitting a proposal to a potential funder, either on the applicant's own initiative or in response to a Request for Proposal from the funder.</a:t>
            </a:r>
          </a:p>
          <a:p>
            <a:r>
              <a:rPr lang="en-US" sz="2400" dirty="0" smtClean="0"/>
              <a:t>Most grant applications involve the following:</a:t>
            </a:r>
          </a:p>
          <a:p>
            <a:pPr lvl="1"/>
            <a:r>
              <a:rPr lang="en-US" dirty="0" smtClean="0"/>
              <a:t>Cover Letter</a:t>
            </a:r>
          </a:p>
          <a:p>
            <a:pPr lvl="1"/>
            <a:r>
              <a:rPr lang="en-US" dirty="0" smtClean="0"/>
              <a:t>Executive Summary</a:t>
            </a:r>
          </a:p>
          <a:p>
            <a:pPr lvl="1"/>
            <a:r>
              <a:rPr lang="en-US" dirty="0" smtClean="0"/>
              <a:t>Problem Statements/Need Description</a:t>
            </a:r>
          </a:p>
          <a:p>
            <a:pPr lvl="1"/>
            <a:r>
              <a:rPr lang="en-US" dirty="0" smtClean="0"/>
              <a:t>Budget</a:t>
            </a:r>
          </a:p>
          <a:p>
            <a:pPr lvl="1"/>
            <a:r>
              <a:rPr lang="en-US" dirty="0" smtClean="0"/>
              <a:t>Qualifications</a:t>
            </a:r>
          </a:p>
          <a:p>
            <a:pPr lvl="1"/>
            <a:r>
              <a:rPr lang="en-US" dirty="0" smtClean="0"/>
              <a:t>Conclusion</a:t>
            </a:r>
          </a:p>
          <a:p>
            <a:pPr lvl="1"/>
            <a:r>
              <a:rPr lang="en-US" dirty="0" smtClean="0"/>
              <a:t>Supporting Material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 for Foundation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Businesses, Groups, or Local </a:t>
            </a:r>
            <a:r>
              <a:rPr lang="en-US" sz="2800" dirty="0"/>
              <a:t>T</a:t>
            </a:r>
            <a:r>
              <a:rPr lang="en-US" sz="2800" dirty="0" smtClean="0"/>
              <a:t>eams are considered for a donation from a foundation if they ask for a donation.</a:t>
            </a:r>
          </a:p>
          <a:p>
            <a:r>
              <a:rPr lang="en-US" sz="2800" dirty="0" smtClean="0"/>
              <a:t>You must go to a foundation to ask for a money, the foundation will not come to you and ask to give you money.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3519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Tools to Locate Funders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www.dummies.com/how-to/content/the-essentials-of-finding-and-applying-for-a-grant.html</a:t>
            </a:r>
            <a:r>
              <a:rPr lang="en-US" sz="2800" dirty="0" smtClean="0"/>
              <a:t> </a:t>
            </a:r>
            <a:endParaRPr lang="en-US" sz="2800" dirty="0"/>
          </a:p>
          <a:p>
            <a:r>
              <a:rPr lang="en-US" sz="2800" dirty="0" smtClean="0"/>
              <a:t>Foundations are usually local and are found by searching for non-profits in the area.</a:t>
            </a:r>
          </a:p>
          <a:p>
            <a:r>
              <a:rPr lang="en-US" sz="2800" dirty="0" smtClean="0"/>
              <a:t>Grants </a:t>
            </a:r>
            <a:r>
              <a:rPr lang="en-US" sz="2800" dirty="0"/>
              <a:t>most often come from a wide range of government departments or an even wider range of public and private trusts and </a:t>
            </a:r>
            <a:r>
              <a:rPr lang="en-US" sz="2800" dirty="0" smtClean="0"/>
              <a:t>foundations.  </a:t>
            </a:r>
          </a:p>
        </p:txBody>
      </p:sp>
    </p:spTree>
    <p:extLst>
      <p:ext uri="{BB962C8B-B14F-4D97-AF65-F5344CB8AC3E}">
        <p14:creationId xmlns:p14="http://schemas.microsoft.com/office/powerpoint/2010/main" val="264133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Gained by Local vs. National Businesses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Local Business</a:t>
            </a:r>
          </a:p>
          <a:p>
            <a:pPr lvl="1"/>
            <a:r>
              <a:rPr lang="en-US" sz="2600" dirty="0" smtClean="0"/>
              <a:t>You can get more of a personal meeting with the committee</a:t>
            </a:r>
          </a:p>
          <a:p>
            <a:pPr lvl="1"/>
            <a:r>
              <a:rPr lang="en-US" sz="2600" dirty="0" smtClean="0"/>
              <a:t>More than likely an individual in the community has won the particular grant</a:t>
            </a:r>
          </a:p>
          <a:p>
            <a:r>
              <a:rPr lang="en-US" sz="2800" dirty="0" smtClean="0"/>
              <a:t>National Business </a:t>
            </a:r>
            <a:endParaRPr lang="en-US" sz="2600" dirty="0" smtClean="0"/>
          </a:p>
          <a:p>
            <a:pPr lvl="1"/>
            <a:r>
              <a:rPr lang="en-US" sz="2600" dirty="0" smtClean="0"/>
              <a:t>More opportunities for money at the national level</a:t>
            </a:r>
          </a:p>
          <a:p>
            <a:pPr lvl="1"/>
            <a:r>
              <a:rPr lang="en-US" sz="2600" dirty="0" smtClean="0"/>
              <a:t>Usually with easily recognizable company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1024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Following Up with Prospect/Sponsor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32" y="533400"/>
            <a:ext cx="7315200" cy="1154097"/>
          </a:xfrm>
        </p:spPr>
        <p:txBody>
          <a:bodyPr/>
          <a:lstStyle/>
          <a:p>
            <a:pPr algn="ctr"/>
            <a:r>
              <a:rPr lang="en-US" dirty="0" smtClean="0"/>
              <a:t>Importance of Following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315200" cy="361572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Most prospects don’t say “Yes” the first time by. </a:t>
            </a:r>
          </a:p>
          <a:p>
            <a:r>
              <a:rPr lang="en-US" sz="2400" dirty="0" smtClean="0"/>
              <a:t>Prospects want to know that you care about the business they are willing to offer you.</a:t>
            </a:r>
          </a:p>
          <a:p>
            <a:r>
              <a:rPr lang="en-US" sz="2400" dirty="0" smtClean="0"/>
              <a:t>Sometimes the prospect just needs a little reminder that you are still interested.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586" y="4498643"/>
            <a:ext cx="232931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007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follow 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Keep all the business cards you have collected and any leads in a safe </a:t>
            </a:r>
            <a:r>
              <a:rPr lang="en-US" sz="2400" b="1" dirty="0" smtClean="0"/>
              <a:t>place.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may have to follow up more than once with prospective clients</a:t>
            </a:r>
            <a:r>
              <a:rPr lang="en-US" dirty="0" smtClean="0"/>
              <a:t>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Make an effort to remember new faces and names when meeting business prospects</a:t>
            </a:r>
            <a:r>
              <a:rPr lang="en-US" sz="2400" b="1" dirty="0" smtClean="0"/>
              <a:t>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Make your initial follow up with business prospects within 24 to 48 hours of your first contact with the prospects.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dirty="0" smtClean="0"/>
              <a:t>You </a:t>
            </a:r>
            <a:r>
              <a:rPr lang="en-US" dirty="0"/>
              <a:t>can use a quick call, letter or a brief email to do so.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0872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 startAt="4"/>
            </a:pPr>
            <a:r>
              <a:rPr lang="en-US" sz="2400" b="1" dirty="0"/>
              <a:t>Leave an optimistic, professional and friendly message if you call a business prospect and the answering machine picks up</a:t>
            </a:r>
            <a:r>
              <a:rPr lang="en-US" sz="2400" b="1" dirty="0" smtClean="0"/>
              <a:t>.</a:t>
            </a:r>
          </a:p>
          <a:p>
            <a:pPr marL="571500" indent="-457200">
              <a:buFont typeface="+mj-lt"/>
              <a:buAutoNum type="arabicPeriod" startAt="5"/>
            </a:pPr>
            <a:r>
              <a:rPr lang="en-US" sz="2400" b="1" dirty="0"/>
              <a:t>Continue to follow up, according to your sales policy.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dirty="0" smtClean="0"/>
              <a:t>Some </a:t>
            </a:r>
            <a:r>
              <a:rPr lang="en-US" dirty="0"/>
              <a:t>companies use a standard follow-up process, making </a:t>
            </a:r>
            <a:r>
              <a:rPr lang="en-US" dirty="0" smtClean="0"/>
              <a:t>contact </a:t>
            </a:r>
            <a:r>
              <a:rPr lang="en-US" dirty="0"/>
              <a:t>at 24 hours, 72 hours and 2 </a:t>
            </a:r>
            <a:r>
              <a:rPr lang="en-US" dirty="0" smtClean="0"/>
              <a:t>weeks</a:t>
            </a:r>
          </a:p>
          <a:p>
            <a:pPr marL="571500" indent="-457200">
              <a:buFont typeface="+mj-lt"/>
              <a:buAutoNum type="arabicPeriod" startAt="6"/>
            </a:pPr>
            <a:r>
              <a:rPr lang="en-US" sz="2400" b="1" dirty="0"/>
              <a:t>Update your database any time you try to contact or do contact prospective clients.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can help you tailor your proposal each time you talk</a:t>
            </a:r>
          </a:p>
        </p:txBody>
      </p:sp>
    </p:spTree>
    <p:extLst>
      <p:ext uri="{BB962C8B-B14F-4D97-AF65-F5344CB8AC3E}">
        <p14:creationId xmlns:p14="http://schemas.microsoft.com/office/powerpoint/2010/main" val="1785312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3152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Ways to Follow Up w/ Potential Prospects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05809"/>
            <a:ext cx="7315200" cy="3539527"/>
          </a:xfrm>
        </p:spPr>
        <p:txBody>
          <a:bodyPr>
            <a:normAutofit/>
          </a:bodyPr>
          <a:lstStyle/>
          <a:p>
            <a:pPr lvl="1"/>
            <a:r>
              <a:rPr lang="en-US" sz="2200" dirty="0" smtClean="0"/>
              <a:t>Fax</a:t>
            </a:r>
          </a:p>
          <a:p>
            <a:pPr lvl="1"/>
            <a:r>
              <a:rPr lang="en-US" sz="2200" dirty="0" smtClean="0"/>
              <a:t>Phone call</a:t>
            </a:r>
          </a:p>
          <a:p>
            <a:pPr lvl="2"/>
            <a:r>
              <a:rPr lang="en-US" sz="2000" dirty="0"/>
              <a:t>Ex: This is Such And Such from My Organization. I just wanted to follow up on the sponsorship request I sent. Do you have a few seconds?</a:t>
            </a:r>
            <a:endParaRPr lang="en-US" sz="2000" dirty="0" smtClean="0"/>
          </a:p>
          <a:p>
            <a:pPr lvl="1"/>
            <a:r>
              <a:rPr lang="en-US" sz="2200" dirty="0" smtClean="0"/>
              <a:t>Letter</a:t>
            </a:r>
          </a:p>
          <a:p>
            <a:pPr lvl="1"/>
            <a:r>
              <a:rPr lang="en-US" sz="2200" dirty="0" smtClean="0"/>
              <a:t>Face-to-face</a:t>
            </a:r>
          </a:p>
          <a:p>
            <a:pPr lvl="1"/>
            <a:r>
              <a:rPr lang="en-US" sz="2200" dirty="0" smtClean="0"/>
              <a:t>Email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76800"/>
            <a:ext cx="4052009" cy="175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4430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139</TotalTime>
  <Words>536</Words>
  <Application>Microsoft Office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2.03: How to Solicit Grant/Foundation Money</vt:lpstr>
      <vt:lpstr>Grants and Foundations</vt:lpstr>
      <vt:lpstr>People who Benefit from Grants/Foundations </vt:lpstr>
      <vt:lpstr>Considerations for Grant Money</vt:lpstr>
      <vt:lpstr>Grant Writing</vt:lpstr>
      <vt:lpstr>Considerations for Foundation Money</vt:lpstr>
      <vt:lpstr>Research Tools to Locate Funders</vt:lpstr>
      <vt:lpstr>Advantages Gained by Local vs. National Businesses</vt:lpstr>
      <vt:lpstr>Following Up with Prospect/Sponsor</vt:lpstr>
      <vt:lpstr>Importance of Following Up</vt:lpstr>
      <vt:lpstr>How do you follow up?</vt:lpstr>
      <vt:lpstr>Continued…</vt:lpstr>
      <vt:lpstr>Ways to Follow Up w/ Potential Prospects</vt:lpstr>
    </vt:vector>
  </TitlesOfParts>
  <Company>Wake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2.03A Solicit Grant/Foundation Money</dc:title>
  <dc:creator>99285</dc:creator>
  <cp:lastModifiedBy>Karen Isbell</cp:lastModifiedBy>
  <cp:revision>14</cp:revision>
  <dcterms:created xsi:type="dcterms:W3CDTF">2014-03-05T12:41:00Z</dcterms:created>
  <dcterms:modified xsi:type="dcterms:W3CDTF">2014-03-17T13:14:16Z</dcterms:modified>
</cp:coreProperties>
</file>