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3" r:id="rId3"/>
    <p:sldId id="258" r:id="rId4"/>
    <p:sldId id="274" r:id="rId5"/>
    <p:sldId id="275" r:id="rId6"/>
    <p:sldId id="260" r:id="rId7"/>
    <p:sldId id="276" r:id="rId8"/>
    <p:sldId id="277" r:id="rId9"/>
    <p:sldId id="278" r:id="rId10"/>
    <p:sldId id="279" r:id="rId11"/>
    <p:sldId id="280" r:id="rId12"/>
    <p:sldId id="281" r:id="rId13"/>
    <p:sldId id="282" r:id="rId14"/>
    <p:sldId id="28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564" y="7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FE3B6D55-933E-4367-A4E6-5D5C9F4594FB}" type="datetimeFigureOut">
              <a:rPr lang="en-US" smtClean="0"/>
              <a:t>3/31/2014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8C49E397-DDD9-4E0C-8D0D-DC10F5A3BC37}"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3B6D55-933E-4367-A4E6-5D5C9F4594FB}" type="datetimeFigureOut">
              <a:rPr lang="en-US" smtClean="0"/>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49E397-DDD9-4E0C-8D0D-DC10F5A3BC3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E3B6D55-933E-4367-A4E6-5D5C9F4594FB}" type="datetimeFigureOut">
              <a:rPr lang="en-US" smtClean="0"/>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8C49E397-DDD9-4E0C-8D0D-DC10F5A3BC3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E3B6D55-933E-4367-A4E6-5D5C9F4594FB}" type="datetimeFigureOut">
              <a:rPr lang="en-US" smtClean="0"/>
              <a:t>3/31/2014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49E397-DDD9-4E0C-8D0D-DC10F5A3BC3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E3B6D55-933E-4367-A4E6-5D5C9F4594FB}" type="datetimeFigureOut">
              <a:rPr lang="en-US" smtClean="0"/>
              <a:t>3/31/2014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49E397-DDD9-4E0C-8D0D-DC10F5A3BC3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E3B6D55-933E-4367-A4E6-5D5C9F4594FB}" type="datetimeFigureOut">
              <a:rPr lang="en-US" smtClean="0"/>
              <a:t>3/31/2014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49E397-DDD9-4E0C-8D0D-DC10F5A3BC3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3B6D55-933E-4367-A4E6-5D5C9F4594FB}" type="datetimeFigureOut">
              <a:rPr lang="en-US" smtClean="0"/>
              <a:t>3/31/2014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49E397-DDD9-4E0C-8D0D-DC10F5A3BC3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E3B6D55-933E-4367-A4E6-5D5C9F4594FB}" type="datetimeFigureOut">
              <a:rPr lang="en-US" smtClean="0"/>
              <a:t>3/31/2014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49E397-DDD9-4E0C-8D0D-DC10F5A3BC3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E3B6D55-933E-4367-A4E6-5D5C9F4594FB}" type="datetimeFigureOut">
              <a:rPr lang="en-US" smtClean="0"/>
              <a:t>3/31/2014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49E397-DDD9-4E0C-8D0D-DC10F5A3BC3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3B6D55-933E-4367-A4E6-5D5C9F4594FB}" type="datetimeFigureOut">
              <a:rPr lang="en-US" smtClean="0"/>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49E397-DDD9-4E0C-8D0D-DC10F5A3BC3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3B6D55-933E-4367-A4E6-5D5C9F4594FB}" type="datetimeFigureOut">
              <a:rPr lang="en-US" smtClean="0"/>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49E397-DDD9-4E0C-8D0D-DC10F5A3BC3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E3B6D55-933E-4367-A4E6-5D5C9F4594FB}" type="datetimeFigureOut">
              <a:rPr lang="en-US" smtClean="0"/>
              <a:t>3/31/2014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C49E397-DDD9-4E0C-8D0D-DC10F5A3BC37}"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SEM II </a:t>
            </a:r>
            <a:r>
              <a:rPr lang="en-US" dirty="0" smtClean="0"/>
              <a:t>2.02 Sponsorship  proposal</a:t>
            </a:r>
            <a:r>
              <a:rPr lang="en-US" dirty="0"/>
              <a:t/>
            </a:r>
            <a:br>
              <a:rPr lang="en-US" dirty="0"/>
            </a:br>
            <a:endParaRPr lang="en-US" dirty="0"/>
          </a:p>
        </p:txBody>
      </p:sp>
      <p:sp>
        <p:nvSpPr>
          <p:cNvPr id="3" name="Subtitle 2"/>
          <p:cNvSpPr>
            <a:spLocks noGrp="1"/>
          </p:cNvSpPr>
          <p:nvPr>
            <p:ph type="subTitle" idx="1"/>
          </p:nvPr>
        </p:nvSpPr>
        <p:spPr/>
        <p:txBody>
          <a:bodyPr>
            <a:normAutofit fontScale="55000" lnSpcReduction="20000"/>
          </a:bodyPr>
          <a:lstStyle/>
          <a:p>
            <a:pPr marL="457200" algn="l"/>
            <a:r>
              <a:rPr lang="en-US" dirty="0">
                <a:latin typeface="+mj-lt"/>
              </a:rPr>
              <a:t>a.	Discuss the need for a sponsorship agreement.</a:t>
            </a:r>
          </a:p>
          <a:p>
            <a:pPr marL="457200" algn="l"/>
            <a:r>
              <a:rPr lang="en-US" dirty="0">
                <a:latin typeface="+mj-lt"/>
              </a:rPr>
              <a:t>b.	Explain the purposes of sponsorship agreements.</a:t>
            </a:r>
          </a:p>
          <a:p>
            <a:pPr marL="457200" algn="l"/>
            <a:r>
              <a:rPr lang="en-US" dirty="0">
                <a:latin typeface="+mj-lt"/>
              </a:rPr>
              <a:t>c.	Describe the components of a sponsorship </a:t>
            </a:r>
            <a:r>
              <a:rPr lang="en-US" dirty="0" smtClean="0">
                <a:latin typeface="+mj-lt"/>
              </a:rPr>
              <a:t>	agreement</a:t>
            </a:r>
            <a:r>
              <a:rPr lang="en-US" dirty="0">
                <a:latin typeface="+mj-lt"/>
              </a:rPr>
              <a:t>.</a:t>
            </a:r>
          </a:p>
          <a:p>
            <a:pPr marL="457200" algn="l"/>
            <a:r>
              <a:rPr lang="en-US" dirty="0">
                <a:latin typeface="+mj-lt"/>
              </a:rPr>
              <a:t>d.	Demonstrate procedures for preparing a </a:t>
            </a:r>
            <a:r>
              <a:rPr lang="en-US" dirty="0" smtClean="0">
                <a:latin typeface="+mj-lt"/>
              </a:rPr>
              <a:t>	sponsorship </a:t>
            </a:r>
            <a:r>
              <a:rPr lang="en-US" dirty="0">
                <a:latin typeface="+mj-lt"/>
              </a:rPr>
              <a:t>agreement.</a:t>
            </a:r>
          </a:p>
          <a:p>
            <a:pPr algn="l"/>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a Sponsorship Proposal?</a:t>
            </a:r>
            <a:endParaRPr lang="en-US" dirty="0"/>
          </a:p>
        </p:txBody>
      </p:sp>
      <p:sp>
        <p:nvSpPr>
          <p:cNvPr id="3" name="Content Placeholder 2"/>
          <p:cNvSpPr>
            <a:spLocks noGrp="1"/>
          </p:cNvSpPr>
          <p:nvPr>
            <p:ph idx="1"/>
          </p:nvPr>
        </p:nvSpPr>
        <p:spPr/>
        <p:txBody>
          <a:bodyPr/>
          <a:lstStyle/>
          <a:p>
            <a:pPr marL="137160" indent="0">
              <a:buNone/>
            </a:pPr>
            <a:r>
              <a:rPr lang="en-US" dirty="0" smtClean="0">
                <a:latin typeface="+mj-lt"/>
              </a:rPr>
              <a:t>A suggested marketing exchange with benefits for both the sponsor and event/sport</a:t>
            </a:r>
          </a:p>
          <a:p>
            <a:r>
              <a:rPr lang="en-US" dirty="0" smtClean="0">
                <a:latin typeface="+mj-lt"/>
              </a:rPr>
              <a:t>The sponsor benefits by being able to be associated with the sport or event</a:t>
            </a:r>
          </a:p>
          <a:p>
            <a:r>
              <a:rPr lang="en-US" dirty="0" smtClean="0">
                <a:latin typeface="+mj-lt"/>
              </a:rPr>
              <a:t>The event/sport benefits by receiving funding and/or product</a:t>
            </a:r>
            <a:endParaRPr lang="en-US" dirty="0">
              <a:latin typeface="+mj-lt"/>
            </a:endParaRPr>
          </a:p>
        </p:txBody>
      </p:sp>
    </p:spTree>
    <p:extLst>
      <p:ext uri="{BB962C8B-B14F-4D97-AF65-F5344CB8AC3E}">
        <p14:creationId xmlns:p14="http://schemas.microsoft.com/office/powerpoint/2010/main" val="9478645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is a Sponsorship Proposal Needed?</a:t>
            </a:r>
            <a:endParaRPr lang="en-US" dirty="0"/>
          </a:p>
        </p:txBody>
      </p:sp>
      <p:sp>
        <p:nvSpPr>
          <p:cNvPr id="3" name="Content Placeholder 2"/>
          <p:cNvSpPr>
            <a:spLocks noGrp="1"/>
          </p:cNvSpPr>
          <p:nvPr>
            <p:ph idx="1"/>
          </p:nvPr>
        </p:nvSpPr>
        <p:spPr/>
        <p:txBody>
          <a:bodyPr/>
          <a:lstStyle/>
          <a:p>
            <a:pPr marL="137160" indent="0">
              <a:buNone/>
            </a:pPr>
            <a:r>
              <a:rPr lang="en-US" dirty="0" smtClean="0">
                <a:latin typeface="+mj-lt"/>
              </a:rPr>
              <a:t>A formal sponsorship proposal:</a:t>
            </a:r>
          </a:p>
          <a:p>
            <a:r>
              <a:rPr lang="en-US" dirty="0" smtClean="0">
                <a:latin typeface="+mj-lt"/>
              </a:rPr>
              <a:t>Shows the professionalism of event organizers</a:t>
            </a:r>
          </a:p>
          <a:p>
            <a:r>
              <a:rPr lang="en-US" dirty="0" smtClean="0">
                <a:latin typeface="+mj-lt"/>
              </a:rPr>
              <a:t>Serves as the basis for discussion among corporate decision makers</a:t>
            </a:r>
          </a:p>
          <a:p>
            <a:r>
              <a:rPr lang="en-US" dirty="0" smtClean="0">
                <a:latin typeface="+mj-lt"/>
              </a:rPr>
              <a:t>Is a way to market the event for sponsorship</a:t>
            </a:r>
            <a:endParaRPr lang="en-US" dirty="0">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Components of a Sponsorship Proposal</a:t>
            </a:r>
            <a:endParaRPr lang="en-US" dirty="0"/>
          </a:p>
        </p:txBody>
      </p:sp>
      <p:sp>
        <p:nvSpPr>
          <p:cNvPr id="3" name="Content Placeholder 2"/>
          <p:cNvSpPr>
            <a:spLocks noGrp="1"/>
          </p:cNvSpPr>
          <p:nvPr>
            <p:ph idx="1"/>
          </p:nvPr>
        </p:nvSpPr>
        <p:spPr/>
        <p:txBody>
          <a:bodyPr>
            <a:normAutofit fontScale="92500" lnSpcReduction="20000"/>
          </a:bodyPr>
          <a:lstStyle/>
          <a:p>
            <a:pPr marL="137160" indent="0">
              <a:buNone/>
            </a:pPr>
            <a:r>
              <a:rPr lang="en-US" dirty="0" smtClean="0"/>
              <a:t>A sponsorship proposal includes:</a:t>
            </a:r>
          </a:p>
          <a:p>
            <a:r>
              <a:rPr lang="en-US" dirty="0" smtClean="0"/>
              <a:t>Sponsorship objectives – How will the sponsorship benefit the corporation being queried?  For maximum results the proposal should show maximum benefit to the sponsor’s institutional goals and objectives.  These objectives may be to:</a:t>
            </a:r>
          </a:p>
          <a:p>
            <a:pPr marL="137160" indent="0">
              <a:buNone/>
            </a:pPr>
            <a:r>
              <a:rPr lang="en-US" dirty="0" smtClean="0"/>
              <a:t>	1.  Increase product awareness – This results 	in 	increased sales of sponsor’s product or 	services </a:t>
            </a:r>
          </a:p>
          <a:p>
            <a:pPr marL="137160" indent="0">
              <a:buNone/>
            </a:pPr>
            <a:r>
              <a:rPr lang="en-US" dirty="0"/>
              <a:t>	</a:t>
            </a:r>
            <a:r>
              <a:rPr lang="en-US" dirty="0" smtClean="0"/>
              <a:t>2.  Stamp out competing advertisers – 	Sponsorship may guarantee that only the 	sponsor is free to advertise during the event.	</a:t>
            </a:r>
          </a:p>
          <a:p>
            <a:pPr marL="137160" indent="0">
              <a:buNone/>
            </a:pPr>
            <a:endParaRPr lang="en-US" dirty="0" smtClean="0"/>
          </a:p>
        </p:txBody>
      </p:sp>
    </p:spTree>
    <p:extLst>
      <p:ext uri="{BB962C8B-B14F-4D97-AF65-F5344CB8AC3E}">
        <p14:creationId xmlns:p14="http://schemas.microsoft.com/office/powerpoint/2010/main" val="30315707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Components of a Sponsorship </a:t>
            </a:r>
            <a:r>
              <a:rPr lang="en-US" dirty="0" smtClean="0"/>
              <a:t>Proposal Continued</a:t>
            </a:r>
            <a:endParaRPr lang="en-US" dirty="0"/>
          </a:p>
        </p:txBody>
      </p:sp>
      <p:sp>
        <p:nvSpPr>
          <p:cNvPr id="3" name="Content Placeholder 2"/>
          <p:cNvSpPr>
            <a:spLocks noGrp="1"/>
          </p:cNvSpPr>
          <p:nvPr>
            <p:ph idx="1"/>
          </p:nvPr>
        </p:nvSpPr>
        <p:spPr/>
        <p:txBody>
          <a:bodyPr>
            <a:normAutofit fontScale="92500" lnSpcReduction="20000"/>
          </a:bodyPr>
          <a:lstStyle/>
          <a:p>
            <a:pPr marL="137160" indent="0">
              <a:buNone/>
            </a:pPr>
            <a:r>
              <a:rPr lang="en-US" dirty="0" smtClean="0"/>
              <a:t>	</a:t>
            </a:r>
            <a:r>
              <a:rPr lang="en-US" dirty="0"/>
              <a:t>3.  Reaching new target markets – The </a:t>
            </a:r>
            <a:r>
              <a:rPr lang="en-US" dirty="0" smtClean="0"/>
              <a:t>	sponsorship should match the demographics 	of the target audience with products or 	services the sponsor generates.  This is called 	the match-up hypothesis.  For example:</a:t>
            </a:r>
          </a:p>
          <a:p>
            <a:pPr marL="137160" indent="0">
              <a:buNone/>
            </a:pPr>
            <a:r>
              <a:rPr lang="en-US" dirty="0"/>
              <a:t>	</a:t>
            </a:r>
            <a:r>
              <a:rPr lang="en-US" dirty="0" smtClean="0"/>
              <a:t>financial advisor companies sponsor golf 	tournaments while beer producers sponsor 	events attended by younger people, i.e. 	baseball and football</a:t>
            </a:r>
          </a:p>
          <a:p>
            <a:r>
              <a:rPr lang="en-US" dirty="0" smtClean="0"/>
              <a:t>Sponsorship budgets – Without money, the most meaningful objectives will never be met.  If the objectives are considered sound, managers will find a way to allocate funds to the sponsorship.</a:t>
            </a:r>
            <a:endParaRPr lang="en-US" dirty="0"/>
          </a:p>
          <a:p>
            <a:pPr marL="137160" indent="0">
              <a:buNone/>
            </a:pPr>
            <a:endParaRPr lang="en-US" dirty="0"/>
          </a:p>
        </p:txBody>
      </p:sp>
    </p:spTree>
    <p:extLst>
      <p:ext uri="{BB962C8B-B14F-4D97-AF65-F5344CB8AC3E}">
        <p14:creationId xmlns:p14="http://schemas.microsoft.com/office/powerpoint/2010/main" val="21729216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Here are few important factors to consider while preparing a proposal.</a:t>
            </a:r>
          </a:p>
          <a:p>
            <a:pPr>
              <a:buNone/>
            </a:pPr>
            <a:endParaRPr lang="en-US" dirty="0" smtClean="0"/>
          </a:p>
          <a:p>
            <a:pPr>
              <a:buNone/>
            </a:pPr>
            <a:r>
              <a:rPr lang="en-US" dirty="0" smtClean="0"/>
              <a:t>1.	The sponsorship proposal template should incorporate basic information about your organization. Providing enough information about the target audience and the way you would make them reach the potential sponsor will raise interest in your proposal.</a:t>
            </a:r>
            <a:br>
              <a:rPr lang="en-US" dirty="0" smtClean="0"/>
            </a:b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Effective Proposals</a:t>
            </a:r>
            <a:endParaRPr lang="en-US" dirty="0"/>
          </a:p>
        </p:txBody>
      </p:sp>
      <p:sp>
        <p:nvSpPr>
          <p:cNvPr id="3" name="Content Placeholder 2"/>
          <p:cNvSpPr>
            <a:spLocks noGrp="1"/>
          </p:cNvSpPr>
          <p:nvPr>
            <p:ph idx="1"/>
          </p:nvPr>
        </p:nvSpPr>
        <p:spPr/>
        <p:txBody>
          <a:bodyPr>
            <a:normAutofit fontScale="92500" lnSpcReduction="20000"/>
          </a:bodyPr>
          <a:lstStyle/>
          <a:p>
            <a:pPr marL="137160" indent="0">
              <a:buNone/>
            </a:pPr>
            <a:r>
              <a:rPr lang="en-US" dirty="0" smtClean="0"/>
              <a:t>What is the benefit to the sponsor?</a:t>
            </a:r>
          </a:p>
          <a:p>
            <a:r>
              <a:rPr lang="en-US" dirty="0" smtClean="0"/>
              <a:t>Build brand awareness</a:t>
            </a:r>
          </a:p>
          <a:p>
            <a:r>
              <a:rPr lang="en-US" dirty="0" smtClean="0"/>
              <a:t>Generate sales leads</a:t>
            </a:r>
          </a:p>
          <a:p>
            <a:r>
              <a:rPr lang="en-US" dirty="0" smtClean="0"/>
              <a:t>Build corporate image</a:t>
            </a:r>
          </a:p>
          <a:p>
            <a:pPr marL="137160" indent="0">
              <a:buNone/>
            </a:pPr>
            <a:r>
              <a:rPr lang="en-US" dirty="0" smtClean="0"/>
              <a:t>Who is the audience in attendance?</a:t>
            </a:r>
          </a:p>
          <a:p>
            <a:r>
              <a:rPr lang="en-US" dirty="0" smtClean="0"/>
              <a:t>Match-up hypothesis:  Demonstrate that audience demographics are favorable to the sponsor’s goods or services</a:t>
            </a:r>
          </a:p>
          <a:p>
            <a:r>
              <a:rPr lang="en-US" dirty="0" smtClean="0"/>
              <a:t>Generate a list of audience demographics to demonstrate to the sponsor that the audience is receptive to their goods or services  (example:  Real estate companies do not sponsor rock concerts because teens are not their target audience)</a:t>
            </a:r>
          </a:p>
        </p:txBody>
      </p:sp>
    </p:spTree>
    <p:extLst>
      <p:ext uri="{BB962C8B-B14F-4D97-AF65-F5344CB8AC3E}">
        <p14:creationId xmlns:p14="http://schemas.microsoft.com/office/powerpoint/2010/main" val="25852641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28360"/>
          </a:xfrm>
        </p:spPr>
        <p:txBody>
          <a:bodyPr>
            <a:normAutofit fontScale="92500" lnSpcReduction="10000"/>
          </a:bodyPr>
          <a:lstStyle/>
          <a:p>
            <a:pPr marL="137160" indent="0">
              <a:buNone/>
            </a:pPr>
            <a:r>
              <a:rPr lang="en-US" dirty="0" smtClean="0"/>
              <a:t>Why will the audience come to the event?</a:t>
            </a:r>
          </a:p>
          <a:p>
            <a:r>
              <a:rPr lang="en-US" dirty="0" smtClean="0"/>
              <a:t>Have a marketing plan</a:t>
            </a:r>
          </a:p>
          <a:p>
            <a:r>
              <a:rPr lang="en-US" dirty="0" smtClean="0"/>
              <a:t>Demonstrate how crowd will be drawn in to the event</a:t>
            </a:r>
          </a:p>
          <a:p>
            <a:r>
              <a:rPr lang="en-US" dirty="0" smtClean="0"/>
              <a:t>Show media plan:  number of ads, types of ads, social media</a:t>
            </a:r>
          </a:p>
          <a:p>
            <a:pPr marL="137160" indent="0">
              <a:buNone/>
            </a:pPr>
            <a:r>
              <a:rPr lang="en-US" dirty="0" smtClean="0"/>
              <a:t>How will sponsorship target the audience?</a:t>
            </a:r>
          </a:p>
          <a:p>
            <a:pPr marL="137160" indent="0">
              <a:buNone/>
            </a:pPr>
            <a:r>
              <a:rPr lang="en-US" dirty="0" smtClean="0"/>
              <a:t>Show how sponsor’s brand will be used</a:t>
            </a:r>
          </a:p>
          <a:p>
            <a:r>
              <a:rPr lang="en-US" dirty="0" smtClean="0"/>
              <a:t>T-shirts 		Signage</a:t>
            </a:r>
          </a:p>
          <a:p>
            <a:r>
              <a:rPr lang="en-US" dirty="0" smtClean="0"/>
              <a:t>Banners			Program of events</a:t>
            </a:r>
          </a:p>
          <a:p>
            <a:pPr marL="137160" indent="0">
              <a:buNone/>
            </a:pPr>
            <a:r>
              <a:rPr lang="en-US" dirty="0" smtClean="0"/>
              <a:t>Who are the other sponsors?</a:t>
            </a:r>
          </a:p>
          <a:p>
            <a:r>
              <a:rPr lang="en-US" dirty="0" smtClean="0"/>
              <a:t>Avoid having competitor as co-sponsor</a:t>
            </a:r>
          </a:p>
          <a:p>
            <a:r>
              <a:rPr lang="en-US" dirty="0" smtClean="0"/>
              <a:t>Show how other sponsors do not detract from this sponsor</a:t>
            </a:r>
            <a:endParaRPr lang="en-US" dirty="0"/>
          </a:p>
        </p:txBody>
      </p:sp>
    </p:spTree>
    <p:extLst>
      <p:ext uri="{BB962C8B-B14F-4D97-AF65-F5344CB8AC3E}">
        <p14:creationId xmlns:p14="http://schemas.microsoft.com/office/powerpoint/2010/main" val="2289693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28360"/>
          </a:xfrm>
        </p:spPr>
        <p:txBody>
          <a:bodyPr>
            <a:normAutofit fontScale="92500"/>
          </a:bodyPr>
          <a:lstStyle/>
          <a:p>
            <a:pPr marL="137160" indent="0">
              <a:buNone/>
            </a:pPr>
            <a:r>
              <a:rPr lang="en-US" dirty="0" smtClean="0"/>
              <a:t>What are the credentials of the organizer?</a:t>
            </a:r>
          </a:p>
          <a:p>
            <a:r>
              <a:rPr lang="en-US" dirty="0" smtClean="0"/>
              <a:t>Show sponsor that the event will be executed as planned</a:t>
            </a:r>
          </a:p>
          <a:p>
            <a:r>
              <a:rPr lang="en-US" dirty="0" smtClean="0"/>
              <a:t>List relevant event executives and their experience</a:t>
            </a:r>
          </a:p>
          <a:p>
            <a:r>
              <a:rPr lang="en-US" dirty="0" smtClean="0"/>
              <a:t>Show successes of previous events</a:t>
            </a:r>
          </a:p>
          <a:p>
            <a:r>
              <a:rPr lang="en-US" dirty="0" smtClean="0"/>
              <a:t>Identify previous sponsors </a:t>
            </a:r>
          </a:p>
          <a:p>
            <a:r>
              <a:rPr lang="en-US" dirty="0" smtClean="0"/>
              <a:t>Include numbers of attendees to previous events</a:t>
            </a:r>
          </a:p>
          <a:p>
            <a:pPr marL="137160" indent="0">
              <a:buNone/>
            </a:pPr>
            <a:r>
              <a:rPr lang="en-US" dirty="0" smtClean="0"/>
              <a:t>What is the cost?</a:t>
            </a:r>
          </a:p>
          <a:p>
            <a:r>
              <a:rPr lang="en-US" dirty="0" smtClean="0"/>
              <a:t>Last item on proposal</a:t>
            </a:r>
          </a:p>
          <a:p>
            <a:r>
              <a:rPr lang="en-US" dirty="0" smtClean="0"/>
              <a:t>Cost-benefit analysis – Use previous events to show how sponsorship increased sales/raised brand awareness/generated positive publicity</a:t>
            </a:r>
            <a:endParaRPr lang="en-US" dirty="0"/>
          </a:p>
        </p:txBody>
      </p:sp>
    </p:spTree>
    <p:extLst>
      <p:ext uri="{BB962C8B-B14F-4D97-AF65-F5344CB8AC3E}">
        <p14:creationId xmlns:p14="http://schemas.microsoft.com/office/powerpoint/2010/main" val="5911470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Effective </a:t>
            </a:r>
            <a:r>
              <a:rPr lang="en-US" dirty="0" smtClean="0"/>
              <a:t>Sponsorship Proposals </a:t>
            </a:r>
            <a:r>
              <a:rPr lang="en-US" dirty="0"/>
              <a:t>also</a:t>
            </a:r>
            <a:r>
              <a:rPr lang="en-US" dirty="0" smtClean="0"/>
              <a:t>:</a:t>
            </a:r>
            <a:endParaRPr lang="en-US" dirty="0"/>
          </a:p>
        </p:txBody>
      </p:sp>
      <p:sp>
        <p:nvSpPr>
          <p:cNvPr id="3" name="Content Placeholder 2"/>
          <p:cNvSpPr>
            <a:spLocks noGrp="1"/>
          </p:cNvSpPr>
          <p:nvPr>
            <p:ph idx="1"/>
          </p:nvPr>
        </p:nvSpPr>
        <p:spPr/>
        <p:txBody>
          <a:bodyPr/>
          <a:lstStyle/>
          <a:p>
            <a:pPr marL="137160" indent="0">
              <a:buNone/>
            </a:pPr>
            <a:r>
              <a:rPr lang="en-US" dirty="0" smtClean="0"/>
              <a:t>Identify the competition</a:t>
            </a:r>
          </a:p>
          <a:p>
            <a:r>
              <a:rPr lang="en-US" dirty="0" smtClean="0"/>
              <a:t>Show how similar events have helped sponsors</a:t>
            </a:r>
          </a:p>
          <a:p>
            <a:r>
              <a:rPr lang="en-US" dirty="0" smtClean="0"/>
              <a:t>Show how competition is marketing their event and how yours is better</a:t>
            </a:r>
          </a:p>
          <a:p>
            <a:pPr marL="137160" indent="0">
              <a:buNone/>
            </a:pPr>
            <a:r>
              <a:rPr lang="en-US" dirty="0" smtClean="0"/>
              <a:t>Generate ideas to help the sponsor</a:t>
            </a:r>
          </a:p>
          <a:p>
            <a:r>
              <a:rPr lang="en-US" dirty="0" smtClean="0"/>
              <a:t>Innovative ways to maximize benefits per dollar spent</a:t>
            </a:r>
          </a:p>
          <a:p>
            <a:r>
              <a:rPr lang="en-US" dirty="0" smtClean="0"/>
              <a:t>Special activities to promote sponsor’s project</a:t>
            </a:r>
          </a:p>
          <a:p>
            <a:r>
              <a:rPr lang="en-US" dirty="0" smtClean="0"/>
              <a:t>Souvenir sales with sponsor’s brand</a:t>
            </a:r>
            <a:endParaRPr lang="en-US" dirty="0"/>
          </a:p>
        </p:txBody>
      </p:sp>
    </p:spTree>
    <p:extLst>
      <p:ext uri="{BB962C8B-B14F-4D97-AF65-F5344CB8AC3E}">
        <p14:creationId xmlns:p14="http://schemas.microsoft.com/office/powerpoint/2010/main" val="2583231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242560"/>
          </a:xfrm>
        </p:spPr>
        <p:txBody>
          <a:bodyPr>
            <a:normAutofit lnSpcReduction="10000"/>
          </a:bodyPr>
          <a:lstStyle/>
          <a:p>
            <a:pPr marL="137160" indent="0">
              <a:buNone/>
            </a:pPr>
            <a:r>
              <a:rPr lang="en-US" dirty="0" smtClean="0"/>
              <a:t>Market your event</a:t>
            </a:r>
          </a:p>
          <a:p>
            <a:r>
              <a:rPr lang="en-US" dirty="0" smtClean="0"/>
              <a:t>Include package of images from previous events</a:t>
            </a:r>
          </a:p>
          <a:p>
            <a:r>
              <a:rPr lang="en-US" dirty="0" smtClean="0"/>
              <a:t>Include testimonials  from other sponsors, competitors, audience</a:t>
            </a:r>
          </a:p>
          <a:p>
            <a:r>
              <a:rPr lang="en-US" dirty="0" smtClean="0"/>
              <a:t>Include PR and news clippings showing success</a:t>
            </a:r>
          </a:p>
          <a:p>
            <a:pPr marL="137160" indent="0">
              <a:buNone/>
            </a:pPr>
            <a:r>
              <a:rPr lang="en-US" dirty="0" smtClean="0"/>
              <a:t>Focus on benefits to sponsor, not image of event</a:t>
            </a:r>
          </a:p>
          <a:p>
            <a:r>
              <a:rPr lang="en-US" dirty="0" smtClean="0"/>
              <a:t>Sponsorship decisions are based on numbers, not on “feeling good” about the event</a:t>
            </a:r>
          </a:p>
          <a:p>
            <a:r>
              <a:rPr lang="en-US" dirty="0" smtClean="0"/>
              <a:t>Demonstrate how sponsorship will solve problems for the sponsor</a:t>
            </a:r>
          </a:p>
          <a:p>
            <a:endParaRPr lang="en-US" dirty="0"/>
          </a:p>
        </p:txBody>
      </p:sp>
    </p:spTree>
    <p:extLst>
      <p:ext uri="{BB962C8B-B14F-4D97-AF65-F5344CB8AC3E}">
        <p14:creationId xmlns:p14="http://schemas.microsoft.com/office/powerpoint/2010/main" val="39088283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Importance of Statistics to Support Claims in Proposals</a:t>
            </a:r>
            <a:endParaRPr lang="en-US" dirty="0"/>
          </a:p>
        </p:txBody>
      </p:sp>
      <p:sp>
        <p:nvSpPr>
          <p:cNvPr id="3" name="Content Placeholder 2"/>
          <p:cNvSpPr>
            <a:spLocks noGrp="1"/>
          </p:cNvSpPr>
          <p:nvPr>
            <p:ph idx="1"/>
          </p:nvPr>
        </p:nvSpPr>
        <p:spPr/>
        <p:txBody>
          <a:bodyPr/>
          <a:lstStyle/>
          <a:p>
            <a:pPr marL="137160" indent="0">
              <a:buNone/>
            </a:pPr>
            <a:r>
              <a:rPr lang="en-US" dirty="0" smtClean="0"/>
              <a:t>Corporations focus on profits, not community service.  Show how sponsoring an event/sport will benefit the corporation’s bottom line.  Include:</a:t>
            </a:r>
          </a:p>
          <a:p>
            <a:r>
              <a:rPr lang="en-US" dirty="0" smtClean="0"/>
              <a:t>Before and after sales figures from previous sponsors</a:t>
            </a:r>
          </a:p>
          <a:p>
            <a:r>
              <a:rPr lang="en-US" dirty="0" smtClean="0"/>
              <a:t>Number of sales leads generated by previous sponsors</a:t>
            </a:r>
          </a:p>
          <a:p>
            <a:r>
              <a:rPr lang="en-US" dirty="0" smtClean="0"/>
              <a:t>Number of positive news articles from previous of similar events</a:t>
            </a:r>
            <a:endParaRPr lang="en-US" dirty="0"/>
          </a:p>
        </p:txBody>
      </p:sp>
    </p:spTree>
    <p:extLst>
      <p:ext uri="{BB962C8B-B14F-4D97-AF65-F5344CB8AC3E}">
        <p14:creationId xmlns:p14="http://schemas.microsoft.com/office/powerpoint/2010/main" val="13929263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Writing a Sponsorship Proposal</a:t>
            </a:r>
            <a:endParaRPr lang="en-US" dirty="0"/>
          </a:p>
        </p:txBody>
      </p:sp>
      <p:sp>
        <p:nvSpPr>
          <p:cNvPr id="3" name="Content Placeholder 2"/>
          <p:cNvSpPr>
            <a:spLocks noGrp="1"/>
          </p:cNvSpPr>
          <p:nvPr>
            <p:ph idx="1"/>
          </p:nvPr>
        </p:nvSpPr>
        <p:spPr/>
        <p:txBody>
          <a:bodyPr>
            <a:normAutofit fontScale="92500" lnSpcReduction="10000"/>
          </a:bodyPr>
          <a:lstStyle/>
          <a:p>
            <a:pPr marL="137160" indent="0">
              <a:buNone/>
            </a:pPr>
            <a:r>
              <a:rPr lang="en-US" dirty="0" smtClean="0"/>
              <a:t>Basic rules for writing a sponsorship proposal are:</a:t>
            </a:r>
          </a:p>
          <a:p>
            <a:r>
              <a:rPr lang="en-US" dirty="0" smtClean="0"/>
              <a:t>Give yourself plenty of lead time – 6 months for small to medium budgets/one year for large budgets</a:t>
            </a:r>
          </a:p>
          <a:p>
            <a:r>
              <a:rPr lang="en-US" dirty="0" smtClean="0"/>
              <a:t>Keep proposal to one or two pages</a:t>
            </a:r>
          </a:p>
          <a:p>
            <a:r>
              <a:rPr lang="en-US" dirty="0" smtClean="0"/>
              <a:t>Demonstrate benefits to sponsor </a:t>
            </a:r>
          </a:p>
          <a:p>
            <a:r>
              <a:rPr lang="en-US" dirty="0" smtClean="0"/>
              <a:t>Demonstrate return on investment</a:t>
            </a:r>
          </a:p>
          <a:p>
            <a:r>
              <a:rPr lang="en-US" dirty="0" smtClean="0"/>
              <a:t>State contract length and costs to sponsor</a:t>
            </a:r>
          </a:p>
          <a:p>
            <a:r>
              <a:rPr lang="en-US" dirty="0" smtClean="0"/>
              <a:t>Find out to whom the proposal should be addressed and their official title – Spell the names and addresses correctly</a:t>
            </a:r>
          </a:p>
        </p:txBody>
      </p:sp>
    </p:spTree>
    <p:extLst>
      <p:ext uri="{BB962C8B-B14F-4D97-AF65-F5344CB8AC3E}">
        <p14:creationId xmlns:p14="http://schemas.microsoft.com/office/powerpoint/2010/main" val="25061185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Find out the company’s sponsorship criteria – What do they want out of a sponsorship relationship?</a:t>
            </a:r>
          </a:p>
          <a:p>
            <a:r>
              <a:rPr lang="en-US" dirty="0" smtClean="0"/>
              <a:t>Type your proposal, and take care with the layout</a:t>
            </a:r>
          </a:p>
          <a:p>
            <a:r>
              <a:rPr lang="en-US" dirty="0" smtClean="0"/>
              <a:t>Be accurate and precise with your information – Busy people do not want to spend hours reading a proposal, trying to find out what is being offered</a:t>
            </a:r>
          </a:p>
          <a:p>
            <a:r>
              <a:rPr lang="en-US" dirty="0" smtClean="0"/>
              <a:t>Make an appointment to ‘sell’ your proposal in person</a:t>
            </a:r>
          </a:p>
          <a:p>
            <a:r>
              <a:rPr lang="en-US" dirty="0" smtClean="0"/>
              <a:t>Be prepared when making your presentation – Sell the sponsorship</a:t>
            </a:r>
            <a:endParaRPr lang="en-US" dirty="0"/>
          </a:p>
        </p:txBody>
      </p:sp>
    </p:spTree>
    <p:extLst>
      <p:ext uri="{BB962C8B-B14F-4D97-AF65-F5344CB8AC3E}">
        <p14:creationId xmlns:p14="http://schemas.microsoft.com/office/powerpoint/2010/main" val="1693497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228</TotalTime>
  <Words>669</Words>
  <Application>Microsoft Office PowerPoint</Application>
  <PresentationFormat>On-screen Show (4:3)</PresentationFormat>
  <Paragraphs>87</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Apex</vt:lpstr>
      <vt:lpstr>SEM II 2.02 Sponsorship  proposal </vt:lpstr>
      <vt:lpstr>What is a Sponsorship Proposal?</vt:lpstr>
      <vt:lpstr>Why is a Sponsorship Proposal Needed?</vt:lpstr>
      <vt:lpstr>Components of a Sponsorship Proposal</vt:lpstr>
      <vt:lpstr>Components of a Sponsorship Proposal Continued</vt:lpstr>
      <vt:lpstr>PowerPoint Presentation</vt:lpstr>
      <vt:lpstr>Characteristics of Effective Proposals</vt:lpstr>
      <vt:lpstr>PowerPoint Presentation</vt:lpstr>
      <vt:lpstr>PowerPoint Presentation</vt:lpstr>
      <vt:lpstr>Effective Sponsorship Proposals also:</vt:lpstr>
      <vt:lpstr>PowerPoint Presentation</vt:lpstr>
      <vt:lpstr>Importance of Statistics to Support Claims in Proposals</vt:lpstr>
      <vt:lpstr>Writing a Sponsorship Proposal</vt:lpstr>
      <vt:lpstr>PowerPoint Presentation</vt:lpstr>
    </vt:vector>
  </TitlesOfParts>
  <Company>Onslow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 II 2.05 notes</dc:title>
  <dc:creator>james.brown</dc:creator>
  <cp:lastModifiedBy>Karen Isbell</cp:lastModifiedBy>
  <cp:revision>23</cp:revision>
  <dcterms:created xsi:type="dcterms:W3CDTF">2014-03-10T18:56:30Z</dcterms:created>
  <dcterms:modified xsi:type="dcterms:W3CDTF">2014-03-31T13:23:50Z</dcterms:modified>
</cp:coreProperties>
</file>