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7"/>
  </p:handoutMasterIdLst>
  <p:sldIdLst>
    <p:sldId id="256" r:id="rId2"/>
    <p:sldId id="257" r:id="rId3"/>
    <p:sldId id="264" r:id="rId4"/>
    <p:sldId id="265" r:id="rId5"/>
    <p:sldId id="261" r:id="rId6"/>
    <p:sldId id="262" r:id="rId7"/>
    <p:sldId id="263" r:id="rId8"/>
    <p:sldId id="258" r:id="rId9"/>
    <p:sldId id="259" r:id="rId10"/>
    <p:sldId id="266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670C394-9F2C-4DEE-A5E4-DA640EDAD55F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B1894E0-9909-48A3-8DEA-21E135339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92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13801FB-0D3B-46F0-8FC6-A2A218C60B9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5E887D-0AB8-4B90-BA90-4E54C1172F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8458200" cy="1793167"/>
          </a:xfrm>
        </p:spPr>
        <p:txBody>
          <a:bodyPr/>
          <a:lstStyle/>
          <a:p>
            <a:r>
              <a:rPr lang="en-US" dirty="0" smtClean="0"/>
              <a:t>Sports &amp; Entertainment Marketing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962400"/>
            <a:ext cx="6400800" cy="1371599"/>
          </a:xfrm>
        </p:spPr>
        <p:txBody>
          <a:bodyPr>
            <a:noAutofit/>
          </a:bodyPr>
          <a:lstStyle/>
          <a:p>
            <a:r>
              <a:rPr lang="en-US" sz="2800" dirty="0" smtClean="0"/>
              <a:t>1.15 Manage promotional activities to maximize return on promotional investments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267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543800" cy="914400"/>
          </a:xfrm>
        </p:spPr>
        <p:txBody>
          <a:bodyPr/>
          <a:lstStyle/>
          <a:p>
            <a:pPr algn="ctr"/>
            <a:r>
              <a:rPr lang="en-US" sz="4800" dirty="0" smtClean="0"/>
              <a:t>Sponsorship Proposal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752600"/>
            <a:ext cx="6781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sponsorship proposal is a suggested marketing exchange with benefits for both the sponsor and event/sport.</a:t>
            </a:r>
          </a:p>
          <a:p>
            <a:endParaRPr lang="en-US" sz="2800" dirty="0"/>
          </a:p>
          <a:p>
            <a:r>
              <a:rPr lang="en-US" sz="2800" dirty="0" smtClean="0"/>
              <a:t>The sponsor </a:t>
            </a:r>
            <a:r>
              <a:rPr lang="en-US" sz="2800" b="1" dirty="0" smtClean="0"/>
              <a:t>benefits</a:t>
            </a:r>
            <a:r>
              <a:rPr lang="en-US" sz="2800" dirty="0" smtClean="0"/>
              <a:t> by being able to be associated with the sport or event.</a:t>
            </a:r>
          </a:p>
          <a:p>
            <a:endParaRPr lang="en-US" sz="2800" dirty="0"/>
          </a:p>
          <a:p>
            <a:r>
              <a:rPr lang="en-US" sz="2800" dirty="0" smtClean="0"/>
              <a:t>The event/sport </a:t>
            </a:r>
            <a:r>
              <a:rPr lang="en-US" sz="2800" b="1" dirty="0" smtClean="0"/>
              <a:t>benefits</a:t>
            </a:r>
            <a:r>
              <a:rPr lang="en-US" sz="2800" dirty="0" smtClean="0"/>
              <a:t> by receiving funding and/or product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5237143"/>
            <a:ext cx="2628900" cy="146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03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610600" cy="914400"/>
          </a:xfrm>
        </p:spPr>
        <p:txBody>
          <a:bodyPr/>
          <a:lstStyle/>
          <a:p>
            <a:pPr algn="ctr"/>
            <a:r>
              <a:rPr lang="en-US" sz="4800" dirty="0" smtClean="0"/>
              <a:t>Formal Sponsorship Proposal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057400"/>
            <a:ext cx="7010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Shows the </a:t>
            </a:r>
            <a:r>
              <a:rPr lang="en-US" sz="2800" b="1" dirty="0" smtClean="0"/>
              <a:t>professionalism</a:t>
            </a:r>
            <a:r>
              <a:rPr lang="en-US" sz="2800" dirty="0" smtClean="0"/>
              <a:t> of event organizers</a:t>
            </a:r>
          </a:p>
          <a:p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Serves as the basis for </a:t>
            </a:r>
            <a:r>
              <a:rPr lang="en-US" sz="2800" b="1" dirty="0" smtClean="0"/>
              <a:t>discussion</a:t>
            </a:r>
            <a:r>
              <a:rPr lang="en-US" sz="2800" dirty="0" smtClean="0"/>
              <a:t> among corporate decision makers</a:t>
            </a:r>
          </a:p>
          <a:p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Is a way to </a:t>
            </a:r>
            <a:r>
              <a:rPr lang="en-US" sz="2800" b="1" dirty="0" smtClean="0"/>
              <a:t>market</a:t>
            </a:r>
            <a:r>
              <a:rPr lang="en-US" sz="2800" dirty="0" smtClean="0"/>
              <a:t> the event for sponsorship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83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543800" cy="914400"/>
          </a:xfrm>
        </p:spPr>
        <p:txBody>
          <a:bodyPr/>
          <a:lstStyle/>
          <a:p>
            <a:pPr algn="ctr"/>
            <a:r>
              <a:rPr lang="en-US" sz="4800" dirty="0" smtClean="0"/>
              <a:t>Components of Proposal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828800"/>
            <a:ext cx="7772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Should address sponsorship </a:t>
            </a:r>
            <a:r>
              <a:rPr lang="en-US" sz="2800" dirty="0"/>
              <a:t>o</a:t>
            </a:r>
            <a:r>
              <a:rPr lang="en-US" sz="2800" dirty="0" smtClean="0"/>
              <a:t>bjectives: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	</a:t>
            </a:r>
            <a:r>
              <a:rPr lang="en-US" sz="2700" dirty="0" smtClean="0"/>
              <a:t>How will the sponsorship benefit the corporation being queried? </a:t>
            </a:r>
            <a:endParaRPr lang="en-US" sz="2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700" dirty="0" smtClean="0"/>
              <a:t>	For maximum results, the proposal should show maximum benefit to the sponsor’s institutional goals and objectives.</a:t>
            </a:r>
          </a:p>
          <a:p>
            <a:r>
              <a:rPr lang="en-US" sz="2800" dirty="0"/>
              <a:t>	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9666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61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543800" cy="914400"/>
          </a:xfrm>
        </p:spPr>
        <p:txBody>
          <a:bodyPr/>
          <a:lstStyle/>
          <a:p>
            <a:pPr algn="ctr"/>
            <a:r>
              <a:rPr lang="en-US" sz="4800" dirty="0" smtClean="0"/>
              <a:t>Sponsorship Objectives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754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700" b="1" dirty="0" smtClean="0"/>
              <a:t>Increase</a:t>
            </a:r>
            <a:r>
              <a:rPr lang="en-US" sz="2700" dirty="0" smtClean="0"/>
              <a:t> product awareness – this results in increased sales of sponsor’s products/services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700" b="1" dirty="0" smtClean="0"/>
              <a:t>Stamp</a:t>
            </a:r>
            <a:r>
              <a:rPr lang="en-US" sz="2700" dirty="0" smtClean="0"/>
              <a:t> out competing advertisers – sponsorship may guarantee that only the sponsor is free to advertise during the event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700" b="1" dirty="0" smtClean="0"/>
              <a:t>Reaching</a:t>
            </a:r>
            <a:r>
              <a:rPr lang="en-US" sz="2700" dirty="0" smtClean="0"/>
              <a:t> new target markets – should match the demographics of the target audience with products or services the sponsor generates.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2531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543800" cy="914400"/>
          </a:xfrm>
        </p:spPr>
        <p:txBody>
          <a:bodyPr/>
          <a:lstStyle/>
          <a:p>
            <a:pPr algn="ctr"/>
            <a:r>
              <a:rPr lang="en-US" sz="4800" dirty="0" smtClean="0"/>
              <a:t>Sponsorship Budgets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2023170"/>
            <a:ext cx="5181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Without </a:t>
            </a:r>
            <a:r>
              <a:rPr lang="en-US" sz="2800" b="1" dirty="0" smtClean="0"/>
              <a:t>money</a:t>
            </a:r>
            <a:r>
              <a:rPr lang="en-US" sz="2800" dirty="0" smtClean="0"/>
              <a:t>, the most meaningful objectives will never be met.</a:t>
            </a:r>
          </a:p>
          <a:p>
            <a:endParaRPr lang="en-US" sz="2800" dirty="0"/>
          </a:p>
          <a:p>
            <a:r>
              <a:rPr lang="en-US" sz="2800" dirty="0" smtClean="0"/>
              <a:t>If the objectives are considered sound, managers will find a way to allocate funds to the sponsorship.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2590800" cy="189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0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543800" cy="914400"/>
          </a:xfrm>
        </p:spPr>
        <p:txBody>
          <a:bodyPr/>
          <a:lstStyle/>
          <a:p>
            <a:pPr algn="ctr"/>
            <a:r>
              <a:rPr lang="en-US" sz="4800" dirty="0" smtClean="0"/>
              <a:t>Effective Proposals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580144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  <a:p>
            <a:pPr marL="514350" indent="-514350">
              <a:buAutoNum type="arabicPeriod"/>
            </a:pPr>
            <a:r>
              <a:rPr lang="en-US" sz="3000" b="1" dirty="0" smtClean="0"/>
              <a:t>What</a:t>
            </a:r>
            <a:r>
              <a:rPr lang="en-US" sz="3000" dirty="0" smtClean="0"/>
              <a:t> is the benefit to the sponsor?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3000" dirty="0" smtClean="0"/>
              <a:t>Build brand awareness</a:t>
            </a:r>
          </a:p>
          <a:p>
            <a:pPr marL="971550" lvl="1" indent="-514350">
              <a:buAutoNum type="romanLcPeriod"/>
            </a:pPr>
            <a:r>
              <a:rPr lang="en-US" sz="3000" dirty="0" smtClean="0"/>
              <a:t>Generate sales leads</a:t>
            </a:r>
          </a:p>
          <a:p>
            <a:pPr marL="971550" lvl="1" indent="-514350">
              <a:buAutoNum type="romanLcPeriod"/>
            </a:pPr>
            <a:r>
              <a:rPr lang="en-US" sz="3000" dirty="0" smtClean="0"/>
              <a:t>Build corporate image</a:t>
            </a:r>
          </a:p>
          <a:p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70243" y="1451043"/>
            <a:ext cx="60927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Should answer these questions: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62400"/>
            <a:ext cx="22383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18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9613" y="10668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2. </a:t>
            </a:r>
            <a:r>
              <a:rPr lang="en-US" sz="3000" b="1" dirty="0" smtClean="0"/>
              <a:t>Who</a:t>
            </a:r>
            <a:r>
              <a:rPr lang="en-US" sz="3000" dirty="0" smtClean="0"/>
              <a:t> is the audience in attendance?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US" sz="3000" dirty="0" smtClean="0"/>
              <a:t>Match-up hypothesis: Demonstrate that audience demographics are favorable to the sponsor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US" sz="3000" dirty="0" smtClean="0"/>
              <a:t>Generate a list of audience demographics to demonstrate to the sponsor that the audience is receptive to their goods/services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063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" y="1261169"/>
            <a:ext cx="46863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3. </a:t>
            </a:r>
            <a:r>
              <a:rPr lang="en-US" sz="3000" b="1" dirty="0" smtClean="0"/>
              <a:t>Why</a:t>
            </a:r>
            <a:r>
              <a:rPr lang="en-US" sz="3000" dirty="0" smtClean="0"/>
              <a:t> will the audience come to the event?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3000" dirty="0" smtClean="0"/>
              <a:t>Have a marketing plan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3000" dirty="0" smtClean="0"/>
              <a:t>Demonstrate how crowd will be drawn in to the event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3000" dirty="0" smtClean="0"/>
              <a:t>Show media plan: number of ads, types of ads, social media</a:t>
            </a:r>
            <a:endParaRPr lang="en-US" sz="3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876758"/>
            <a:ext cx="2914501" cy="193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84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149727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4. </a:t>
            </a:r>
            <a:r>
              <a:rPr lang="en-US" sz="3000" b="1" dirty="0" smtClean="0"/>
              <a:t>How</a:t>
            </a:r>
            <a:r>
              <a:rPr lang="en-US" sz="3000" dirty="0" smtClean="0"/>
              <a:t> will sponsorship target the audience?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3000" dirty="0" smtClean="0"/>
              <a:t>Show how sponsor’s brand will be used:</a:t>
            </a:r>
          </a:p>
          <a:p>
            <a:pPr marL="1485900" lvl="2" indent="-571500">
              <a:buFont typeface="+mj-lt"/>
              <a:buAutoNum type="romanUcPeriod"/>
            </a:pPr>
            <a:r>
              <a:rPr lang="en-US" sz="3000" dirty="0" smtClean="0"/>
              <a:t>T-shirts</a:t>
            </a:r>
          </a:p>
          <a:p>
            <a:pPr marL="1485900" lvl="2" indent="-571500">
              <a:buFont typeface="+mj-lt"/>
              <a:buAutoNum type="romanUcPeriod"/>
            </a:pPr>
            <a:r>
              <a:rPr lang="en-US" sz="3000" dirty="0" smtClean="0"/>
              <a:t>Banners</a:t>
            </a:r>
          </a:p>
          <a:p>
            <a:pPr marL="1485900" lvl="2" indent="-571500">
              <a:buFont typeface="+mj-lt"/>
              <a:buAutoNum type="romanUcPeriod"/>
            </a:pPr>
            <a:r>
              <a:rPr lang="en-US" sz="3000" dirty="0" smtClean="0"/>
              <a:t>Signage</a:t>
            </a:r>
          </a:p>
          <a:p>
            <a:pPr marL="1485900" lvl="2" indent="-571500">
              <a:buFont typeface="+mj-lt"/>
              <a:buAutoNum type="romanUcPeriod"/>
            </a:pPr>
            <a:r>
              <a:rPr lang="en-US" sz="3000" dirty="0" smtClean="0"/>
              <a:t>Program of events</a:t>
            </a:r>
            <a:endParaRPr lang="en-US" sz="3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14800"/>
            <a:ext cx="28051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7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838200"/>
            <a:ext cx="7391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5. </a:t>
            </a:r>
            <a:r>
              <a:rPr lang="en-US" sz="3000" b="1" dirty="0" smtClean="0"/>
              <a:t>What</a:t>
            </a:r>
            <a:r>
              <a:rPr lang="en-US" sz="3000" dirty="0" smtClean="0"/>
              <a:t> are the credentials of the organizer?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Show sponsor that the event will be executed as planned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List relevant event executives &amp; their experience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Show successes of previous events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Identify previous sponsors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Include numbers of attendees at previous events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3959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096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6. </a:t>
            </a:r>
            <a:r>
              <a:rPr lang="en-US" sz="3000" b="1" dirty="0" smtClean="0"/>
              <a:t>Who</a:t>
            </a:r>
            <a:r>
              <a:rPr lang="en-US" sz="3000" dirty="0" smtClean="0"/>
              <a:t> are the other sponsors?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Avoid having competitor as co-sponsor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Show how other sponsors to not detract from this sponsor</a:t>
            </a:r>
            <a:endParaRPr lang="en-US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3124200"/>
            <a:ext cx="7924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7. </a:t>
            </a:r>
            <a:r>
              <a:rPr lang="en-US" sz="3000" b="1" dirty="0" smtClean="0"/>
              <a:t>What</a:t>
            </a:r>
            <a:r>
              <a:rPr lang="en-US" sz="3000" dirty="0" smtClean="0"/>
              <a:t> is the cost?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Last item on proposal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000" dirty="0" smtClean="0"/>
              <a:t>Cost-benefit analysis: Use previous events to show how sponsorship increased sales/raised brand awareness/generated positive publicity.</a:t>
            </a:r>
          </a:p>
          <a:p>
            <a:endParaRPr lang="en-US" sz="3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52662"/>
            <a:ext cx="2438400" cy="161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2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81000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/>
              <a:t>Effective Sponsorships also…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76400"/>
            <a:ext cx="8153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Identify</a:t>
            </a:r>
            <a:r>
              <a:rPr lang="en-US" sz="2700" dirty="0" smtClean="0"/>
              <a:t> the competition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Show how similar events have helped sponsors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Show how competition is marketing their event and how yours is better</a:t>
            </a:r>
            <a:br>
              <a:rPr lang="en-US" sz="2700" dirty="0" smtClean="0"/>
            </a:br>
            <a:endParaRPr lang="en-US" sz="2700" dirty="0" smtClean="0"/>
          </a:p>
          <a:p>
            <a:r>
              <a:rPr lang="en-US" sz="2700" b="1" dirty="0" smtClean="0"/>
              <a:t>Generate</a:t>
            </a:r>
            <a:r>
              <a:rPr lang="en-US" sz="2700" dirty="0" smtClean="0"/>
              <a:t> ideas to help the sponsor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Innovative ways to maximize benefits per dollar spent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Special activities to promote sponsor’s brand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Souvenir sales with sponsor’s brand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23246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81000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/>
              <a:t>Effective Sponsorships also…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76400"/>
            <a:ext cx="830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Market</a:t>
            </a:r>
            <a:r>
              <a:rPr lang="en-US" sz="2700" dirty="0" smtClean="0"/>
              <a:t> your event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Include package of images from previous events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Include testimonials from other sponsors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Include PR and  news clippings showing success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/>
          </a:p>
          <a:p>
            <a:r>
              <a:rPr lang="en-US" sz="2700" b="1" dirty="0" smtClean="0"/>
              <a:t>Focus</a:t>
            </a:r>
            <a:r>
              <a:rPr lang="en-US" sz="2700" dirty="0" smtClean="0"/>
              <a:t> on benefits to sponsor, not on image of event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Sponsorship decisions are based on numbers, not on “feeling good” about the event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Demonstrate how sponsorship will solve problems for the sponsor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64718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81000"/>
            <a:ext cx="830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/>
              <a:t>Basic Rules for Writing a Sponsorship Proposal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2362200"/>
            <a:ext cx="8153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Give yourself plenty of lead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Keep proposal to one or two pages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Demonstrate benefits to sponsor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Demonstrate return on investment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State contract length and costs to sponsor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Find out to whom the proposal should be addressed and their title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Find out the company’s sponsorship criteria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Type your proposal, layout professionally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Be accurate and precise with your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Make an appointment to “sell” your proposal in person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Be prepared when making your presentation. Sell the sponsorship!</a:t>
            </a:r>
          </a:p>
          <a:p>
            <a:endParaRPr lang="en-US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2057400"/>
            <a:ext cx="260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42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89</TotalTime>
  <Words>575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Clarity</vt:lpstr>
      <vt:lpstr>Sports &amp; Entertainment Marketing II</vt:lpstr>
      <vt:lpstr>Sponsorship Proposal</vt:lpstr>
      <vt:lpstr>Formal Sponsorship Proposal</vt:lpstr>
      <vt:lpstr>Components of Proposal</vt:lpstr>
      <vt:lpstr>Sponsorship Objectives</vt:lpstr>
      <vt:lpstr>Sponsorship Budgets</vt:lpstr>
      <vt:lpstr>Effective Proposals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CCS</dc:creator>
  <cp:lastModifiedBy>Karen Isbell</cp:lastModifiedBy>
  <cp:revision>26</cp:revision>
  <cp:lastPrinted>2013-09-12T15:39:10Z</cp:lastPrinted>
  <dcterms:created xsi:type="dcterms:W3CDTF">2013-09-12T14:39:33Z</dcterms:created>
  <dcterms:modified xsi:type="dcterms:W3CDTF">2014-03-11T13:44:14Z</dcterms:modified>
</cp:coreProperties>
</file>