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6" r:id="rId3"/>
    <p:sldId id="257" r:id="rId4"/>
    <p:sldId id="258" r:id="rId5"/>
    <p:sldId id="260" r:id="rId6"/>
    <p:sldId id="262"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563" autoAdjust="0"/>
  </p:normalViewPr>
  <p:slideViewPr>
    <p:cSldViewPr>
      <p:cViewPr>
        <p:scale>
          <a:sx n="77" d="100"/>
          <a:sy n="77" d="100"/>
        </p:scale>
        <p:origin x="-306" y="-4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2F1C0E1-7128-4A86-8322-90627A7AAD61}" type="datetimeFigureOut">
              <a:rPr lang="en-US" smtClean="0"/>
              <a:t>2/28/2014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A0DC83-6998-4273-AD57-CE6BE7F95933}" type="slidenum">
              <a:rPr lang="en-US" smtClean="0"/>
              <a:t>‹#›</a:t>
            </a:fld>
            <a:endParaRPr lang="en-US"/>
          </a:p>
        </p:txBody>
      </p:sp>
    </p:spTree>
    <p:extLst>
      <p:ext uri="{BB962C8B-B14F-4D97-AF65-F5344CB8AC3E}">
        <p14:creationId xmlns:p14="http://schemas.microsoft.com/office/powerpoint/2010/main" val="4078736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F1C0E1-7128-4A86-8322-90627A7AAD61}" type="datetimeFigureOut">
              <a:rPr lang="en-US" smtClean="0"/>
              <a:t>2/28/2014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A0DC83-6998-4273-AD57-CE6BE7F95933}" type="slidenum">
              <a:rPr lang="en-US" smtClean="0"/>
              <a:t>‹#›</a:t>
            </a:fld>
            <a:endParaRPr lang="en-US"/>
          </a:p>
        </p:txBody>
      </p:sp>
    </p:spTree>
    <p:extLst>
      <p:ext uri="{BB962C8B-B14F-4D97-AF65-F5344CB8AC3E}">
        <p14:creationId xmlns:p14="http://schemas.microsoft.com/office/powerpoint/2010/main" val="4246125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F1C0E1-7128-4A86-8322-90627A7AAD61}" type="datetimeFigureOut">
              <a:rPr lang="en-US" smtClean="0"/>
              <a:t>2/28/2014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A0DC83-6998-4273-AD57-CE6BE7F95933}" type="slidenum">
              <a:rPr lang="en-US" smtClean="0"/>
              <a:t>‹#›</a:t>
            </a:fld>
            <a:endParaRPr lang="en-US"/>
          </a:p>
        </p:txBody>
      </p:sp>
    </p:spTree>
    <p:extLst>
      <p:ext uri="{BB962C8B-B14F-4D97-AF65-F5344CB8AC3E}">
        <p14:creationId xmlns:p14="http://schemas.microsoft.com/office/powerpoint/2010/main" val="266218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2F1C0E1-7128-4A86-8322-90627A7AAD61}" type="datetimeFigureOut">
              <a:rPr lang="en-US" smtClean="0"/>
              <a:t>2/28/2014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A0DC83-6998-4273-AD57-CE6BE7F95933}" type="slidenum">
              <a:rPr lang="en-US" smtClean="0"/>
              <a:t>‹#›</a:t>
            </a:fld>
            <a:endParaRPr lang="en-US"/>
          </a:p>
        </p:txBody>
      </p:sp>
    </p:spTree>
    <p:extLst>
      <p:ext uri="{BB962C8B-B14F-4D97-AF65-F5344CB8AC3E}">
        <p14:creationId xmlns:p14="http://schemas.microsoft.com/office/powerpoint/2010/main" val="2445230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2F1C0E1-7128-4A86-8322-90627A7AAD61}" type="datetimeFigureOut">
              <a:rPr lang="en-US" smtClean="0"/>
              <a:t>2/28/2014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A0DC83-6998-4273-AD57-CE6BE7F95933}" type="slidenum">
              <a:rPr lang="en-US" smtClean="0"/>
              <a:t>‹#›</a:t>
            </a:fld>
            <a:endParaRPr lang="en-US"/>
          </a:p>
        </p:txBody>
      </p:sp>
    </p:spTree>
    <p:extLst>
      <p:ext uri="{BB962C8B-B14F-4D97-AF65-F5344CB8AC3E}">
        <p14:creationId xmlns:p14="http://schemas.microsoft.com/office/powerpoint/2010/main" val="573719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F1C0E1-7128-4A86-8322-90627A7AAD61}" type="datetimeFigureOut">
              <a:rPr lang="en-US" smtClean="0"/>
              <a:t>2/28/2014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A0DC83-6998-4273-AD57-CE6BE7F95933}" type="slidenum">
              <a:rPr lang="en-US" smtClean="0"/>
              <a:t>‹#›</a:t>
            </a:fld>
            <a:endParaRPr lang="en-US"/>
          </a:p>
        </p:txBody>
      </p:sp>
    </p:spTree>
    <p:extLst>
      <p:ext uri="{BB962C8B-B14F-4D97-AF65-F5344CB8AC3E}">
        <p14:creationId xmlns:p14="http://schemas.microsoft.com/office/powerpoint/2010/main" val="3817578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F1C0E1-7128-4A86-8322-90627A7AAD61}" type="datetimeFigureOut">
              <a:rPr lang="en-US" smtClean="0"/>
              <a:t>2/28/2014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A0DC83-6998-4273-AD57-CE6BE7F95933}" type="slidenum">
              <a:rPr lang="en-US" smtClean="0"/>
              <a:t>‹#›</a:t>
            </a:fld>
            <a:endParaRPr lang="en-US"/>
          </a:p>
        </p:txBody>
      </p:sp>
    </p:spTree>
    <p:extLst>
      <p:ext uri="{BB962C8B-B14F-4D97-AF65-F5344CB8AC3E}">
        <p14:creationId xmlns:p14="http://schemas.microsoft.com/office/powerpoint/2010/main" val="2201695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F1C0E1-7128-4A86-8322-90627A7AAD61}" type="datetimeFigureOut">
              <a:rPr lang="en-US" smtClean="0"/>
              <a:t>2/28/2014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A0DC83-6998-4273-AD57-CE6BE7F95933}" type="slidenum">
              <a:rPr lang="en-US" smtClean="0"/>
              <a:t>‹#›</a:t>
            </a:fld>
            <a:endParaRPr lang="en-US"/>
          </a:p>
        </p:txBody>
      </p:sp>
    </p:spTree>
    <p:extLst>
      <p:ext uri="{BB962C8B-B14F-4D97-AF65-F5344CB8AC3E}">
        <p14:creationId xmlns:p14="http://schemas.microsoft.com/office/powerpoint/2010/main" val="1648519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F1C0E1-7128-4A86-8322-90627A7AAD61}" type="datetimeFigureOut">
              <a:rPr lang="en-US" smtClean="0"/>
              <a:t>2/28/2014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A0DC83-6998-4273-AD57-CE6BE7F95933}" type="slidenum">
              <a:rPr lang="en-US" smtClean="0"/>
              <a:t>‹#›</a:t>
            </a:fld>
            <a:endParaRPr lang="en-US"/>
          </a:p>
        </p:txBody>
      </p:sp>
    </p:spTree>
    <p:extLst>
      <p:ext uri="{BB962C8B-B14F-4D97-AF65-F5344CB8AC3E}">
        <p14:creationId xmlns:p14="http://schemas.microsoft.com/office/powerpoint/2010/main" val="2861770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F1C0E1-7128-4A86-8322-90627A7AAD61}" type="datetimeFigureOut">
              <a:rPr lang="en-US" smtClean="0"/>
              <a:t>2/28/2014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A0DC83-6998-4273-AD57-CE6BE7F95933}" type="slidenum">
              <a:rPr lang="en-US" smtClean="0"/>
              <a:t>‹#›</a:t>
            </a:fld>
            <a:endParaRPr lang="en-US"/>
          </a:p>
        </p:txBody>
      </p:sp>
    </p:spTree>
    <p:extLst>
      <p:ext uri="{BB962C8B-B14F-4D97-AF65-F5344CB8AC3E}">
        <p14:creationId xmlns:p14="http://schemas.microsoft.com/office/powerpoint/2010/main" val="2711590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F1C0E1-7128-4A86-8322-90627A7AAD61}" type="datetimeFigureOut">
              <a:rPr lang="en-US" smtClean="0"/>
              <a:t>2/28/2014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A0DC83-6998-4273-AD57-CE6BE7F95933}" type="slidenum">
              <a:rPr lang="en-US" smtClean="0"/>
              <a:t>‹#›</a:t>
            </a:fld>
            <a:endParaRPr lang="en-US"/>
          </a:p>
        </p:txBody>
      </p:sp>
    </p:spTree>
    <p:extLst>
      <p:ext uri="{BB962C8B-B14F-4D97-AF65-F5344CB8AC3E}">
        <p14:creationId xmlns:p14="http://schemas.microsoft.com/office/powerpoint/2010/main" val="687192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F1C0E1-7128-4A86-8322-90627A7AAD61}" type="datetimeFigureOut">
              <a:rPr lang="en-US" smtClean="0"/>
              <a:t>2/28/2014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A0DC83-6998-4273-AD57-CE6BE7F95933}" type="slidenum">
              <a:rPr lang="en-US" smtClean="0"/>
              <a:t>‹#›</a:t>
            </a:fld>
            <a:endParaRPr lang="en-US"/>
          </a:p>
        </p:txBody>
      </p:sp>
    </p:spTree>
    <p:extLst>
      <p:ext uri="{BB962C8B-B14F-4D97-AF65-F5344CB8AC3E}">
        <p14:creationId xmlns:p14="http://schemas.microsoft.com/office/powerpoint/2010/main" val="355987748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1"/>
            <a:ext cx="7772400" cy="2000250"/>
          </a:xfrm>
        </p:spPr>
        <p:txBody>
          <a:bodyPr>
            <a:normAutofit fontScale="90000"/>
          </a:bodyPr>
          <a:lstStyle/>
          <a:p>
            <a:r>
              <a:rPr lang="en-US" dirty="0" smtClean="0"/>
              <a:t>1.10 Report Findings to Communicate Research Information to Others</a:t>
            </a:r>
            <a:endParaRPr lang="en-US" dirty="0"/>
          </a:p>
        </p:txBody>
      </p:sp>
      <p:sp>
        <p:nvSpPr>
          <p:cNvPr id="3" name="Subtitle 2"/>
          <p:cNvSpPr>
            <a:spLocks noGrp="1"/>
          </p:cNvSpPr>
          <p:nvPr>
            <p:ph type="subTitle" idx="1"/>
          </p:nvPr>
        </p:nvSpPr>
        <p:spPr>
          <a:xfrm>
            <a:off x="7696200" y="5562600"/>
            <a:ext cx="1143000" cy="762000"/>
          </a:xfrm>
        </p:spPr>
        <p:txBody>
          <a:bodyPr/>
          <a:lstStyle/>
          <a:p>
            <a:pPr algn="r"/>
            <a:r>
              <a:rPr lang="en-US" dirty="0" smtClean="0"/>
              <a:t>SEM2</a:t>
            </a:r>
            <a:endParaRPr lang="en-US" dirty="0"/>
          </a:p>
        </p:txBody>
      </p:sp>
    </p:spTree>
    <p:extLst>
      <p:ext uri="{BB962C8B-B14F-4D97-AF65-F5344CB8AC3E}">
        <p14:creationId xmlns:p14="http://schemas.microsoft.com/office/powerpoint/2010/main" val="41679554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0"/>
            <a:ext cx="7772400" cy="1470025"/>
          </a:xfrm>
        </p:spPr>
        <p:txBody>
          <a:bodyPr>
            <a:normAutofit/>
          </a:bodyPr>
          <a:lstStyle/>
          <a:p>
            <a:r>
              <a:rPr lang="en-US" dirty="0" smtClean="0"/>
              <a:t>Characteristics of </a:t>
            </a:r>
            <a:r>
              <a:rPr lang="en-US" dirty="0"/>
              <a:t>a</a:t>
            </a:r>
            <a:r>
              <a:rPr lang="en-US" dirty="0" smtClean="0"/>
              <a:t>n Effective Marketing Report</a:t>
            </a:r>
            <a:endParaRPr lang="en-US" dirty="0"/>
          </a:p>
        </p:txBody>
      </p:sp>
      <p:sp>
        <p:nvSpPr>
          <p:cNvPr id="4" name="Rectangle 3"/>
          <p:cNvSpPr/>
          <p:nvPr/>
        </p:nvSpPr>
        <p:spPr>
          <a:xfrm>
            <a:off x="152400" y="1371600"/>
            <a:ext cx="8839199" cy="5324535"/>
          </a:xfrm>
          <a:prstGeom prst="rect">
            <a:avLst/>
          </a:prstGeom>
        </p:spPr>
        <p:txBody>
          <a:bodyPr wrap="square">
            <a:spAutoFit/>
          </a:bodyPr>
          <a:lstStyle/>
          <a:p>
            <a:pPr marL="285750" indent="-285750">
              <a:buFont typeface="Arial" panose="020B0604020202020204" pitchFamily="34" charset="0"/>
              <a:buChar char="•"/>
            </a:pPr>
            <a:r>
              <a:rPr lang="en-US" sz="2000" dirty="0" smtClean="0"/>
              <a:t>Describes the research methods and the data collection procedures </a:t>
            </a:r>
          </a:p>
          <a:p>
            <a:pPr marL="742950" lvl="1" indent="-285750">
              <a:buFont typeface="Arial" panose="020B0604020202020204" pitchFamily="34" charset="0"/>
              <a:buChar char="•"/>
            </a:pPr>
            <a:r>
              <a:rPr lang="en-US" sz="2000" dirty="0" smtClean="0"/>
              <a:t>This section should explain what types of secondary data were used and how the primary data were collected (questionnaire, telephone survey, etc.). This section also should provide a description of the questions that were asked and a profile of the people who were surveyed. A detailed description of research methods and data collection procedures adds credibility to the report.</a:t>
            </a:r>
          </a:p>
          <a:p>
            <a:endParaRPr lang="en-US" sz="2000" dirty="0"/>
          </a:p>
          <a:p>
            <a:pPr marL="285750" indent="-285750">
              <a:buFont typeface="Arial" panose="020B0604020202020204" pitchFamily="34" charset="0"/>
              <a:buChar char="•"/>
            </a:pPr>
            <a:r>
              <a:rPr lang="en-US" sz="2000" dirty="0" smtClean="0"/>
              <a:t>Answers specific research questions to solve specific problems and make marketing decisions. </a:t>
            </a:r>
          </a:p>
          <a:p>
            <a:pPr marL="742950" lvl="1" indent="-285750">
              <a:buFont typeface="Arial" panose="020B0604020202020204" pitchFamily="34" charset="0"/>
              <a:buChar char="•"/>
            </a:pPr>
            <a:r>
              <a:rPr lang="en-US" sz="2000" dirty="0" smtClean="0"/>
              <a:t>An effective report answers questions by interpreting and summarizing the research findings and offering recommendations.</a:t>
            </a:r>
          </a:p>
          <a:p>
            <a:endParaRPr lang="en-US" sz="2000" dirty="0"/>
          </a:p>
          <a:p>
            <a:pPr marL="285750" indent="-285750">
              <a:buFont typeface="Arial" panose="020B0604020202020204" pitchFamily="34" charset="0"/>
              <a:buChar char="•"/>
            </a:pPr>
            <a:r>
              <a:rPr lang="en-US" sz="2000" dirty="0" smtClean="0"/>
              <a:t>When presenting report findings and inclusions, the researcher should include the information that is relevant to the marketing decisions to be made. Including all the information can overwhelm decision makers with confusing findings. </a:t>
            </a:r>
          </a:p>
          <a:p>
            <a:endParaRPr lang="en-US" sz="2000" dirty="0" smtClean="0"/>
          </a:p>
        </p:txBody>
      </p:sp>
    </p:spTree>
    <p:extLst>
      <p:ext uri="{BB962C8B-B14F-4D97-AF65-F5344CB8AC3E}">
        <p14:creationId xmlns:p14="http://schemas.microsoft.com/office/powerpoint/2010/main" val="25011800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63000" cy="990600"/>
          </a:xfrm>
        </p:spPr>
        <p:txBody>
          <a:bodyPr>
            <a:normAutofit/>
          </a:bodyPr>
          <a:lstStyle/>
          <a:p>
            <a:r>
              <a:rPr lang="en-US" dirty="0" smtClean="0"/>
              <a:t>Elements of a Marketing Report</a:t>
            </a:r>
            <a:endParaRPr lang="en-US" dirty="0"/>
          </a:p>
        </p:txBody>
      </p:sp>
      <p:sp>
        <p:nvSpPr>
          <p:cNvPr id="3" name="Content Placeholder 2"/>
          <p:cNvSpPr>
            <a:spLocks noGrp="1"/>
          </p:cNvSpPr>
          <p:nvPr>
            <p:ph idx="1"/>
          </p:nvPr>
        </p:nvSpPr>
        <p:spPr>
          <a:xfrm>
            <a:off x="152400" y="1295400"/>
            <a:ext cx="8839200" cy="5334000"/>
          </a:xfrm>
        </p:spPr>
        <p:txBody>
          <a:bodyPr>
            <a:noAutofit/>
          </a:bodyPr>
          <a:lstStyle/>
          <a:p>
            <a:r>
              <a:rPr lang="en-US" sz="2000" dirty="0" smtClean="0"/>
              <a:t>Limitations Section - all research is affected by certain outside events that have an effect on its accuracy. </a:t>
            </a:r>
          </a:p>
          <a:p>
            <a:pPr lvl="1"/>
            <a:r>
              <a:rPr lang="en-US" sz="2000" dirty="0" smtClean="0"/>
              <a:t>Limitations associated with marketing research usually involve sampling bias, measuring errors, time constraints, and limited finances. </a:t>
            </a:r>
          </a:p>
          <a:p>
            <a:pPr lvl="1"/>
            <a:r>
              <a:rPr lang="en-US" sz="2000" dirty="0" smtClean="0"/>
              <a:t>When preparing a marketing report, researchers should include information about these limitations in order to present an honest and fair representation of the findings. </a:t>
            </a:r>
          </a:p>
          <a:p>
            <a:pPr lvl="1"/>
            <a:r>
              <a:rPr lang="en-US" sz="2000" dirty="0" smtClean="0"/>
              <a:t>Limitations are part of any research project and should be presented openly in the report. </a:t>
            </a:r>
          </a:p>
          <a:p>
            <a:r>
              <a:rPr lang="en-US" sz="2000" dirty="0" smtClean="0"/>
              <a:t>Appendix – Follows the main part of the report.</a:t>
            </a:r>
          </a:p>
          <a:p>
            <a:pPr lvl="1"/>
            <a:r>
              <a:rPr lang="en-US" sz="2000" dirty="0" smtClean="0"/>
              <a:t>Includes  questionnaires, interview forms, and other technical documents </a:t>
            </a:r>
          </a:p>
          <a:p>
            <a:pPr lvl="1"/>
            <a:r>
              <a:rPr lang="en-US" sz="2000" dirty="0" smtClean="0"/>
              <a:t>It often appears last and are not necessary for the main report. </a:t>
            </a:r>
          </a:p>
          <a:p>
            <a:pPr lvl="1"/>
            <a:r>
              <a:rPr lang="en-US" sz="2000" dirty="0" smtClean="0"/>
              <a:t>In most cases, the main part of the report refers to information that is provided in the appendix, which the reader may, or may not, choose to read.</a:t>
            </a:r>
          </a:p>
          <a:p>
            <a:pPr lvl="1"/>
            <a:r>
              <a:rPr lang="en-US" sz="2000" dirty="0" smtClean="0"/>
              <a:t>It is additional information that further explains the main part of the report. </a:t>
            </a:r>
          </a:p>
          <a:p>
            <a:endParaRPr lang="en-US" sz="2000" dirty="0" smtClean="0"/>
          </a:p>
          <a:p>
            <a:endParaRPr lang="en-US" sz="2000" dirty="0" smtClean="0"/>
          </a:p>
          <a:p>
            <a:endParaRPr lang="en-US" sz="2000" dirty="0" smtClean="0"/>
          </a:p>
          <a:p>
            <a:endParaRPr lang="en-US" sz="2000" dirty="0"/>
          </a:p>
        </p:txBody>
      </p:sp>
    </p:spTree>
    <p:extLst>
      <p:ext uri="{BB962C8B-B14F-4D97-AF65-F5344CB8AC3E}">
        <p14:creationId xmlns:p14="http://schemas.microsoft.com/office/powerpoint/2010/main" val="29587090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763000" cy="1143000"/>
          </a:xfrm>
        </p:spPr>
        <p:txBody>
          <a:bodyPr>
            <a:normAutofit fontScale="90000"/>
          </a:bodyPr>
          <a:lstStyle/>
          <a:p>
            <a:r>
              <a:rPr lang="en-US" dirty="0" smtClean="0"/>
              <a:t>Types of Visual Aids that can be used </a:t>
            </a:r>
            <a:br>
              <a:rPr lang="en-US" dirty="0" smtClean="0"/>
            </a:br>
            <a:r>
              <a:rPr lang="en-US" dirty="0" smtClean="0"/>
              <a:t>Effectively in Marketing Reports</a:t>
            </a:r>
            <a:endParaRPr lang="en-US" dirty="0"/>
          </a:p>
        </p:txBody>
      </p:sp>
      <p:sp>
        <p:nvSpPr>
          <p:cNvPr id="3" name="Content Placeholder 2"/>
          <p:cNvSpPr>
            <a:spLocks noGrp="1"/>
          </p:cNvSpPr>
          <p:nvPr>
            <p:ph idx="1"/>
          </p:nvPr>
        </p:nvSpPr>
        <p:spPr>
          <a:xfrm>
            <a:off x="152400" y="1219200"/>
            <a:ext cx="8839200" cy="5638800"/>
          </a:xfrm>
        </p:spPr>
        <p:txBody>
          <a:bodyPr>
            <a:noAutofit/>
          </a:bodyPr>
          <a:lstStyle/>
          <a:p>
            <a:r>
              <a:rPr lang="en-US" sz="1900" dirty="0" smtClean="0"/>
              <a:t>Supporting Tables and Graphs</a:t>
            </a:r>
          </a:p>
          <a:p>
            <a:pPr lvl="1"/>
            <a:r>
              <a:rPr lang="en-US" sz="1900" dirty="0" smtClean="0"/>
              <a:t>Presents and explains the research findings  in an uncomplicated visual manner.</a:t>
            </a:r>
          </a:p>
          <a:p>
            <a:pPr lvl="1"/>
            <a:r>
              <a:rPr lang="en-US" sz="1900" dirty="0" smtClean="0"/>
              <a:t>Illustrating the research findings in tables and graphs is a way of presenting complicated information in a format that is easy for readers to see and understand</a:t>
            </a:r>
          </a:p>
          <a:p>
            <a:r>
              <a:rPr lang="en-US" sz="1900" dirty="0" smtClean="0"/>
              <a:t>Computer Software</a:t>
            </a:r>
          </a:p>
          <a:p>
            <a:pPr lvl="1"/>
            <a:r>
              <a:rPr lang="en-US" sz="1900" dirty="0" smtClean="0"/>
              <a:t>An effective method of presenting complex report findings and recommendations to a large group of managers </a:t>
            </a:r>
          </a:p>
          <a:p>
            <a:pPr lvl="1"/>
            <a:r>
              <a:rPr lang="en-US" sz="1900" dirty="0" smtClean="0"/>
              <a:t>Enables researchers to develop computer-generated presentations in order to effectively explain complex report findings and recommendations to large groups. </a:t>
            </a:r>
          </a:p>
          <a:p>
            <a:pPr lvl="1"/>
            <a:r>
              <a:rPr lang="en-US" sz="1900" dirty="0" smtClean="0"/>
              <a:t>By using computer software, researchers can create a wide range of multimedia presentations that include text, graphics, sound, and video. </a:t>
            </a:r>
          </a:p>
          <a:p>
            <a:pPr lvl="1"/>
            <a:r>
              <a:rPr lang="en-US" sz="1900" dirty="0" smtClean="0"/>
              <a:t>These presentations hold the viewers' attention and graphically explain material that may be complex. </a:t>
            </a:r>
          </a:p>
          <a:p>
            <a:pPr lvl="1"/>
            <a:r>
              <a:rPr lang="en-US" sz="1900" dirty="0" smtClean="0"/>
              <a:t>Also, computer-generated presentations can be shown to large groups and are more professional looking than traditional presentation methods. </a:t>
            </a:r>
          </a:p>
        </p:txBody>
      </p:sp>
    </p:spTree>
    <p:extLst>
      <p:ext uri="{BB962C8B-B14F-4D97-AF65-F5344CB8AC3E}">
        <p14:creationId xmlns:p14="http://schemas.microsoft.com/office/powerpoint/2010/main" val="31599010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686800" cy="1219200"/>
          </a:xfrm>
        </p:spPr>
        <p:txBody>
          <a:bodyPr>
            <a:normAutofit fontScale="90000"/>
          </a:bodyPr>
          <a:lstStyle/>
          <a:p>
            <a:r>
              <a:rPr lang="en-US" sz="5100" dirty="0" smtClean="0"/>
              <a:t>Oral Reports</a:t>
            </a:r>
            <a:br>
              <a:rPr lang="en-US" sz="5100" dirty="0" smtClean="0"/>
            </a:br>
            <a:r>
              <a:rPr lang="en-US" sz="3600" dirty="0" smtClean="0"/>
              <a:t>Written vs. Oral</a:t>
            </a:r>
            <a:endParaRPr lang="en-US" sz="3600" dirty="0"/>
          </a:p>
        </p:txBody>
      </p:sp>
      <p:sp>
        <p:nvSpPr>
          <p:cNvPr id="3" name="Content Placeholder 2"/>
          <p:cNvSpPr>
            <a:spLocks noGrp="1"/>
          </p:cNvSpPr>
          <p:nvPr>
            <p:ph idx="1"/>
          </p:nvPr>
        </p:nvSpPr>
        <p:spPr>
          <a:xfrm>
            <a:off x="0" y="1981200"/>
            <a:ext cx="9144000" cy="4724400"/>
          </a:xfrm>
        </p:spPr>
        <p:txBody>
          <a:bodyPr>
            <a:noAutofit/>
          </a:bodyPr>
          <a:lstStyle/>
          <a:p>
            <a:r>
              <a:rPr lang="en-US" sz="1700" dirty="0" smtClean="0"/>
              <a:t>An oral presentation includes the same information as the written report.</a:t>
            </a:r>
          </a:p>
          <a:p>
            <a:pPr lvl="1"/>
            <a:r>
              <a:rPr lang="en-US" sz="1700" dirty="0" smtClean="0"/>
              <a:t>The oral presentation of this information is handled differently because there are limitations on the amount of time available to give an oral presentation. </a:t>
            </a:r>
          </a:p>
          <a:p>
            <a:pPr lvl="1"/>
            <a:r>
              <a:rPr lang="en-US" sz="1700" dirty="0" smtClean="0"/>
              <a:t>Oral reports focus on explaining the research findings, which include relevant information and pertinent data. </a:t>
            </a:r>
          </a:p>
          <a:p>
            <a:pPr lvl="1"/>
            <a:r>
              <a:rPr lang="en-US" sz="1700" dirty="0" smtClean="0"/>
              <a:t>Explaining the research methods used to collect the information is not as important as explaining other parts of the report. </a:t>
            </a:r>
          </a:p>
          <a:p>
            <a:pPr lvl="1"/>
            <a:r>
              <a:rPr lang="en-US" sz="1700" dirty="0" smtClean="0"/>
              <a:t>Therefore, the research methods would be mentioned only briefly, if at all, in an oral presentation. </a:t>
            </a:r>
          </a:p>
        </p:txBody>
      </p:sp>
    </p:spTree>
    <p:extLst>
      <p:ext uri="{BB962C8B-B14F-4D97-AF65-F5344CB8AC3E}">
        <p14:creationId xmlns:p14="http://schemas.microsoft.com/office/powerpoint/2010/main" val="25275627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686800" cy="1371600"/>
          </a:xfrm>
        </p:spPr>
        <p:txBody>
          <a:bodyPr>
            <a:normAutofit fontScale="90000"/>
          </a:bodyPr>
          <a:lstStyle/>
          <a:p>
            <a:r>
              <a:rPr lang="en-US" sz="5100" dirty="0" smtClean="0"/>
              <a:t>Oral Reports</a:t>
            </a:r>
            <a:br>
              <a:rPr lang="en-US" sz="5100" dirty="0" smtClean="0"/>
            </a:br>
            <a:r>
              <a:rPr lang="en-US" sz="3600" dirty="0" smtClean="0"/>
              <a:t>Elements of a Marketing Report that should be Addressed in an Oral Presentation</a:t>
            </a:r>
            <a:endParaRPr lang="en-US" sz="3600" dirty="0"/>
          </a:p>
        </p:txBody>
      </p:sp>
      <p:sp>
        <p:nvSpPr>
          <p:cNvPr id="3" name="Content Placeholder 2"/>
          <p:cNvSpPr>
            <a:spLocks noGrp="1"/>
          </p:cNvSpPr>
          <p:nvPr>
            <p:ph idx="1"/>
          </p:nvPr>
        </p:nvSpPr>
        <p:spPr>
          <a:xfrm>
            <a:off x="0" y="1752600"/>
            <a:ext cx="9144000" cy="4648200"/>
          </a:xfrm>
        </p:spPr>
        <p:txBody>
          <a:bodyPr>
            <a:noAutofit/>
          </a:bodyPr>
          <a:lstStyle/>
          <a:p>
            <a:r>
              <a:rPr lang="en-US" sz="1700" dirty="0" smtClean="0"/>
              <a:t>Keep the presentation relatively simple. </a:t>
            </a:r>
          </a:p>
          <a:p>
            <a:r>
              <a:rPr lang="en-US" sz="1700" dirty="0" smtClean="0"/>
              <a:t>During an oral presentation of report findings and recommendations, the audience has only a certain amount of time to hear and understand the information. </a:t>
            </a:r>
          </a:p>
          <a:p>
            <a:pPr lvl="1"/>
            <a:r>
              <a:rPr lang="en-US" sz="1700" dirty="0" smtClean="0"/>
              <a:t>Therefore, the presenter needs to keep the oral presentation relatively simple and use words and phrases that are easy to understand. </a:t>
            </a:r>
          </a:p>
          <a:p>
            <a:r>
              <a:rPr lang="en-US" sz="1700" dirty="0" smtClean="0"/>
              <a:t>The information needs to be organized in a simple and logical manner and presented so that the audience will be able to grasp the meaning in the time allotted. </a:t>
            </a:r>
          </a:p>
          <a:p>
            <a:pPr lvl="1"/>
            <a:r>
              <a:rPr lang="en-US" sz="1700" dirty="0" smtClean="0"/>
              <a:t>Keeping the presentation on a complex level or technically oriented might make it difficult for the audience to understand the findings and recommendations. </a:t>
            </a:r>
          </a:p>
          <a:p>
            <a:pPr lvl="1"/>
            <a:r>
              <a:rPr lang="en-US" sz="1700" dirty="0" smtClean="0"/>
              <a:t>As a rule, simple is better. </a:t>
            </a:r>
          </a:p>
          <a:p>
            <a:pPr lvl="1"/>
            <a:r>
              <a:rPr lang="en-US" sz="1700" dirty="0" smtClean="0"/>
              <a:t>Although the presentation should be fairly </a:t>
            </a:r>
            <a:r>
              <a:rPr lang="en-US" sz="1700" dirty="0"/>
              <a:t>simple, it should still include enough detail to make the presentation meaningful</a:t>
            </a:r>
            <a:r>
              <a:rPr lang="en-US" sz="1700" dirty="0" smtClean="0"/>
              <a:t>.</a:t>
            </a:r>
            <a:endParaRPr lang="en-US" sz="1700" dirty="0"/>
          </a:p>
        </p:txBody>
      </p:sp>
    </p:spTree>
    <p:extLst>
      <p:ext uri="{BB962C8B-B14F-4D97-AF65-F5344CB8AC3E}">
        <p14:creationId xmlns:p14="http://schemas.microsoft.com/office/powerpoint/2010/main" val="31796872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TotalTime>
  <Words>707</Words>
  <Application>Microsoft Office PowerPoint</Application>
  <PresentationFormat>On-screen Show (4:3)</PresentationFormat>
  <Paragraphs>46</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1.10 Report Findings to Communicate Research Information to Others</vt:lpstr>
      <vt:lpstr>Characteristics of an Effective Marketing Report</vt:lpstr>
      <vt:lpstr>Elements of a Marketing Report</vt:lpstr>
      <vt:lpstr>Types of Visual Aids that can be used  Effectively in Marketing Reports</vt:lpstr>
      <vt:lpstr>Oral Reports Written vs. Oral</vt:lpstr>
      <vt:lpstr>Oral Reports Elements of a Marketing Report that should be Addressed in an Oral Presentation</vt:lpstr>
    </vt:vector>
  </TitlesOfParts>
  <Company>NRMPS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1.10 Write Marketing Reports</dc:title>
  <dc:creator>NRMS</dc:creator>
  <cp:lastModifiedBy>Karen Isbell</cp:lastModifiedBy>
  <cp:revision>29</cp:revision>
  <dcterms:created xsi:type="dcterms:W3CDTF">2014-02-24T00:06:13Z</dcterms:created>
  <dcterms:modified xsi:type="dcterms:W3CDTF">2014-02-28T13:38:35Z</dcterms:modified>
</cp:coreProperties>
</file>