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47" autoAdjust="0"/>
  </p:normalViewPr>
  <p:slideViewPr>
    <p:cSldViewPr>
      <p:cViewPr>
        <p:scale>
          <a:sx n="70" d="100"/>
          <a:sy n="70" d="100"/>
        </p:scale>
        <p:origin x="-12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55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F491D15-0B67-4CCF-882A-F6BF5257FFB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83D0CC3-1796-4C1B-8DF9-85BBA9EC07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1.04 Governing Bodies in Sports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49530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Sports &amp; Entertainment Marketing II</a:t>
            </a:r>
          </a:p>
          <a:p>
            <a:endParaRPr lang="en-US" dirty="0"/>
          </a:p>
          <a:p>
            <a:r>
              <a:rPr lang="en-US" dirty="0" smtClean="0"/>
              <a:t>By Joanna Reese</a:t>
            </a:r>
          </a:p>
          <a:p>
            <a:endParaRPr lang="en-US" dirty="0"/>
          </a:p>
          <a:p>
            <a:r>
              <a:rPr lang="en-US" dirty="0" smtClean="0"/>
              <a:t>For use with guided notes.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5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Types of Governing Bodies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325112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dirty="0" smtClean="0"/>
              <a:t>many </a:t>
            </a:r>
            <a:r>
              <a:rPr lang="en-US" dirty="0"/>
              <a:t>types of </a:t>
            </a:r>
            <a:r>
              <a:rPr lang="en-US" dirty="0" smtClean="0"/>
              <a:t>governing </a:t>
            </a:r>
            <a:r>
              <a:rPr lang="en-US" dirty="0"/>
              <a:t>bodies, because </a:t>
            </a:r>
            <a:r>
              <a:rPr lang="en-US" dirty="0" smtClean="0"/>
              <a:t>each levels </a:t>
            </a:r>
            <a:r>
              <a:rPr lang="en-US" dirty="0"/>
              <a:t>of </a:t>
            </a:r>
            <a:r>
              <a:rPr lang="en-US" dirty="0" smtClean="0"/>
              <a:t>skill within a sport needs to set different regulations.</a:t>
            </a:r>
          </a:p>
          <a:p>
            <a:r>
              <a:rPr lang="en-US" dirty="0"/>
              <a:t>The main types of Governing Bodies are: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Leagues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Federations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Multi-sport event </a:t>
            </a:r>
            <a:r>
              <a:rPr lang="en-US" dirty="0" smtClean="0">
                <a:solidFill>
                  <a:schemeClr val="tx1"/>
                </a:solidFill>
              </a:rPr>
              <a:t>organizers</a:t>
            </a:r>
          </a:p>
          <a:p>
            <a:r>
              <a:rPr lang="en-US" dirty="0" smtClean="0"/>
              <a:t>Let’s look at each in detail.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95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Leagues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3389376"/>
          </a:xfrm>
        </p:spPr>
        <p:txBody>
          <a:bodyPr/>
          <a:lstStyle/>
          <a:p>
            <a:r>
              <a:rPr lang="en-US" dirty="0"/>
              <a:t>group of sports teams or individual athletes that compete against each other in a specific </a:t>
            </a:r>
            <a:r>
              <a:rPr lang="en-US" dirty="0" smtClean="0"/>
              <a:t>sport</a:t>
            </a:r>
          </a:p>
          <a:p>
            <a:r>
              <a:rPr lang="en-US" dirty="0" smtClean="0"/>
              <a:t>create </a:t>
            </a:r>
            <a:r>
              <a:rPr lang="en-US" dirty="0"/>
              <a:t>a common set of rules and organize competitions. </a:t>
            </a:r>
          </a:p>
          <a:p>
            <a:r>
              <a:rPr lang="en-US" dirty="0" smtClean="0"/>
              <a:t>usually </a:t>
            </a:r>
            <a:r>
              <a:rPr lang="en-US" dirty="0"/>
              <a:t>work with </a:t>
            </a:r>
            <a:r>
              <a:rPr lang="en-US" dirty="0" smtClean="0"/>
              <a:t>the national </a:t>
            </a:r>
            <a:r>
              <a:rPr lang="en-US" dirty="0"/>
              <a:t>and/or international federations. </a:t>
            </a:r>
            <a:endParaRPr lang="en-US" dirty="0" smtClean="0"/>
          </a:p>
          <a:p>
            <a:r>
              <a:rPr lang="en-US" dirty="0" smtClean="0"/>
              <a:t>Ex</a:t>
            </a:r>
            <a:r>
              <a:rPr lang="en-US" dirty="0"/>
              <a:t>: </a:t>
            </a:r>
            <a:r>
              <a:rPr lang="en-US" dirty="0" smtClean="0"/>
              <a:t>NBA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3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Federations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325112"/>
          </a:xfrm>
        </p:spPr>
        <p:txBody>
          <a:bodyPr/>
          <a:lstStyle/>
          <a:p>
            <a:r>
              <a:rPr lang="en-US" dirty="0" smtClean="0"/>
              <a:t>Are </a:t>
            </a:r>
            <a:r>
              <a:rPr lang="en-US" dirty="0"/>
              <a:t>responsible for one sport or sometimes a group of similar sport disciplines (i.e. aquatics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Also help with the promotion </a:t>
            </a:r>
            <a:r>
              <a:rPr lang="en-US" dirty="0"/>
              <a:t>of the </a:t>
            </a:r>
            <a:r>
              <a:rPr lang="en-US" dirty="0" smtClean="0"/>
              <a:t>sport</a:t>
            </a:r>
          </a:p>
          <a:p>
            <a:r>
              <a:rPr lang="en-US" dirty="0" smtClean="0"/>
              <a:t>Can </a:t>
            </a:r>
            <a:r>
              <a:rPr lang="en-US" dirty="0"/>
              <a:t>be national or international.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National </a:t>
            </a:r>
            <a:r>
              <a:rPr lang="en-US" dirty="0"/>
              <a:t>federations are responsible for a country's participation in </a:t>
            </a:r>
            <a:r>
              <a:rPr lang="en-US" dirty="0" smtClean="0"/>
              <a:t>the Olympics</a:t>
            </a:r>
          </a:p>
          <a:p>
            <a:r>
              <a:rPr lang="en-US" dirty="0" smtClean="0"/>
              <a:t>Ex</a:t>
            </a:r>
            <a:r>
              <a:rPr lang="en-US" dirty="0"/>
              <a:t>: </a:t>
            </a:r>
            <a:r>
              <a:rPr lang="en-US" dirty="0" smtClean="0"/>
              <a:t>FIBA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4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Multi Sport Event Organizers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325112"/>
          </a:xfrm>
        </p:spPr>
        <p:txBody>
          <a:bodyPr/>
          <a:lstStyle/>
          <a:p>
            <a:r>
              <a:rPr lang="en-US" dirty="0"/>
              <a:t>are responsible for the organization of a certain event which contains more than one sport.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best known example is the </a:t>
            </a:r>
            <a:r>
              <a:rPr lang="en-US" u="sng" dirty="0"/>
              <a:t>International Olympic Committee</a:t>
            </a:r>
            <a:r>
              <a:rPr lang="en-US" dirty="0"/>
              <a:t> (IOC), the organizer of the </a:t>
            </a:r>
            <a:r>
              <a:rPr lang="en-US" dirty="0" smtClean="0"/>
              <a:t>modern Olympics.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5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Why have Governing Bodies?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1264"/>
            <a:ext cx="8229600" cy="45933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Without governing bodies, the sports industry would be like a country under anarchy… in </a:t>
            </a:r>
            <a:r>
              <a:rPr lang="en-US" b="1" dirty="0"/>
              <a:t>chaos</a:t>
            </a:r>
            <a:r>
              <a:rPr lang="en-US" dirty="0"/>
              <a:t>!</a:t>
            </a:r>
          </a:p>
          <a:p>
            <a:r>
              <a:rPr lang="en-US" dirty="0"/>
              <a:t>The governing bodies of each sport have several main goals: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Maintain order and unity while allowing healthy competition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Ensure athlete’s safety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Encourage good sportsmanship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Provide fair and consistent enforcement of rules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Maximize financial profits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51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What do they do?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u="sng" dirty="0"/>
              <a:t>In order to fulfill these goals, the governing bodies perform many </a:t>
            </a:r>
            <a:r>
              <a:rPr lang="en-US" u="sng" dirty="0" smtClean="0"/>
              <a:t>tasks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Promote their sport to gain fans and make more profits</a:t>
            </a:r>
          </a:p>
          <a:p>
            <a:r>
              <a:rPr lang="en-US" dirty="0" smtClean="0"/>
              <a:t>Organize game schedules and tournament brackets</a:t>
            </a:r>
          </a:p>
          <a:p>
            <a:r>
              <a:rPr lang="en-US" dirty="0" smtClean="0"/>
              <a:t>Settle disputes &amp; ensure that rules are followed fairly</a:t>
            </a:r>
          </a:p>
          <a:p>
            <a:r>
              <a:rPr lang="en-US" dirty="0" smtClean="0"/>
              <a:t>Constantly eliminate</a:t>
            </a:r>
            <a:r>
              <a:rPr lang="en-US" dirty="0"/>
              <a:t>, update and add regulations to the sport. </a:t>
            </a:r>
          </a:p>
        </p:txBody>
      </p:sp>
    </p:spTree>
    <p:extLst>
      <p:ext uri="{BB962C8B-B14F-4D97-AF65-F5344CB8AC3E}">
        <p14:creationId xmlns:p14="http://schemas.microsoft.com/office/powerpoint/2010/main" val="325014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Rules &amp; Regulations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b="1" u="sng" dirty="0"/>
              <a:t>There are many types of regulations</a:t>
            </a:r>
            <a:r>
              <a:rPr lang="en-US" b="1" dirty="0"/>
              <a:t>: </a:t>
            </a:r>
          </a:p>
          <a:p>
            <a:pPr lvl="0"/>
            <a:r>
              <a:rPr lang="en-US" u="sng" dirty="0"/>
              <a:t>Game play rules</a:t>
            </a:r>
            <a:r>
              <a:rPr lang="en-US" dirty="0"/>
              <a:t>: specific rules on how to play the </a:t>
            </a:r>
            <a:r>
              <a:rPr lang="en-US" dirty="0" smtClean="0"/>
              <a:t>game; how many timeouts, penalties, etc.</a:t>
            </a:r>
          </a:p>
          <a:p>
            <a:pPr lvl="0"/>
            <a:r>
              <a:rPr lang="en-US" u="sng" dirty="0" smtClean="0"/>
              <a:t>Safety </a:t>
            </a:r>
            <a:r>
              <a:rPr lang="en-US" u="sng" dirty="0"/>
              <a:t>rules</a:t>
            </a:r>
            <a:r>
              <a:rPr lang="en-US" dirty="0"/>
              <a:t>: rules put in place to protect athletes, fans and all involved; recently NFL has </a:t>
            </a:r>
            <a:r>
              <a:rPr lang="en-US" dirty="0" err="1"/>
              <a:t>strickened</a:t>
            </a:r>
            <a:r>
              <a:rPr lang="en-US" dirty="0"/>
              <a:t> rules on hits to the head</a:t>
            </a:r>
          </a:p>
          <a:p>
            <a:pPr lvl="0"/>
            <a:r>
              <a:rPr lang="en-US" u="sng" dirty="0" smtClean="0"/>
              <a:t>Eligibility </a:t>
            </a:r>
            <a:r>
              <a:rPr lang="en-US" u="sng" dirty="0"/>
              <a:t>rules</a:t>
            </a:r>
            <a:r>
              <a:rPr lang="en-US" dirty="0"/>
              <a:t>: determines who is eligible to play; covers use of drugs/steroids</a:t>
            </a:r>
          </a:p>
          <a:p>
            <a:pPr lvl="0"/>
            <a:r>
              <a:rPr lang="en-US" u="sng" dirty="0"/>
              <a:t>Selection rules</a:t>
            </a:r>
            <a:r>
              <a:rPr lang="en-US" dirty="0"/>
              <a:t>: how are new players drafted and how are game schedules made</a:t>
            </a:r>
          </a:p>
          <a:p>
            <a:pPr lvl="0"/>
            <a:r>
              <a:rPr lang="en-US" u="sng" dirty="0"/>
              <a:t>Equipment rules</a:t>
            </a:r>
            <a:r>
              <a:rPr lang="en-US" dirty="0"/>
              <a:t>: what types of equipment must be worn, can there be logos, etc.</a:t>
            </a:r>
          </a:p>
          <a:p>
            <a:pPr lvl="0"/>
            <a:r>
              <a:rPr lang="en-US" sz="2600" dirty="0"/>
              <a:t>And more!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9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Other Info about Rules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913376"/>
          </a:xfrm>
        </p:spPr>
        <p:txBody>
          <a:bodyPr>
            <a:normAutofit/>
          </a:bodyPr>
          <a:lstStyle/>
          <a:p>
            <a:r>
              <a:rPr lang="en-US" dirty="0"/>
              <a:t>Because governing bodies do update and add rules so often, athletes may have a hard time keeping up with it </a:t>
            </a:r>
            <a:r>
              <a:rPr lang="en-US" dirty="0" smtClean="0"/>
              <a:t>all.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So they must rely </a:t>
            </a:r>
            <a:r>
              <a:rPr lang="en-US" dirty="0">
                <a:solidFill>
                  <a:schemeClr val="tx1"/>
                </a:solidFill>
              </a:rPr>
              <a:t>on their </a:t>
            </a:r>
            <a:r>
              <a:rPr lang="en-US" b="1" dirty="0">
                <a:solidFill>
                  <a:schemeClr val="tx1"/>
                </a:solidFill>
              </a:rPr>
              <a:t>agents</a:t>
            </a:r>
            <a:r>
              <a:rPr lang="en-US" dirty="0">
                <a:solidFill>
                  <a:schemeClr val="tx1"/>
                </a:solidFill>
              </a:rPr>
              <a:t> to do so</a:t>
            </a:r>
            <a:r>
              <a:rPr lang="en-US" dirty="0" smtClean="0">
                <a:solidFill>
                  <a:schemeClr val="tx1"/>
                </a:solidFill>
              </a:rPr>
              <a:t>!</a:t>
            </a:r>
          </a:p>
          <a:p>
            <a:pPr marL="41148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While the rules that are set by the governing bodies are not legally enforced by the government, they are enforced by the teams that participate in the league or federation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Governing bodies make sure their rules comply with laws as well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Commissioner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6085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American leagues, if a rule is broken or a player is in question about a rule, the leagues often turn to the commissioner.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exact powers of the commissioner depend on the constitution of the league, </a:t>
            </a:r>
            <a:r>
              <a:rPr lang="en-US" dirty="0" smtClean="0"/>
              <a:t>but the </a:t>
            </a:r>
            <a:r>
              <a:rPr lang="en-US" dirty="0"/>
              <a:t>commissioner is usually the highest executive position. </a:t>
            </a:r>
            <a:endParaRPr lang="en-US" dirty="0" smtClean="0"/>
          </a:p>
          <a:p>
            <a:r>
              <a:rPr lang="en-US" dirty="0" smtClean="0"/>
              <a:t>Commissioners </a:t>
            </a:r>
            <a:r>
              <a:rPr lang="en-US" dirty="0"/>
              <a:t>are elected by the owners of the league's </a:t>
            </a:r>
            <a:r>
              <a:rPr lang="en-US" dirty="0" smtClean="0"/>
              <a:t>teams, </a:t>
            </a:r>
            <a:r>
              <a:rPr lang="en-US" dirty="0"/>
              <a:t>and handle matters such as discipline, arbitration of disputes between the </a:t>
            </a:r>
            <a:r>
              <a:rPr lang="en-US" dirty="0" smtClean="0"/>
              <a:t>teams, </a:t>
            </a:r>
            <a:r>
              <a:rPr lang="en-US" dirty="0"/>
              <a:t>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9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algn="ctr"/>
            <a:r>
              <a:rPr lang="en-US" b="1" dirty="0" smtClean="0"/>
              <a:t>1.04 Activity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024"/>
            <a:ext cx="8229600" cy="498957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dirty="0"/>
              <a:t>Select a major sport and determine the nature of its governing bodies. Does it have a commissioner; if so, who is it? Search the web to locate current news articles about the governing bodies and recent actions/changes. Prepare to present this info to your classmates.</a:t>
            </a:r>
          </a:p>
          <a:p>
            <a:pPr lvl="0"/>
            <a:r>
              <a:rPr lang="en-US" b="1" dirty="0"/>
              <a:t>NFL</a:t>
            </a:r>
          </a:p>
          <a:p>
            <a:pPr lvl="0"/>
            <a:r>
              <a:rPr lang="en-US" b="1" dirty="0"/>
              <a:t>NBA</a:t>
            </a:r>
          </a:p>
          <a:p>
            <a:pPr lvl="0"/>
            <a:r>
              <a:rPr lang="en-US" b="1" dirty="0"/>
              <a:t>WNBA</a:t>
            </a:r>
          </a:p>
          <a:p>
            <a:pPr lvl="0"/>
            <a:r>
              <a:rPr lang="en-US" b="1" dirty="0"/>
              <a:t>MLB</a:t>
            </a:r>
          </a:p>
          <a:p>
            <a:pPr lvl="0"/>
            <a:r>
              <a:rPr lang="en-US" b="1" dirty="0"/>
              <a:t>NHL</a:t>
            </a:r>
          </a:p>
          <a:p>
            <a:pPr lvl="0"/>
            <a:r>
              <a:rPr lang="en-US" b="1" dirty="0" smtClean="0"/>
              <a:t>MLS</a:t>
            </a:r>
          </a:p>
          <a:p>
            <a:pPr lvl="0"/>
            <a:r>
              <a:rPr lang="en-US" b="1" dirty="0" smtClean="0"/>
              <a:t>CFL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9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51</TotalTime>
  <Words>629</Words>
  <Application>Microsoft Office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Urban</vt:lpstr>
      <vt:lpstr>1.04 Governing Bodies in Sports</vt:lpstr>
      <vt:lpstr>Types of Governing Bodies</vt:lpstr>
      <vt:lpstr>Leagues</vt:lpstr>
      <vt:lpstr>Federations</vt:lpstr>
      <vt:lpstr>Multi Sport Event Organizers</vt:lpstr>
      <vt:lpstr>Why have Governing Bodies?</vt:lpstr>
      <vt:lpstr>What do they do?</vt:lpstr>
      <vt:lpstr>Rules &amp; Regulations</vt:lpstr>
      <vt:lpstr>Other Info about Rules</vt:lpstr>
      <vt:lpstr>Commissioner</vt:lpstr>
      <vt:lpstr>1.04 Activity</vt:lpstr>
    </vt:vector>
  </TitlesOfParts>
  <Company>Henderson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1.04 Governing Bodies in Sports</dc:title>
  <dc:creator>Windows User</dc:creator>
  <cp:lastModifiedBy>Karen Isbell</cp:lastModifiedBy>
  <cp:revision>5</cp:revision>
  <dcterms:created xsi:type="dcterms:W3CDTF">2014-01-24T16:14:42Z</dcterms:created>
  <dcterms:modified xsi:type="dcterms:W3CDTF">2014-02-06T14:57:01Z</dcterms:modified>
</cp:coreProperties>
</file>