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1" r:id="rId3"/>
    <p:sldId id="279" r:id="rId4"/>
    <p:sldId id="272" r:id="rId5"/>
    <p:sldId id="273" r:id="rId6"/>
    <p:sldId id="274" r:id="rId7"/>
    <p:sldId id="275" r:id="rId8"/>
    <p:sldId id="278" r:id="rId9"/>
    <p:sldId id="257" r:id="rId10"/>
    <p:sldId id="258" r:id="rId11"/>
    <p:sldId id="259" r:id="rId12"/>
    <p:sldId id="262" r:id="rId13"/>
    <p:sldId id="263" r:id="rId14"/>
    <p:sldId id="264" r:id="rId15"/>
    <p:sldId id="265" r:id="rId16"/>
    <p:sldId id="287" r:id="rId17"/>
    <p:sldId id="280" r:id="rId18"/>
    <p:sldId id="266" r:id="rId19"/>
    <p:sldId id="281" r:id="rId20"/>
    <p:sldId id="269" r:id="rId21"/>
    <p:sldId id="282" r:id="rId22"/>
    <p:sldId id="283" r:id="rId23"/>
    <p:sldId id="284" r:id="rId24"/>
    <p:sldId id="285" r:id="rId25"/>
    <p:sldId id="286" r:id="rId26"/>
  </p:sldIdLst>
  <p:sldSz cx="9144000" cy="6858000" type="screen4x3"/>
  <p:notesSz cx="7004050" cy="92233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6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19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2720" tIns="46360" rIns="92720" bIns="46360" numCol="1" anchor="t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50" y="0"/>
            <a:ext cx="3035300" cy="4619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2720" tIns="46360" rIns="92720" bIns="46360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3000"/>
            <a:ext cx="3035300" cy="4603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2720" tIns="46360" rIns="92720" bIns="46360" numCol="1" anchor="b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50" y="8763000"/>
            <a:ext cx="3035300" cy="4603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2720" tIns="46360" rIns="92720" bIns="46360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/>
            </a:lvl1pPr>
          </a:lstStyle>
          <a:p>
            <a:pPr>
              <a:defRPr/>
            </a:pPr>
            <a:fld id="{44E6725A-47BD-449F-8AC3-001C2BEEF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41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163" y="0"/>
            <a:ext cx="3035300" cy="4619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0726735-39F1-4A4D-AC96-38A3208ED24C}" type="datetimeFigureOut">
              <a:rPr lang="en-US"/>
              <a:pPr>
                <a:defRPr/>
              </a:pPr>
              <a:t>2/3/2014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3275" cy="3459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381500"/>
            <a:ext cx="5603875" cy="41497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9825"/>
            <a:ext cx="30353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163" y="8759825"/>
            <a:ext cx="3035300" cy="4619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211BCC9-A4DE-49DA-8D70-57B8A31549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09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Above reproach – meaning nobody should be able to question your actions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696A28-FB8A-4B75-9D40-14C20826C100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http://dainmcquarrie.com/tag/trademark-infringement/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11BCC9-A4DE-49DA-8D70-57B8A315494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http://dainmcquarrie.com/tag/trademark-infringement/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11BCC9-A4DE-49DA-8D70-57B8A315494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9223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224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extLst/>
        </p:spPr>
        <p:txBody>
          <a:bodyPr lIns="92075" tIns="46038" rIns="92075" bIns="46038"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1BBFE2C-C1A4-44B5-9C89-D3DE5E1E6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27ADA-3D16-4540-AD51-8D4AC60EA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62DD-8335-46E2-95F6-2CA0989CF7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830CB-A0B1-4650-8245-D3F3473DB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55404-2C07-4E49-8EEF-5C6D126552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58AB7-6D1C-4E70-B672-0C34798F7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00687-E55D-493A-879E-2FC8A5073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CF6FE-783F-49C4-BE3D-62BC54187A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FDC26-184C-42AE-B9AD-D3ED75426F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3055C-93D5-457B-BDCB-4887B14FBE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CF2D3-D485-4ED5-A08F-53351CBF4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D713B-15C8-4698-A6FF-160C22630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819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819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pPr>
              <a:defRPr/>
            </a:pPr>
            <a:fld id="{A0334118-9370-4F67-BB97-6877262777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20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3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oogle.com/imgres?q=air+jordan+brand&amp;hl=en&amp;safe=off&amp;client=firefox-a&amp;rls=org.mozilla:en-US:official&amp;biw=824&amp;bih=714&amp;tbm=isch&amp;tbnid=ujDNGnJS517jJM:&amp;imgrefurl=http://speedendurance.com/2009/01/08/nike-air-jordan-2009/&amp;docid=BaAXijYWZJ9BoM&amp;imgurl=http://speedendurance.com/blog/wp-content/uploads/2009/01/nike-air-jordan-2009.jpg&amp;w=300&amp;h=400&amp;ei=A64xT5XGN8jf0QH0nKDbBw&amp;zoom=1&amp;iact=hc&amp;vpx=384&amp;vpy=306&amp;dur=574&amp;hovh=259&amp;hovw=194&amp;tx=127&amp;ty=121&amp;sig=105458217873697756845&amp;page=1&amp;tbnh=164&amp;tbnw=135&amp;start=0&amp;ndsp=9&amp;ved=1t:429,r:4,s: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qxNpnXYngLg&amp;feature=related" TargetMode="External"/><Relationship Id="rId2" Type="http://schemas.openxmlformats.org/officeDocument/2006/relationships/hyperlink" Target="http://www.youtube.com/watch?v=rTbT5zHGors&amp;feature=fvwre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qxNpnXYngLg&amp;feature=related&amp;safety_mode=true&amp;persist_safety_mode=1&amp;safe=active" TargetMode="External"/><Relationship Id="rId2" Type="http://schemas.openxmlformats.org/officeDocument/2006/relationships/hyperlink" Target="http://www.youtube.com/watch?v=UdSxa9VYtyY&amp;safety_mode=true&amp;persist_safety_mode=1&amp;safe=activ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.google.com/videoplay?docid=-6934706929798894407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po.int/designs/en/" TargetMode="External"/><Relationship Id="rId2" Type="http://schemas.openxmlformats.org/officeDocument/2006/relationships/hyperlink" Target="http://www.copyright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/imgres?imgurl=http://www.collegehoopsnet.com/new/files/category_pictures/Duke_2469_0.gif&amp;imgrefurl=http://www.collegehoopsnet.com/new/conferences/acc/duke&amp;h=459&amp;w=540&amp;sz=12&amp;hl=en&amp;start=2&amp;um=1&amp;tbnid=Jq2044cykxiHZM:&amp;tbnh=112&amp;tbnw=132&amp;prev=/images?q=duke&amp;svnum=10&amp;um=1&amp;hl=en" TargetMode="External"/><Relationship Id="rId3" Type="http://schemas.openxmlformats.org/officeDocument/2006/relationships/hyperlink" Target="http://www.bitlaw.com/source/15usc/" TargetMode="External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hyperlink" Target="http://vimeo.com/5021350" TargetMode="External"/><Relationship Id="rId9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orlandosentinel.com/news_education_edblog/2010/02/seminole-school-dodges-trademark-infringement-bullet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deadspin.com/assets/resources/2007/03/NorthCarolinaTarHeels.jpg&amp;imgrefurl=http://deadspin.com/sports/college-basketball/north-carolina-tar-heels-243269.php&amp;h=260&amp;w=325&amp;sz=34&amp;hl=en&amp;start=2&amp;um=1&amp;tbnid=BJviVjZx05ECLM:&amp;tbnh=94&amp;tbnw=118&amp;prev=/images?q=north+carolina+tarheels&amp;svnum=10&amp;um=1&amp;hl=en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hyperlink" Target="http://images.google.com/imgres?imgurl=http://www.hockeydb.com/ihdb/logos/nhl/carolina_hurricanes_2000.gif&amp;imgrefurl=http://www.hockeydb.com/ihdb/logos/logos.php?t=979&amp;s=2000&amp;sf=&amp;h=400&amp;w=565&amp;sz=19&amp;hl=en&amp;start=1&amp;um=1&amp;tbnid=sw1tPBmQdwqxqM:&amp;tbnh=95&amp;tbnw=134&amp;prev=/images?q=carolina+hurricanes&amp;svnum=10&amp;um=1&amp;hl=en" TargetMode="Externa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E9KwH7zRpDU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hyperlink" Target="http://www.youtube.com/watch?v=oagvkKDiMYk&amp;safety_mode=true&amp;persist_safety_mode=1&amp;safe=active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914400"/>
            <a:ext cx="8610600" cy="2057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latin typeface="Arial" pitchFamily="34" charset="0"/>
              </a:rPr>
              <a:t>1.01 Explain the role of Agents in Sports &amp; Entertainment</a:t>
            </a:r>
            <a:br>
              <a:rPr lang="en-US" sz="3200" b="1" dirty="0" smtClean="0">
                <a:latin typeface="Arial" pitchFamily="34" charset="0"/>
              </a:rPr>
            </a:br>
            <a:r>
              <a:rPr lang="en-US" sz="3200" b="1" dirty="0" smtClean="0">
                <a:latin typeface="Arial" pitchFamily="34" charset="0"/>
              </a:rPr>
              <a:t/>
            </a:r>
            <a:br>
              <a:rPr lang="en-US" sz="3200" b="1" dirty="0" smtClean="0">
                <a:latin typeface="Arial" pitchFamily="34" charset="0"/>
              </a:rPr>
            </a:br>
            <a:r>
              <a:rPr lang="en-US" sz="3200" b="1" dirty="0" smtClean="0">
                <a:latin typeface="Arial" pitchFamily="34" charset="0"/>
              </a:rPr>
              <a:t>1.02 Describe legal issues affecting the marketing of Sport/Entertainment products</a:t>
            </a:r>
            <a:br>
              <a:rPr lang="en-US" sz="3200" b="1" dirty="0" smtClean="0">
                <a:latin typeface="Arial" pitchFamily="34" charset="0"/>
              </a:rPr>
            </a:br>
            <a:r>
              <a:rPr lang="en-US" sz="3200" b="1" dirty="0" smtClean="0">
                <a:latin typeface="Arial" pitchFamily="34" charset="0"/>
              </a:rPr>
              <a:t/>
            </a:r>
            <a:br>
              <a:rPr lang="en-US" sz="3200" b="1" dirty="0" smtClean="0">
                <a:latin typeface="Arial" pitchFamily="34" charset="0"/>
              </a:rPr>
            </a:br>
            <a:r>
              <a:rPr lang="en-US" sz="3200" b="1" dirty="0" smtClean="0">
                <a:latin typeface="Arial" pitchFamily="34" charset="0"/>
              </a:rPr>
              <a:t>1.03 Discuss the impact of unions on the </a:t>
            </a:r>
            <a:br>
              <a:rPr lang="en-US" sz="3200" b="1" dirty="0" smtClean="0">
                <a:latin typeface="Arial" pitchFamily="34" charset="0"/>
              </a:rPr>
            </a:br>
            <a:r>
              <a:rPr lang="en-US" sz="3200" b="1" dirty="0" smtClean="0">
                <a:latin typeface="Arial" pitchFamily="34" charset="0"/>
              </a:rPr>
              <a:t>S &amp; E industries.</a:t>
            </a:r>
          </a:p>
        </p:txBody>
      </p:sp>
      <p:sp>
        <p:nvSpPr>
          <p:cNvPr id="24578" name="AutoShape 2" descr="data:image/jpeg;base64,/9j/4AAQSkZJRgABAQAAAQABAAD/2wCEAAkGBhQSERUUExQUFRUVFxcYGBcYFhcXFRUXGBcVGhcXHBcXHCYfGBkjGRQUHy8gJScpLCwsFR8xNTAqNSYrLCkBCQoKDgwOGg8PGikcHB8pKSkpKSksKSkpKSkpKSksKSwpLCwpLCkpLCkpKSkpKSkpKSksKSwsKSwpLCkpKSkpLP/AABEIAPAA0gMBIgACEQEDEQH/xAAcAAACAgMBAQAAAAAAAAAAAAAFBgQHAAEDAgj/xABFEAACAQIDBQQHBQYEBAcAAAABAhEAAwQSIQUGMUFREyJhcQcygZGhscEUI0JS0WJyouHw8RUzgsIXJEOSFkRTY3ODsv/EABkBAAMBAQEAAAAAAAAAAAAAAAABAgMEBf/EACMRAAICAwEBAAMBAAMAAAAAAAABAhEDITESEzJBUWEEIkL/2gAMAwEAAhEDEQA/ALwrRcCsY0M2hi8gkmk3QBDtx1rBiF60lYnbLE9BWk2ywGmv0rH6l+B37Yda8HGpwzD30hXtqMeLHyrmm0Ty0o+oeSwvtS9a9i8OopBTajj8Vb/xputL7B4Hvt1mJE17zjqKRF2oZma3/jb8jT+yDwPc1otSQNvOBxrl/j7HiTR9kHgezdHUVrtl6j30i/4ox5mvD7UI5ml9v8DwPvbDqPfW+0HUVXbbWucmiujbcan9v8DwWB2o6is7Udar07wsurMAPOBWzvUGEhljwJNH2RNIfjfXrWfaF61Xh3lAOtwDz0+dTMLt3N+IHyNH1Ch37deteTiF60sJj54GtPjD1p/UfkZ/ta9a2MSvWlB8aRzrF2gaX1DyOIujrXpWBpRG0T1opsbHEtlPMfEfyqo5E3QONBusrKytSTCKU95XObU6DhTZSVvY5k+dZZeFR6Abt+uLXzXJmrwblcprZ2z1jYiPOoouEmB/auwtx406FZprzNXsMetayHrHlr8655gOrHw1/lRoCbbvxxr0mL14UPbEAcvqfhWreLM8CB5Gk6AJXLleS1ce2FRLtwsfChIdk29joGh9tcMNfLHwqBfOsdPnUfauOZEW2mr3CB7Ty+p8qpbJbCmK2qF7qd9vDgPMmuOHw2IvazlX9kf7m+grtsDZMgflHExqx5nzNM5gDpV+DnlMFYbd62urDM3ViW92bhRzZuEVmycJBjzAkUNu7VtqYLfA1J2btW32qEOPWHUc4+tP5xIUmMGJw/bJaJ9YgqT4gfqDS7ibA4RPuppvXMqHT/LvD3Ej6PQLahyXXECAx5ddfrTnF9LdAhVZDIJKn8J4jyb6H31IN7OkrrHHqPZ1FaNwPpUE4k227QEmNGXw6jx/rrU+KXpBGVOmdreJz93ny8fDzrVvFwYPD4ioO1UysHX1W1B+MVq1dLSTz1paZuGg9MO71jvZug0/r30oYZ+VNW6WI1ZDyEjynUfEUQX/AGB8GWsrdarrMjU0n7zpLHzpupb3is6mssq0XHon3rEioq2+VSu3k17vkKIHE8a5kzVkPMBoAfICvYc9I8zWr7hB40B21tsWV72rH1V6+PgKaQg2zg858OVdVTThVY4vb1+4Z7QoPyp3R+prnhrWJunuds58M7fKr8E2Wa+FuH1R7hXO3h7oIlWjxBpUwG6O1X9SziR4klB72Ipgs+jzbMCLhXzv8PdR82FoJMvWuFs6wNa5D0ebaXhfB/8AukfxCu2x1xdvEfZ8cihuzLo0CWykTDDjoSfZQ4tBaI+0EyFm5fWhezcM12+GIMKIXxZ+J93zozvLayIR1Irnu1dVFe65CpbiSeAGRTJ98UoLZOR0hstWxbQDQAD2UCxe86iYgAH1mPH2Cum3tqLk0MrlzEg8RE6HxHzpZxeAtjKbxZ3P4EBOWfwjy4TzrRujGEPQSbfa2vEo3+kfrXm3vphyZyoD1C/ShyW7Y/8AKPHUk/GBpUnZ2OwZbI9llJ5jhS9s1+SH/Y23Xx1q49pRlN1fxAQbeQsOGsx4UE23t5BiLuZgrhypTtF0IjTUieVQVv4ezPZm6s6wrsoJ8Qpiag2tr2GDILQmdRprPEzGp8ap5JLhPzTCC7wA8CD/AKh9K538ZmMxEgg66HofOaCXd3rLtIAQE8ZXTy4VHVHwt5bZYsj6ayYOkEe+j3ITxpbHFIuYUxxQke1YPxDUPw9+NDyqbsP/ACsQvR59jWk+qmhka1jVM26gthHBuKOunwpw3cwxW4T4EfI0hbNP31v98fOrV2dZAUHrWkFbJZNrVZWV0EnmKC7xJK0boNt06VGT8RrpWmUo0Hka6tczGalbTEt5f1FREFcqNAbi8VLnoNPd/RpJ3kvZ8SR+VQPbx+vwppDSwHU0s4jZz3cZcRMuYsYzHKunVuQjnVw6DHjcXczDDDpi8UpvF5NuyAcgUEgM8esTHDgJHGrAs71FVy4fBuFHCIRR/pAqqrPpH2hYa1gVw1iwwAUMwa53APWXvZGEAmRINd8ZvjjJ1xzDL0s2FQeyBVvIoaZjKSRZuzN/RcuC3cQ22JgBhox6Buvzpst3wVzA6VQl/bOMxaZTesvlhszYdVYa6EPbYc+Yqdu36aMaV7JcCMUyaF7bOsnxEMJ061UMilpAmnwugYnveshHn3qT/SUy5LdxWAvWXDKJ7xUyGEceB+dKW1PTBirILXNk3LGkdoSTlJ562wD5E0uYTeJ+9dGGW7cfvZr1wZpOuYqDPvNVOSitjuhm2vcXEWUccCPiOPzoJicGz4DFi2CT2lqQOJC9mTp0A19hrrg9vYhzZsXcMALjZe0FxSczBmJKqsAGD7uNa2dtQ2bl+3JDR2igaM2Ud9R4wF086wh/hUnatHW8Mtq3bbQ9moIPEerI8xr7qZcFusl6Lha4IElUMM2p0niKSNqY3Mi3OBadJmOAGuk8atncq3mthuIg/M0//Qo8AuztzlQXGBuZixKCYyofwtHrnxNB8Tu2BetMwAm4QYHIg/3q1cdfVEM6VW28G3lN+yiH1bmY/wDaQPnTmqZcRswm6Vi7aGZATyPOlnF7j2SzgSve+X0qwNjgiwnUqD76ThtYfaGtsdSSR7zRPSQl+wXs7dS3be4buGRy+XKxLGIJOZTxU68iPKl7fxUTE4ZEHqiIBmOAEnzn3VYeNxbC0deAMeBNVS9q5exbs4hcxtr+YZFE6EcBJJbrcA51N2DWg/s/GjNdymRlVTH5gXPwDRW1WSB1reG2eLVoBR6x9pjiT8BXk6VN2CVKidsOz9+s8pPt4D51aeDHcHlVU7Ff7+3+8KtjCjuDyrXEKR0rK3WVuSeXoFvFfCJPM6Dzo840pP3rtM+WOU6ecfpWeR1EqPRfkHj7ahXronTQfKud+6ZK9PnUW80wK5kaNkPD4TvzUS9sxvteaz65Vngx3iCBGunA0Ue5liDQbbl0Mwbo4A8J0qodJfCdv1s5rNzCYrsz2al1uZAWyh114cpnWhqbyYMnW4AukqVgkc+K1bO6uz+2wdstqCI8o0+lQ9o7jWlDXGyQuvAFvAAHmavLhWTb0YSgpFV7T3jV1dcNL3bp0CK0CefAAACfnThuRetbNCWZHaES7ftGJ/ryoTt/HrYhbIhj6xHED9TUJdoWHxAc3CATJJRoBgcTHhWeOChpGkYKKLA3p3iXE4a/YIUnKYb5+XGqs2XtHCp2fauFdcocMGDAiA0aQeGlN4xFjtMvahs8Duq3MjnEV729si1hsMl0CYuJLRJ4yAPPLRNLJpjnjTRxwG1kL/aWGhkWUCkacDcgiQI7q+GY/iFAt7MVh3OctluT6oBDeYjUVw2nvHduzBNtOgPfPm/H2CPbQNyNQANePU+fWqhi8gqiqQy7o4e3eLI6ZyIe3x9UgMe6OJUmfAT0q6907C28KpXhr8zVG7mPl7M5ir9o3ZkRmBQyF10J78gc5KnjVsbF3iTKttotsx0UH7u4de9aJ5zxtnvDhBrRaYMg78bauCVQEnkBxJj+jVYJi2S9muAkzrzirX23h7nea0qM50liRA8NDrSrjcJdVVYthe1nvL9muPl83JifCBWf5PZadDDsz0q2lQKw9VY5g6Um47ab4rE9phkdiv4gIHEzx863hr2S4c/2VmcaBcNiHjXiBnUCmHZtq/be2FWyLZAzG2jL5yHJM+Rpy1+wTCe7O0PtFhSeIOVp5EayfZB99DdkbvW8Uj4lhe1Z+wW3cNsi32jB7hy6M7uGMNI4eNFsci4bDYi8qkFwVVRzuOCNB1gsY8RQfdnb9trNvDqfsuJtIq2i5m3iBwkEwGlyQ1swQdPISpWJ9Im1HbDo1wA3cPMdqIDWjMFbyEDIQdC3Ax+E6VE2fiBfXNaZW4yoZSwgxqoM+3nR6ziWvXrlywBaxaCMVg3M28SkZcyk8ZHdDx0VwIBqbisLhltm7dsW7KKPUZUYp0AgesY9UHwpef4BC3Z2aTellIy9QRqfPwmrMsjuiq39GDXbt7EPquFOtq2xzFDm5EkkKVHDgSDHDWywK2hGiGZWVutVoI1cOh8qU9tNTXf9U+VJu8v+Wf605/KscvCoi3j8FPeUAcS2vxoBexkCefjyqTjdoM5jUL0/XrQTFtLeFc0XejVo6HEyepoPi8chuBM0sXUmOAM9fOh+0trm5KWiVTmw0L+3kKE37cLp1FdEYUQ2fSXo5xY+yIk6y5/iP0iie2cCSrEDx8z1NUruF6QRYIs4h4E9y5y8m6Hx4HWavTZ20VvJGkxy4EdR4VsZlU43YVoXCb1wDmZIB/l5UPv38EGRUR3XMMzA8ROoBmaat7N2QXZmtzP4hMjxFCtkYG8QLdnsW10zWbZYe1hXPH8jRvQT3at7PuaC3kudo0BpJgnuqDJHCPGlP0mY+cR2SE9nbJgeKgAGPNnqzUa3hEF3HPZXIJUFVBB8Ao4+FUvvDtAYnFX7y6KSMs6EqOJg8NSTHQVs0ukWCu1mo9q9oxOgHyr1eGQZvwkwT0PL31DGHa5qZFsH3k8AOpNIYx7u4+xdtPYunKGfOj8CrQBoeXAGm3BY1hbNnFjtE/DeQSfNwBJ/eAJ08JoJsDcsghmTM0aJ+BJ0k/maD5Dl1oljd3LaXUtozG5+IKQFTw059elS0x2MOCx99FFxbnb4dJnOZLCDlRbitmMtHrZgADwrrcxwgzhLDkzPZYm5a1PHRtOtLLbtXbRlA4JM5lJ1844+2awYbFAy1u1c8LlsH4gAj30qYBzD7QSwSw2Y5P7WMDgeWYQDUj/iEANcFkHCWv5vgo6Aml619p4DD2tOin6kzU/Z+xsY7CLYt68VsW5HLQldOJ4UUwCuCxVzaN0G4pS0kKi2yVGYsGYq0yWAVRnGksoHOu+3twkdQtowoOoJLXFYnvNmMliSSSTrOs0fwGwzg7Ru9+7cMFzcbM0AR00A6DhJrxtLH9rD2ouAjv21IF1D1A4n3H9NK0S2Cf8AwuLeR7997lxQwW4YF4gxKArE+qO8ZoNtXCywDSVA7qkzEdB0AHE16vYwrde5kvMSoVVdMqoeZLZiWkgaACuu7NlmuveuENHdn9rmoA0AUR8ByMy9DG7dDYgwtrXW6/euHlJ4KPBRCjy8aaFNAMDiZIo9b4VcXYmeqysrKoRj8KUdtDux1ptcaUo7a5edYZuFx6IW2LOVh5fL+9Lm0TKv+6fkaat4UlhS1fTut46e+sImjE+yoyitXVkEVq0NK9GusyIi4IsCfGIpz9Hm3sTaLWxc+7SIBPeUnmp/LoZHDhwpVwasbkA6SJ8udHt3rP8Az1pQJ7WUH7zRA94+NAi08dvRibdk3bgU21gFnVQZPCJIk+AoPsXe7FX7xXBWbTv6xLKAqDhmMGYnnpTRvLuKcVad7jM11VPZ5mPZ28oHdW3wAIEFjLGdTwAE+j/dZGwtvF2oF8O5VlLAr+Hs2HqshHERz01AND7Q0tWDMVsi5ir7Neui5dtXDae9dKWsJYcAHsrSSS7gHWB5tRzdv0d4fD5XNs4y4WPfuAW7FsqY9RpkSNDDcoozsG393dZlCFsXiHhghZWMAwW4GZWQpJFGsdcIYaQZ0YmBDADKCQWJmD3QOWo1qiSLtm7ZsYW4+LWybCgyipIeTCLlbQsZA89Zjh854LEBrwNpQqfaCbaN3sgaMik844TTr6Vd5e2vnD2z91YJzQdHvcHY9cvqifGkLYSntkH/ALqH3TUyKQ+Hee84NoDsmEAhfW8IPQ6nMJnXWj+5uwySWI/kOPxqVupsK3i+0zgF7TiDzAMka++nXZ+zlshQoETr106+40khNg/aNi2hBcEFzoF0J0EzyAk/EV22PatO5BSIGgkkePtqZtfZHbhdYKGR9R5HT3UL2IT2yx1afKG+sVX7ETNtstkoES2M06kd7SNB7+NCb+3b0gIVX91RPtJmmba2ybd9R2gPdkghipGmvDjQgYDC4Jc4HeYaZ2mfHvaAdT7KGBL2RtRmbJcMzwMAa9NNIiaAb4bppOe2MubTT1Q2sacgfCu+C2tZ7UM91Fgzoy+wDwpndreItsqsrBhoQQY6H3j4UlJP9jpopfYmE+1FVaSxIGSTBOsz1AIOh6UyYDC9it2wunZsWA4dxuIA8GDDyihOy1OH2kV9WLoPsYhj7JZx7KN7aHZ45X/C4yt0htPgR/FUMZO3evntlE6GffFPScKRE2U4cNbniOHFT+lPNgHKJ4xr586qASOlZWRWVoSeqU94F1PnTYaVNumZrHLwqPRL2xbmD50r41IHtp0xmGkUo7ct5THQ1zxNGIziGI/aI9xNciTm8KI3bdvO0gzmPOBxrm1iyOBPvJrqMyAt3syGHCdfI8aKYbaGW7auA+pcRwfJh9KE4jDGYUyCY104mj9rcC99pWx2qAtrOuQDnJ5AeXOmB9Eb17QNvBXnHHs2jzymPjFJHon3mW2buCvTZZWDW1uDKSrKCeMcQAw6ielOOzN27tuywfEvcvMIDtqieCWyYHmdfKkXeL0Z9ve7W7jfvUEFskkg6hTJ1jiNdJptbsE9UPGzMR90rgwHv4ls0GMpv3NcwEAREHMOXHhQ/eHaYsYW7iWYAwcg5OzAqiggLmObUznELx5152ZdtWMPbstez5AcrkJmEnWCAQKF7z7GO1RbIxBtclRlzWicpM5hBBjMOdFiopxhx8ZJPUnUn2mT7a5YK5luWz+2vzopt3Yr4W+1m4VLLl1UyrBlDKROuoI40HvrkZT0ZT8aljLk9HmLNvHXVPq3LYPtUT9Gp0u4nLiYJJB1HCIbifeDVb7MxBt4izcAmCQ37pH8zTbvJjci4e+OEsjeR1H+6lB/oGhypa2Nc++Txke9W/Si2A2kt20rg/lnwMgH40HsN2V4Zh6ja/H9askOYnaK9YOcLHXWD8KqjejGMmPxC3SWPad0seCEAoF6ADTzB604vjg926oPqXR7J1/WlD0hWluYt2WTooYcyMqmV6spkxzBYDWKw/5EPcKN8E/M9kQY2ATlkc44j2Gt4q2Qc1q4QQquGRmUwxYA8AyaqeMcaAYfHZO65kRow1BHLXmIors/EFUVlyvbZj3SfWNonulhBHEEDoeoMeZCNbZ6Ezjc2vca+j3jJ0UuRDH8peNCdYzCOInrVgnLiEVjBPUcm5j3jhSbgsMcdcClCrAlr1zSCGPqgARJ1jzbkoFNmNxVvC2sqwDByIOp4HynnXdCTlHZw5IqL0M+xLWtHQKWNxMXcu2M9xcpYtl5EqIAJHjBP+oU0V1wVI52ZWq3WVYjdK+8C8fP600Ut7wwB51ll/EqPRdcaUl70rBJpzuGBS7vBhgwPjMedcsemrKxxR758zXGumOfK7A6akcaidv0UmutcMiQkyI4yPmKtvbtk2MasxJt3wPOFNU02JP5SDVrbw7y2MTjLLowKrbYkFgNWCyvHjAqkIubCkFVbnHzg/pSbvl9na7kuNdtsB+BwqkTxIZTr7q1ht9kCKFhogCTGnkOJ9vKvG2tvEspWxbvAqZYiTz8NI091KT0CRXNpLdvaOS+7XcM2bKvaFTKiWBNuCSB3o/EMwGsVw23tLsMQDhDcsgKDIdobMJDBWJhcpETqZmBpJXF2LYw9wX7SqculzuhkK6qysDmzBogCJgTxNJTYpnMvq5nOIgDhBHLKRy5EMIgCs8bclbVFSVM7YvHvedrlxmd2MszcSf6AqBtk6H90fA1KIqPtdZB/dqxFgYi+bbYe5PdOWenfVfqI9tOGzL6XrN3CvqD6h5g/wDTOvX1T4jxpEsTd2Ws+utsAjn3QGQ+1cprNnXbhRLq3SkSmirOmhWDMxHMcxWcWNobNjXLoW9hWOVmU29eAaAVb2gj31LxWOvHgiIObSW08oGvnSTjMdijcLWrxe4coYG2mUATDFtAGA0jU+FdPtuNCwXIHMFUbh0itCQpsTFRiMUk/lK8+BP0atbYDXbj3FUkLEwCYiBMDlpQKzbxYZnRWzNAJJSCPILRrCbL2mR91ltzxObU/L5VIwRhEs3F7JpUg90jKZXjEEgyDIgTpHjTJhRgrWF7Frfad7NILBswzarwymHYcedKuO2Bca463yFuzPAnN+0GBgz1ivRw+LtKC1wZB+PJ3z4AkcfGhRX8H6f9D+H2ndg2sHYKDnlBuXJPNmPq+be+pWzt0HZs+JczIOQNJJ/buc/JfeadN3tnnDbOto3rwXbxZ2LanmdQJqHcvc6iS86QLYd2GgUQBAAiKLUG2BczT4fpRutocJZqtV6rKsRqlfeg6r5n6U0Urb1DVfM/Sssv4lR6LuL9WhrWs4Knnw8DyoqdRFRzhgONciZsJ2L2MhaHXz0E0obyYNUvstsBQoThpMqCeHnVuX8Gl3UceB6+6lLbe5oe6zl2ExMAHgI+lawlXSGitnwzeJ9tczgX6U4bU3fbDp2iOWlssZR0MfH50FcXG9Yj41t6QlFvg97kDBfY7S4g2RcBbNnRSSC50zkSNPGmJtmbLHeTGmyJmEvFhHQK4aD5VV2ER8oEgATyJPxrs10L6zfDrWDyOzpWBVb0dNuHNibmVy6K7BCTm7gYhSOWoAM86ia1xxGELnMrGD41H/wi4f71qsioxeKSZPJqPjroMCRMEfpUYbIfMA0wSBM8CTA41YW0/QzbsJbZr7NmHeAAWOHCZkSYqvSqzNxa0zvuxjLRwHa81CK2kn7q2qxHPiffFbw2EzTaQgrA4FSGBmDK6g5SARodDXLZ2HGHHZWxnVHtGBpOa5bY8dJl4k/kpw9H+yk7XFCBK3DlEcFud/61nD8hy4TtgblqLfeAHidNPADgK6bS2ZYsLmhTPA6+/WmvaGMt2rZa4Qq8PPwA4k+FVrvFvA2KcJbUACSqk6x+d44L/bU1u9IzIV3e3sriqttTJ9ZgIXpz1boIp33Q22L1sCQziQw4HiYMQOXTT6V1jtnKtvsyS34mbgzOeLeHgOQAHKo+xNrXMPdDgyy6H9tfHx/kaiMhtFvbY2HacZyQh6wCpPl18qr7flMqBQcya97hwHCOWkmrGwOJt4qylyMw4+R5/wBqTvSBbNzCuOzCBCxECI7jAgxVtCGrat3/AJYH9lfpSfisboKKYnambZ+Hbm9iyfaUUn60pX70kf1zrCb2WuFjboa2i3Vj9KYKXt3DlVV86YK3jwlm6ytVlUIylnepe7PQ/Smalzec/dt4a1nk/EceiXax2tdL+NCjU+dLWHxhD68jW8biyxj+ia5KNrDuDuqzypPj5V12pe7onXU684jhUTZdoLBnUiue1r0iPOgATvEmbCsw4o6N72ApYzTrTHek4fEAn/p5v+xg/wDtPvpdilLhvg/Zqpe7WxRiTfB1y2XK/wDyH1D75qFfaFNOfozwcW7tw8WZQBzyqD9aIf0vM6RX+ybkqPIj3UVtVDxmC7DFXrXAJdaP3W1X4GpSHWifS8buJt7ebKP2hVsb3PItrPqooPmBVUnQz4irN3iBLMTx7p/hE/Wrjw583ULBuBbmYDXn0PSRzjl0o1ulifvMXCgl2tGGJCwE5kDrQl7fekjSKkYbEW0uEMAwuBSqkSGZRBEQfwwfYaadMwq0H9vZjZVAbSqDMp3lXie7MRzkUC3ZQL9pbvS7oATqSFTvax+ckRwEV02ttYXAlpbAsIbil+zQzcYEBeCgDjHSWk8K74WybKKh4oIPQtqWM8wWLH21rN6IiiLi5JJI/tQK6kN8vpTMzc+tA9s2YYEc657aZpQzbg7ZdS9pe9IkCfl5fU0J3i2fiVW84tXcoDA/eIygsMq92MwJLDnz4UO2ZjBav96QCJ0JBKtxiNdCOXhRmwuEfFYdLCOXuXreaCwGRWDvmBMsIXnMca607RlVBba2GNmzYsc7dq2p8CqBT8ZoRawbMRHX3VL25jjcv3GOgzEAHSADA/X21GwuNNtsw186wfSywdj2DCtwo9Sps/byXVUDusAJX9OopjwLEoJ8a6Yshkit1lZVCNE0u7XQMGU8CCPfTA50oBtMQCfConwaKvx2CyOZIMaSD9K8pbQEFmjnxH61m1bRd2PImgAQ5o461h5Lsa/t1vk6+8VGxssNCD5EGlk2O9UpABQ4oLJ960Vw+IYjTsLonxKkCgV1YipuPM2nHVGH8JqA76Lx9x6VE1o6ML2RMW2oFPWy7y27SAEiAOA8KTFtF7iqPxMo+OvwmmcYNwecUQVoM73QH3xQPiu0XTOig+a8/gagzRjebDlVtt+0V9+o+tBqnJ01wO4nu6+k1Ze1sVmJM8QPgAKrK8n3c9Q3ypuAzhW5FQfeAaqHDLP1Hp7ynSdPKpFpVyZlbvLctzpEAkqdZ6N8Kh3lgAV57SLbgcSFjzzpFUo7Oext3l2WGwNwjuwja9GEFfjQnbOOU3CFJIED2AAfSmXedZwDKPxXLY9naox/hU0kOJM0+oDZxOoMHTxr1cxAIBKT5kn5RXgrpWEd2kooLCeEtW7l1A1tNAY7s8vGeQo5t8LhBZu20VWnshlCjMLltiZgAyGUe+lrB4jLcsnq0HyII/Sju+1zNh8KOZv/AAW3cP0FVHQmL93HG566Jr+9I/irFvACMvtkyK4toK0rTSSQWM262Lw6v97mB5GdPIirHssCAVgg9KpBrkGrP3DxJfDa8mgVrB/oTGOsrdZWhJ5eg+2cPNtqMNUTaY+6byoa0BTWKEMQepoVhLQaf3qJ7ZuEXDH5qGYE6MfEfWucs1cs94iuHFoFSblwljpxUfWueHWJLaUrGjyLbMCFEmGEdZU1Cv8ABf65VNbaAtytvVyCP3QdCfOoeGwV64GPcyICS5OWI5RwJocW1o1hNReyRu/h82IU/lBb/aP/ANU1NcApQ2FtpVdgveBGrcANeA5mjb42aSVInJL1K0b3lTPhnI1K5XHXusJ+E0rZgeFE9q7Sy23iSxBHgJEa+FK+ycU05YLdB/M8KmUXJWaYZqOmGH9T3/KnGysKo6Ko/hFJiX2vjIoAPAQc0mDpKyAdDxjgacyYUeAA+FOCa6LNJSqjljNEJ8RUfBgsDHEAH3EH6V42je7seP61rZeJCpeJMfdvHnlIHxIqjEsDa11bmEAVu8CXjXgoK/7gaS7jxUnZ+9VlcMi3GZ7jOtsyztkVgZOsqIYJpxM+FRtqGPYSPjVNUI6BtKxzpUa1d09ldVeaQHVrf+UelxfmaZdvYecNYJGodz7MkfNqVr11QqhubqoHGSW/ST7KPLesiyqB0zlHJUABgwa3lLHjJExNNABry1Ds3NfbU3EcNaD4a53h5/WkBIxFzvVaPo5P/LH976Cqnxr981ano1J+ynpP0/tVw6JjdW61W62JPLUP2u8WXn8pog1L28NzumeFRJ0horLHJmcz1qMmFyA+z6/rU69b72mutaxa901giiF2U60N3iRlQMOmnnPGpz3oiupsrdXK0+/+VUAobLu5VzTBbQ9fKp161cuqFbMtofh4Z/Zxii+G2QEaRHnGte7qGTJpuQUCrGzgPADkNKmxyqZiMGFRTz5n41F0rN2UcGUiJGvwP9dKCY/ABG7S1p1Q/wC3w8KYr9wOsEdKH3MOOHHzqk6E0b2ftBDZZW4xmVhrlcaiehB51PXHlkB6gH38vnUEoI9UH2V0VSdP7U5SsSR6d886gRwrjg1TN95cyqQZiJMcNCRImD7K93NnseGhqBd2c0wRJHhSXbGF9obxLesphLXaNleTcMAsuZTBgknLqBrwPhRPb11STlMgmR7T/OgeB2SVg5Yjr/U1LxCE8TTbsVGWbvDyrs+NCLNQVMGsvnMsUh0RdsbTLplWQcysI6g9eXGoGzNtF7gLmW9U94qSAOWU8dIrrf2e3Koh2S5MgMGHMCfeDxpxYNFg/azdsLmADxxH4wOfmJgnxFBms5SD41D2VhbmZXY+qT+HKWGWNdfEz5Cp2MuCInWaGJEe5dmrm9H1qMDbPUsfjH0ql7duTV2bjYVreEQNx6dOf1p4+hIYaysrK2INVwvYQNx+OorvW6KsAFiN1rDnW2Aeq6fKoV70f2GB7zgHxB+dNVZS8IdiDjPRUp/y77DwZQfiP0qG/o1vKO66MfaPnVlVqjwgsq99xMUPwqfJhNRsRuFizqEGn7Qq2ayp8ILKxwu4GIe3D5V8+I6VAxno4xNsE91gPyyT7uNW7WUPGmFlJ2N0bzyEGaOMAmK62PR/irnqqImCSYg+M6/CrmW2ByGvHxrcUljH6Ks2Z6NsRly3Mqy2pzAwB5dYo1gvRwgcdooyjjDGW/SnmsqvCFYEbczC/wDpAe0/rXkbmYbnaHvb9aPVqqpCF+5uNhTwtx7W/Woh9HOH8fifrTXWiKPKHYl3vRbYPBiPYf1oS/o7WYAMnhJYA+2rLArIpOCYWytMN6Pznym0R1Ynujxmdam/+BMp/wAoHxDD9aforKXhBYmYf0d2zq8DwA195NT/APh7g8sdlr+aTP6fCmSt0/KCxV2XuHas3s5CMoHdBXWfHlprTQiAaARXqsppJcEarK3WUwP/2Q=="/>
          <p:cNvSpPr>
            <a:spLocks noChangeAspect="1" noChangeArrowheads="1"/>
          </p:cNvSpPr>
          <p:nvPr/>
        </p:nvSpPr>
        <p:spPr bwMode="auto">
          <a:xfrm>
            <a:off x="0" y="-1109663"/>
            <a:ext cx="2000250" cy="2286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mann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4038600"/>
            <a:ext cx="3690257" cy="206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01000" cy="1143000"/>
          </a:xfrm>
        </p:spPr>
        <p:txBody>
          <a:bodyPr/>
          <a:lstStyle/>
          <a:p>
            <a:pPr eaLnBrk="1" hangingPunct="1"/>
            <a:r>
              <a:rPr lang="en-US" sz="4400" dirty="0" smtClean="0"/>
              <a:t>Athlete and Entertainer Issues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066800"/>
            <a:ext cx="80010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Athletes &amp; Entertainers seek to make themselves a brand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Michael Jordan created a brand image for himself. </a:t>
            </a:r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Ex. Air Jordan shoes, clothing, and accessories are sold in local retail stores</a:t>
            </a:r>
            <a:endParaRPr lang="en-US" dirty="0" smtClean="0">
              <a:hlinkClick r:id="rId2"/>
            </a:endParaRPr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</p:txBody>
      </p:sp>
      <p:pic>
        <p:nvPicPr>
          <p:cNvPr id="7172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4419600"/>
            <a:ext cx="2984500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4648200"/>
            <a:ext cx="2032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4267200"/>
            <a:ext cx="1811338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Athletes &amp; Entertainers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to create an image for themselves.</a:t>
            </a:r>
          </a:p>
          <a:p>
            <a:r>
              <a:rPr lang="en-US" dirty="0" smtClean="0"/>
              <a:t>Sometimes they organize or endorse charity tournaments. </a:t>
            </a:r>
          </a:p>
          <a:p>
            <a:r>
              <a:rPr lang="en-US" dirty="0" smtClean="0"/>
              <a:t>To help with time, place, budget, promotion, concessions, sponsorship, prizes, etc. they hire marketing firms.</a:t>
            </a:r>
            <a:endParaRPr lang="en-US" dirty="0"/>
          </a:p>
        </p:txBody>
      </p:sp>
      <p:sp>
        <p:nvSpPr>
          <p:cNvPr id="41986" name="AutoShape 2" descr="data:image/jpeg;base64,/9j/4AAQSkZJRgABAQAAAQABAAD/2wCEAAkGBhQSERUUExQUFRUVFxcYGBcYFhcXFRUXGBcVGhcXHBcXHCYfGBkjGRQUHy8gJScpLCwsFR8xNTAqNSYrLCkBCQoKDgwOGg8PGikcHB8pKSkpKSksKSkpKSkpKSksKSwpLCwpLCkpLCkpKSkpKSkpKSksKSwsKSwpLCkpKSkpLP/AABEIAPAA0gMBIgACEQEDEQH/xAAcAAACAgMBAQAAAAAAAAAAAAAFBgQHAAEDAgj/xABFEAACAQIDBQQHBQYEBAcAAAABAhEAAwQSIQUGMUFREyJhcQcygZGhscEUI0JS0WJyouHw8RUzgsIXJEOSFkRTY3ODsv/EABkBAAMBAQEAAAAAAAAAAAAAAAABAgMEBf/EACMRAAICAwEBAAMBAAMAAAAAAAABAhEDITESEzJBUWEEIkL/2gAMAwEAAhEDEQA/ALwrRcCsY0M2hi8gkmk3QBDtx1rBiF60lYnbLE9BWk2ywGmv0rH6l+B37Yda8HGpwzD30hXtqMeLHyrmm0Ty0o+oeSwvtS9a9i8OopBTajj8Vb/xputL7B4Hvt1mJE17zjqKRF2oZma3/jb8jT+yDwPc1otSQNvOBxrl/j7HiTR9kHgezdHUVrtl6j30i/4ox5mvD7UI5ml9v8DwPvbDqPfW+0HUVXbbWucmiujbcan9v8DwWB2o6is7Udar07wsurMAPOBWzvUGEhljwJNH2RNIfjfXrWfaF61Xh3lAOtwDz0+dTMLt3N+IHyNH1Ch37deteTiF60sJj54GtPjD1p/UfkZ/ta9a2MSvWlB8aRzrF2gaX1DyOIujrXpWBpRG0T1opsbHEtlPMfEfyqo5E3QONBusrKytSTCKU95XObU6DhTZSVvY5k+dZZeFR6Abt+uLXzXJmrwblcprZ2z1jYiPOoouEmB/auwtx406FZprzNXsMetayHrHlr8655gOrHw1/lRoCbbvxxr0mL14UPbEAcvqfhWreLM8CB5Gk6AJXLleS1ce2FRLtwsfChIdk29joGh9tcMNfLHwqBfOsdPnUfauOZEW2mr3CB7Ty+p8qpbJbCmK2qF7qd9vDgPMmuOHw2IvazlX9kf7m+grtsDZMgflHExqx5nzNM5gDpV+DnlMFYbd62urDM3ViW92bhRzZuEVmycJBjzAkUNu7VtqYLfA1J2btW32qEOPWHUc4+tP5xIUmMGJw/bJaJ9YgqT4gfqDS7ibA4RPuppvXMqHT/LvD3Ej6PQLahyXXECAx5ddfrTnF9LdAhVZDIJKn8J4jyb6H31IN7OkrrHHqPZ1FaNwPpUE4k227QEmNGXw6jx/rrU+KXpBGVOmdreJz93ny8fDzrVvFwYPD4ioO1UysHX1W1B+MVq1dLSTz1paZuGg9MO71jvZug0/r30oYZ+VNW6WI1ZDyEjynUfEUQX/AGB8GWsrdarrMjU0n7zpLHzpupb3is6mssq0XHon3rEioq2+VSu3k17vkKIHE8a5kzVkPMBoAfICvYc9I8zWr7hB40B21tsWV72rH1V6+PgKaQg2zg858OVdVTThVY4vb1+4Z7QoPyp3R+prnhrWJunuds58M7fKr8E2Wa+FuH1R7hXO3h7oIlWjxBpUwG6O1X9SziR4klB72Ipgs+jzbMCLhXzv8PdR82FoJMvWuFs6wNa5D0ebaXhfB/8AukfxCu2x1xdvEfZ8cihuzLo0CWykTDDjoSfZQ4tBaI+0EyFm5fWhezcM12+GIMKIXxZ+J93zozvLayIR1Irnu1dVFe65CpbiSeAGRTJ98UoLZOR0hstWxbQDQAD2UCxe86iYgAH1mPH2Cum3tqLk0MrlzEg8RE6HxHzpZxeAtjKbxZ3P4EBOWfwjy4TzrRujGEPQSbfa2vEo3+kfrXm3vphyZyoD1C/ShyW7Y/8AKPHUk/GBpUnZ2OwZbI9llJ5jhS9s1+SH/Y23Xx1q49pRlN1fxAQbeQsOGsx4UE23t5BiLuZgrhypTtF0IjTUieVQVv4ezPZm6s6wrsoJ8Qpiag2tr2GDILQmdRprPEzGp8ap5JLhPzTCC7wA8CD/AKh9K538ZmMxEgg66HofOaCXd3rLtIAQE8ZXTy4VHVHwt5bZYsj6ayYOkEe+j3ITxpbHFIuYUxxQke1YPxDUPw9+NDyqbsP/ACsQvR59jWk+qmhka1jVM26gthHBuKOunwpw3cwxW4T4EfI0hbNP31v98fOrV2dZAUHrWkFbJZNrVZWV0EnmKC7xJK0boNt06VGT8RrpWmUo0Hka6tczGalbTEt5f1FREFcqNAbi8VLnoNPd/RpJ3kvZ8SR+VQPbx+vwppDSwHU0s4jZz3cZcRMuYsYzHKunVuQjnVw6DHjcXczDDDpi8UpvF5NuyAcgUEgM8esTHDgJHGrAs71FVy4fBuFHCIRR/pAqqrPpH2hYa1gVw1iwwAUMwa53APWXvZGEAmRINd8ZvjjJ1xzDL0s2FQeyBVvIoaZjKSRZuzN/RcuC3cQ22JgBhox6Buvzpst3wVzA6VQl/bOMxaZTesvlhszYdVYa6EPbYc+Yqdu36aMaV7JcCMUyaF7bOsnxEMJ061UMilpAmnwugYnveshHn3qT/SUy5LdxWAvWXDKJ7xUyGEceB+dKW1PTBirILXNk3LGkdoSTlJ562wD5E0uYTeJ+9dGGW7cfvZr1wZpOuYqDPvNVOSitjuhm2vcXEWUccCPiOPzoJicGz4DFi2CT2lqQOJC9mTp0A19hrrg9vYhzZsXcMALjZe0FxSczBmJKqsAGD7uNa2dtQ2bl+3JDR2igaM2Ud9R4wF086wh/hUnatHW8Mtq3bbQ9moIPEerI8xr7qZcFusl6Lha4IElUMM2p0niKSNqY3Mi3OBadJmOAGuk8atncq3mthuIg/M0//Qo8AuztzlQXGBuZixKCYyofwtHrnxNB8Tu2BetMwAm4QYHIg/3q1cdfVEM6VW28G3lN+yiH1bmY/wDaQPnTmqZcRswm6Vi7aGZATyPOlnF7j2SzgSve+X0qwNjgiwnUqD76ThtYfaGtsdSSR7zRPSQl+wXs7dS3be4buGRy+XKxLGIJOZTxU68iPKl7fxUTE4ZEHqiIBmOAEnzn3VYeNxbC0deAMeBNVS9q5exbs4hcxtr+YZFE6EcBJJbrcA51N2DWg/s/GjNdymRlVTH5gXPwDRW1WSB1reG2eLVoBR6x9pjiT8BXk6VN2CVKidsOz9+s8pPt4D51aeDHcHlVU7Ff7+3+8KtjCjuDyrXEKR0rK3WVuSeXoFvFfCJPM6Dzo840pP3rtM+WOU6ecfpWeR1EqPRfkHj7ahXronTQfKud+6ZK9PnUW80wK5kaNkPD4TvzUS9sxvteaz65Vngx3iCBGunA0Ue5liDQbbl0Mwbo4A8J0qodJfCdv1s5rNzCYrsz2al1uZAWyh114cpnWhqbyYMnW4AukqVgkc+K1bO6uz+2wdstqCI8o0+lQ9o7jWlDXGyQuvAFvAAHmavLhWTb0YSgpFV7T3jV1dcNL3bp0CK0CefAAACfnThuRetbNCWZHaES7ftGJ/ryoTt/HrYhbIhj6xHED9TUJdoWHxAc3CATJJRoBgcTHhWeOChpGkYKKLA3p3iXE4a/YIUnKYb5+XGqs2XtHCp2fauFdcocMGDAiA0aQeGlN4xFjtMvahs8Duq3MjnEV729si1hsMl0CYuJLRJ4yAPPLRNLJpjnjTRxwG1kL/aWGhkWUCkacDcgiQI7q+GY/iFAt7MVh3OctluT6oBDeYjUVw2nvHduzBNtOgPfPm/H2CPbQNyNQANePU+fWqhi8gqiqQy7o4e3eLI6ZyIe3x9UgMe6OJUmfAT0q6907C28KpXhr8zVG7mPl7M5ir9o3ZkRmBQyF10J78gc5KnjVsbF3iTKttotsx0UH7u4de9aJ5zxtnvDhBrRaYMg78bauCVQEnkBxJj+jVYJi2S9muAkzrzirX23h7nea0qM50liRA8NDrSrjcJdVVYthe1nvL9muPl83JifCBWf5PZadDDsz0q2lQKw9VY5g6Um47ab4rE9phkdiv4gIHEzx863hr2S4c/2VmcaBcNiHjXiBnUCmHZtq/be2FWyLZAzG2jL5yHJM+Rpy1+wTCe7O0PtFhSeIOVp5EayfZB99DdkbvW8Uj4lhe1Z+wW3cNsi32jB7hy6M7uGMNI4eNFsci4bDYi8qkFwVVRzuOCNB1gsY8RQfdnb9trNvDqfsuJtIq2i5m3iBwkEwGlyQ1swQdPISpWJ9Im1HbDo1wA3cPMdqIDWjMFbyEDIQdC3Ax+E6VE2fiBfXNaZW4yoZSwgxqoM+3nR6ziWvXrlywBaxaCMVg3M28SkZcyk8ZHdDx0VwIBqbisLhltm7dsW7KKPUZUYp0AgesY9UHwpef4BC3Z2aTellIy9QRqfPwmrMsjuiq39GDXbt7EPquFOtq2xzFDm5EkkKVHDgSDHDWywK2hGiGZWVutVoI1cOh8qU9tNTXf9U+VJu8v+Wf605/KscvCoi3j8FPeUAcS2vxoBexkCefjyqTjdoM5jUL0/XrQTFtLeFc0XejVo6HEyepoPi8chuBM0sXUmOAM9fOh+0trm5KWiVTmw0L+3kKE37cLp1FdEYUQ2fSXo5xY+yIk6y5/iP0iie2cCSrEDx8z1NUruF6QRYIs4h4E9y5y8m6Hx4HWavTZ20VvJGkxy4EdR4VsZlU43YVoXCb1wDmZIB/l5UPv38EGRUR3XMMzA8ROoBmaat7N2QXZmtzP4hMjxFCtkYG8QLdnsW10zWbZYe1hXPH8jRvQT3at7PuaC3kudo0BpJgnuqDJHCPGlP0mY+cR2SE9nbJgeKgAGPNnqzUa3hEF3HPZXIJUFVBB8Ao4+FUvvDtAYnFX7y6KSMs6EqOJg8NSTHQVs0ukWCu1mo9q9oxOgHyr1eGQZvwkwT0PL31DGHa5qZFsH3k8AOpNIYx7u4+xdtPYunKGfOj8CrQBoeXAGm3BY1hbNnFjtE/DeQSfNwBJ/eAJ08JoJsDcsghmTM0aJ+BJ0k/maD5Dl1oljd3LaXUtozG5+IKQFTw059elS0x2MOCx99FFxbnb4dJnOZLCDlRbitmMtHrZgADwrrcxwgzhLDkzPZYm5a1PHRtOtLLbtXbRlA4JM5lJ1844+2awYbFAy1u1c8LlsH4gAj30qYBzD7QSwSw2Y5P7WMDgeWYQDUj/iEANcFkHCWv5vgo6Aml619p4DD2tOin6kzU/Z+xsY7CLYt68VsW5HLQldOJ4UUwCuCxVzaN0G4pS0kKi2yVGYsGYq0yWAVRnGksoHOu+3twkdQtowoOoJLXFYnvNmMliSSSTrOs0fwGwzg7Ru9+7cMFzcbM0AR00A6DhJrxtLH9rD2ouAjv21IF1D1A4n3H9NK0S2Cf8AwuLeR7997lxQwW4YF4gxKArE+qO8ZoNtXCywDSVA7qkzEdB0AHE16vYwrde5kvMSoVVdMqoeZLZiWkgaACuu7NlmuveuENHdn9rmoA0AUR8ByMy9DG7dDYgwtrXW6/euHlJ4KPBRCjy8aaFNAMDiZIo9b4VcXYmeqysrKoRj8KUdtDux1ptcaUo7a5edYZuFx6IW2LOVh5fL+9Lm0TKv+6fkaat4UlhS1fTut46e+sImjE+yoyitXVkEVq0NK9GusyIi4IsCfGIpz9Hm3sTaLWxc+7SIBPeUnmp/LoZHDhwpVwasbkA6SJ8udHt3rP8Az1pQJ7WUH7zRA94+NAi08dvRibdk3bgU21gFnVQZPCJIk+AoPsXe7FX7xXBWbTv6xLKAqDhmMGYnnpTRvLuKcVad7jM11VPZ5mPZ28oHdW3wAIEFjLGdTwAE+j/dZGwtvF2oF8O5VlLAr+Hs2HqshHERz01AND7Q0tWDMVsi5ir7Neui5dtXDae9dKWsJYcAHsrSSS7gHWB5tRzdv0d4fD5XNs4y4WPfuAW7FsqY9RpkSNDDcoozsG393dZlCFsXiHhghZWMAwW4GZWQpJFGsdcIYaQZ0YmBDADKCQWJmD3QOWo1qiSLtm7ZsYW4+LWybCgyipIeTCLlbQsZA89Zjh854LEBrwNpQqfaCbaN3sgaMik844TTr6Vd5e2vnD2z91YJzQdHvcHY9cvqifGkLYSntkH/ALqH3TUyKQ+Hee84NoDsmEAhfW8IPQ6nMJnXWj+5uwySWI/kOPxqVupsK3i+0zgF7TiDzAMka++nXZ+zlshQoETr106+40khNg/aNi2hBcEFzoF0J0EzyAk/EV22PatO5BSIGgkkePtqZtfZHbhdYKGR9R5HT3UL2IT2yx1afKG+sVX7ETNtstkoES2M06kd7SNB7+NCb+3b0gIVX91RPtJmmba2ybd9R2gPdkghipGmvDjQgYDC4Jc4HeYaZ2mfHvaAdT7KGBL2RtRmbJcMzwMAa9NNIiaAb4bppOe2MubTT1Q2sacgfCu+C2tZ7UM91Fgzoy+wDwpndreItsqsrBhoQQY6H3j4UlJP9jpopfYmE+1FVaSxIGSTBOsz1AIOh6UyYDC9it2wunZsWA4dxuIA8GDDyihOy1OH2kV9WLoPsYhj7JZx7KN7aHZ45X/C4yt0htPgR/FUMZO3evntlE6GffFPScKRE2U4cNbniOHFT+lPNgHKJ4xr586qASOlZWRWVoSeqU94F1PnTYaVNumZrHLwqPRL2xbmD50r41IHtp0xmGkUo7ct5THQ1zxNGIziGI/aI9xNciTm8KI3bdvO0gzmPOBxrm1iyOBPvJrqMyAt3syGHCdfI8aKYbaGW7auA+pcRwfJh9KE4jDGYUyCY104mj9rcC99pWx2qAtrOuQDnJ5AeXOmB9Eb17QNvBXnHHs2jzymPjFJHon3mW2buCvTZZWDW1uDKSrKCeMcQAw6ielOOzN27tuywfEvcvMIDtqieCWyYHmdfKkXeL0Z9ve7W7jfvUEFskkg6hTJ1jiNdJptbsE9UPGzMR90rgwHv4ls0GMpv3NcwEAREHMOXHhQ/eHaYsYW7iWYAwcg5OzAqiggLmObUznELx5152ZdtWMPbstez5AcrkJmEnWCAQKF7z7GO1RbIxBtclRlzWicpM5hBBjMOdFiopxhx8ZJPUnUn2mT7a5YK5luWz+2vzopt3Yr4W+1m4VLLl1UyrBlDKROuoI40HvrkZT0ZT8aljLk9HmLNvHXVPq3LYPtUT9Gp0u4nLiYJJB1HCIbifeDVb7MxBt4izcAmCQ37pH8zTbvJjci4e+OEsjeR1H+6lB/oGhypa2Nc++Txke9W/Si2A2kt20rg/lnwMgH40HsN2V4Zh6ja/H9askOYnaK9YOcLHXWD8KqjejGMmPxC3SWPad0seCEAoF6ADTzB604vjg926oPqXR7J1/WlD0hWluYt2WTooYcyMqmV6spkxzBYDWKw/5EPcKN8E/M9kQY2ATlkc44j2Gt4q2Qc1q4QQquGRmUwxYA8AyaqeMcaAYfHZO65kRow1BHLXmIors/EFUVlyvbZj3SfWNonulhBHEEDoeoMeZCNbZ6Ezjc2vca+j3jJ0UuRDH8peNCdYzCOInrVgnLiEVjBPUcm5j3jhSbgsMcdcClCrAlr1zSCGPqgARJ1jzbkoFNmNxVvC2sqwDByIOp4HynnXdCTlHZw5IqL0M+xLWtHQKWNxMXcu2M9xcpYtl5EqIAJHjBP+oU0V1wVI52ZWq3WVYjdK+8C8fP600Ut7wwB51ll/EqPRdcaUl70rBJpzuGBS7vBhgwPjMedcsemrKxxR758zXGumOfK7A6akcaidv0UmutcMiQkyI4yPmKtvbtk2MasxJt3wPOFNU02JP5SDVrbw7y2MTjLLowKrbYkFgNWCyvHjAqkIubCkFVbnHzg/pSbvl9na7kuNdtsB+BwqkTxIZTr7q1ht9kCKFhogCTGnkOJ9vKvG2tvEspWxbvAqZYiTz8NI091KT0CRXNpLdvaOS+7XcM2bKvaFTKiWBNuCSB3o/EMwGsVw23tLsMQDhDcsgKDIdobMJDBWJhcpETqZmBpJXF2LYw9wX7SqculzuhkK6qysDmzBogCJgTxNJTYpnMvq5nOIgDhBHLKRy5EMIgCs8bclbVFSVM7YvHvedrlxmd2MszcSf6AqBtk6H90fA1KIqPtdZB/dqxFgYi+bbYe5PdOWenfVfqI9tOGzL6XrN3CvqD6h5g/wDTOvX1T4jxpEsTd2Ws+utsAjn3QGQ+1cprNnXbhRLq3SkSmirOmhWDMxHMcxWcWNobNjXLoW9hWOVmU29eAaAVb2gj31LxWOvHgiIObSW08oGvnSTjMdijcLWrxe4coYG2mUATDFtAGA0jU+FdPtuNCwXIHMFUbh0itCQpsTFRiMUk/lK8+BP0atbYDXbj3FUkLEwCYiBMDlpQKzbxYZnRWzNAJJSCPILRrCbL2mR91ltzxObU/L5VIwRhEs3F7JpUg90jKZXjEEgyDIgTpHjTJhRgrWF7Frfad7NILBswzarwymHYcedKuO2Bca463yFuzPAnN+0GBgz1ivRw+LtKC1wZB+PJ3z4AkcfGhRX8H6f9D+H2ndg2sHYKDnlBuXJPNmPq+be+pWzt0HZs+JczIOQNJJ/buc/JfeadN3tnnDbOto3rwXbxZ2LanmdQJqHcvc6iS86QLYd2GgUQBAAiKLUG2BczT4fpRutocJZqtV6rKsRqlfeg6r5n6U0Urb1DVfM/Sssv4lR6LuL9WhrWs4Knnw8DyoqdRFRzhgONciZsJ2L2MhaHXz0E0obyYNUvstsBQoThpMqCeHnVuX8Gl3UceB6+6lLbe5oe6zl2ExMAHgI+lawlXSGitnwzeJ9tczgX6U4bU3fbDp2iOWlssZR0MfH50FcXG9Yj41t6QlFvg97kDBfY7S4g2RcBbNnRSSC50zkSNPGmJtmbLHeTGmyJmEvFhHQK4aD5VV2ER8oEgATyJPxrs10L6zfDrWDyOzpWBVb0dNuHNibmVy6K7BCTm7gYhSOWoAM86ia1xxGELnMrGD41H/wi4f71qsioxeKSZPJqPjroMCRMEfpUYbIfMA0wSBM8CTA41YW0/QzbsJbZr7NmHeAAWOHCZkSYqvSqzNxa0zvuxjLRwHa81CK2kn7q2qxHPiffFbw2EzTaQgrA4FSGBmDK6g5SARodDXLZ2HGHHZWxnVHtGBpOa5bY8dJl4k/kpw9H+yk7XFCBK3DlEcFud/61nD8hy4TtgblqLfeAHidNPADgK6bS2ZYsLmhTPA6+/WmvaGMt2rZa4Qq8PPwA4k+FVrvFvA2KcJbUACSqk6x+d44L/bU1u9IzIV3e3sriqttTJ9ZgIXpz1boIp33Q22L1sCQziQw4HiYMQOXTT6V1jtnKtvsyS34mbgzOeLeHgOQAHKo+xNrXMPdDgyy6H9tfHx/kaiMhtFvbY2HacZyQh6wCpPl18qr7flMqBQcya97hwHCOWkmrGwOJt4qylyMw4+R5/wBqTvSBbNzCuOzCBCxECI7jAgxVtCGrat3/AJYH9lfpSfisboKKYnambZ+Hbm9iyfaUUn60pX70kf1zrCb2WuFjboa2i3Vj9KYKXt3DlVV86YK3jwlm6ytVlUIylnepe7PQ/Smalzec/dt4a1nk/EceiXax2tdL+NCjU+dLWHxhD68jW8biyxj+ia5KNrDuDuqzypPj5V12pe7onXU684jhUTZdoLBnUiue1r0iPOgATvEmbCsw4o6N72ApYzTrTHek4fEAn/p5v+xg/wDtPvpdilLhvg/Zqpe7WxRiTfB1y2XK/wDyH1D75qFfaFNOfozwcW7tw8WZQBzyqD9aIf0vM6RX+ybkqPIj3UVtVDxmC7DFXrXAJdaP3W1X4GpSHWifS8buJt7ebKP2hVsb3PItrPqooPmBVUnQz4irN3iBLMTx7p/hE/Wrjw583ULBuBbmYDXn0PSRzjl0o1ulifvMXCgl2tGGJCwE5kDrQl7fekjSKkYbEW0uEMAwuBSqkSGZRBEQfwwfYaadMwq0H9vZjZVAbSqDMp3lXie7MRzkUC3ZQL9pbvS7oATqSFTvax+ckRwEV02ttYXAlpbAsIbil+zQzcYEBeCgDjHSWk8K74WybKKh4oIPQtqWM8wWLH21rN6IiiLi5JJI/tQK6kN8vpTMzc+tA9s2YYEc657aZpQzbg7ZdS9pe9IkCfl5fU0J3i2fiVW84tXcoDA/eIygsMq92MwJLDnz4UO2ZjBav96QCJ0JBKtxiNdCOXhRmwuEfFYdLCOXuXreaCwGRWDvmBMsIXnMca607RlVBba2GNmzYsc7dq2p8CqBT8ZoRawbMRHX3VL25jjcv3GOgzEAHSADA/X21GwuNNtsw186wfSywdj2DCtwo9Sps/byXVUDusAJX9OopjwLEoJ8a6Yshkit1lZVCNE0u7XQMGU8CCPfTA50oBtMQCfConwaKvx2CyOZIMaSD9K8pbQEFmjnxH61m1bRd2PImgAQ5o461h5Lsa/t1vk6+8VGxssNCD5EGlk2O9UpABQ4oLJ960Vw+IYjTsLonxKkCgV1YipuPM2nHVGH8JqA76Lx9x6VE1o6ML2RMW2oFPWy7y27SAEiAOA8KTFtF7iqPxMo+OvwmmcYNwecUQVoM73QH3xQPiu0XTOig+a8/gagzRjebDlVtt+0V9+o+tBqnJ01wO4nu6+k1Ze1sVmJM8QPgAKrK8n3c9Q3ypuAzhW5FQfeAaqHDLP1Hp7ynSdPKpFpVyZlbvLctzpEAkqdZ6N8Kh3lgAV57SLbgcSFjzzpFUo7Oext3l2WGwNwjuwja9GEFfjQnbOOU3CFJIED2AAfSmXedZwDKPxXLY9naox/hU0kOJM0+oDZxOoMHTxr1cxAIBKT5kn5RXgrpWEd2kooLCeEtW7l1A1tNAY7s8vGeQo5t8LhBZu20VWnshlCjMLltiZgAyGUe+lrB4jLcsnq0HyII/Sju+1zNh8KOZv/AAW3cP0FVHQmL93HG566Jr+9I/irFvACMvtkyK4toK0rTSSQWM262Lw6v97mB5GdPIirHssCAVgg9KpBrkGrP3DxJfDa8mgVrB/oTGOsrdZWhJ5eg+2cPNtqMNUTaY+6byoa0BTWKEMQepoVhLQaf3qJ7ZuEXDH5qGYE6MfEfWucs1cs94iuHFoFSblwljpxUfWueHWJLaUrGjyLbMCFEmGEdZU1Cv8ABf65VNbaAtytvVyCP3QdCfOoeGwV64GPcyICS5OWI5RwJocW1o1hNReyRu/h82IU/lBb/aP/ANU1NcApQ2FtpVdgveBGrcANeA5mjb42aSVInJL1K0b3lTPhnI1K5XHXusJ+E0rZgeFE9q7Sy23iSxBHgJEa+FK+ycU05YLdB/M8KmUXJWaYZqOmGH9T3/KnGysKo6Ko/hFJiX2vjIoAPAQc0mDpKyAdDxjgacyYUeAA+FOCa6LNJSqjljNEJ8RUfBgsDHEAH3EH6V42je7seP61rZeJCpeJMfdvHnlIHxIqjEsDa11bmEAVu8CXjXgoK/7gaS7jxUnZ+9VlcMi3GZ7jOtsyztkVgZOsqIYJpxM+FRtqGPYSPjVNUI6BtKxzpUa1d09ldVeaQHVrf+UelxfmaZdvYecNYJGodz7MkfNqVr11QqhubqoHGSW/ST7KPLesiyqB0zlHJUABgwa3lLHjJExNNABry1Ds3NfbU3EcNaD4a53h5/WkBIxFzvVaPo5P/LH976Cqnxr981ano1J+ynpP0/tVw6JjdW61W62JPLUP2u8WXn8pog1L28NzumeFRJ0horLHJmcz1qMmFyA+z6/rU69b72mutaxa901giiF2U60N3iRlQMOmnnPGpz3oiupsrdXK0+/+VUAobLu5VzTBbQ9fKp161cuqFbMtofh4Z/Zxii+G2QEaRHnGte7qGTJpuQUCrGzgPADkNKmxyqZiMGFRTz5n41F0rN2UcGUiJGvwP9dKCY/ABG7S1p1Q/wC3w8KYr9wOsEdKH3MOOHHzqk6E0b2ftBDZZW4xmVhrlcaiehB51PXHlkB6gH38vnUEoI9UH2V0VSdP7U5SsSR6d886gRwrjg1TN95cyqQZiJMcNCRImD7K93NnseGhqBd2c0wRJHhSXbGF9obxLesphLXaNleTcMAsuZTBgknLqBrwPhRPb11STlMgmR7T/OgeB2SVg5Yjr/U1LxCE8TTbsVGWbvDyrs+NCLNQVMGsvnMsUh0RdsbTLplWQcysI6g9eXGoGzNtF7gLmW9U94qSAOWU8dIrrf2e3Koh2S5MgMGHMCfeDxpxYNFg/azdsLmADxxH4wOfmJgnxFBms5SD41D2VhbmZXY+qT+HKWGWNdfEz5Cp2MuCInWaGJEe5dmrm9H1qMDbPUsfjH0ql7duTV2bjYVreEQNx6dOf1p4+hIYaysrK2INVwvYQNx+OorvW6KsAFiN1rDnW2Aeq6fKoV70f2GB7zgHxB+dNVZS8IdiDjPRUp/y77DwZQfiP0qG/o1vKO66MfaPnVlVqjwgsq99xMUPwqfJhNRsRuFizqEGn7Qq2ayp8ILKxwu4GIe3D5V8+I6VAxno4xNsE91gPyyT7uNW7WUPGmFlJ2N0bzyEGaOMAmK62PR/irnqqImCSYg+M6/CrmW2ByGvHxrcUljH6Ks2Z6NsRly3Mqy2pzAwB5dYo1gvRwgcdooyjjDGW/SnmsqvCFYEbczC/wDpAe0/rXkbmYbnaHvb9aPVqqpCF+5uNhTwtx7W/Woh9HOH8fifrTXWiKPKHYl3vRbYPBiPYf1oS/o7WYAMnhJYA+2rLArIpOCYWytMN6Pznym0R1Ynujxmdam/+BMp/wAoHxDD9aforKXhBYmYf0d2zq8DwA195NT/APh7g8sdlr+aTP6fCmSt0/KCxV2XuHas3s5CMoHdBXWfHlprTQiAaARXqsppJcEarK3WUwP/2Q=="/>
          <p:cNvSpPr>
            <a:spLocks noChangeAspect="1" noChangeArrowheads="1"/>
          </p:cNvSpPr>
          <p:nvPr/>
        </p:nvSpPr>
        <p:spPr bwMode="auto">
          <a:xfrm>
            <a:off x="0" y="-1109663"/>
            <a:ext cx="2000250" cy="2286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988" name="Picture 4" descr="https://encrypted-tbn0.gstatic.com/images?q=tbn:ANd9GcRNNMDdv_QC_0DflcbY4a2jr_xGwzwQplR-nqacFDCTLoZJ8uaId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4800600"/>
            <a:ext cx="2628900" cy="1743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8001000" cy="1143000"/>
          </a:xfrm>
        </p:spPr>
        <p:txBody>
          <a:bodyPr/>
          <a:lstStyle/>
          <a:p>
            <a:pPr eaLnBrk="1" hangingPunct="1"/>
            <a:r>
              <a:rPr lang="en-US" sz="4400" dirty="0" smtClean="0"/>
              <a:t>Athlete and Entertainer Issues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50292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r>
              <a:rPr lang="en-US" dirty="0" smtClean="0">
                <a:cs typeface="+mn-cs"/>
              </a:rPr>
              <a:t>Consumer buying may be influenced by the endorsers of a product.</a:t>
            </a:r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Athletes and entertainers control what products they endorse.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Athletes &amp; entertainers have the ability to influence the market.</a:t>
            </a:r>
          </a:p>
        </p:txBody>
      </p:sp>
      <p:pic>
        <p:nvPicPr>
          <p:cNvPr id="8196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524000"/>
            <a:ext cx="1828800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4343400"/>
            <a:ext cx="36195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8001000" cy="1143000"/>
          </a:xfrm>
        </p:spPr>
        <p:txBody>
          <a:bodyPr/>
          <a:lstStyle/>
          <a:p>
            <a:pPr eaLnBrk="1" hangingPunct="1"/>
            <a:r>
              <a:rPr lang="en-US" sz="4400" smtClean="0"/>
              <a:t>Athlete and Entertainer Issues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362200"/>
            <a:ext cx="80010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Agents represent athletes and entertainers in negotiations.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Agents understand the legal concepts behind contracts.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Agents are paid a percentage of earnings and understand the legalities of contracts.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Handlers are used to deal with difficult clients.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hlinkClick r:id="rId2"/>
              </a:rPr>
              <a:t>http://www.youtube.com/watch?v=rTbT5zHGors&amp;feature=fvwrel</a:t>
            </a:r>
            <a:r>
              <a:rPr lang="en-US" sz="240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hlinkClick r:id="rId3"/>
              </a:rPr>
              <a:t>http://www.youtube.com/watch?v=qxNpnXYngLg&amp;feature=related</a:t>
            </a:r>
            <a:r>
              <a:rPr lang="en-US" sz="2400" smtClean="0"/>
              <a:t> </a:t>
            </a:r>
          </a:p>
        </p:txBody>
      </p:sp>
      <p:pic>
        <p:nvPicPr>
          <p:cNvPr id="9220" name="Picture 4" descr="PE02704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5715000"/>
            <a:ext cx="1771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8001000" cy="1143000"/>
          </a:xfrm>
        </p:spPr>
        <p:txBody>
          <a:bodyPr/>
          <a:lstStyle/>
          <a:p>
            <a:r>
              <a:rPr lang="en-US" sz="4800" smtClean="0"/>
              <a:t>Athletes and Entertainers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362200"/>
            <a:ext cx="8001000" cy="4191000"/>
          </a:xfrm>
        </p:spPr>
        <p:txBody>
          <a:bodyPr/>
          <a:lstStyle/>
          <a:p>
            <a:pPr lvl="1"/>
            <a:r>
              <a:rPr lang="en-US" smtClean="0">
                <a:hlinkClick r:id="rId2"/>
              </a:rPr>
              <a:t>Sports Agent</a:t>
            </a:r>
            <a:r>
              <a:rPr lang="en-US" smtClean="0"/>
              <a:t> 1</a:t>
            </a:r>
          </a:p>
          <a:p>
            <a:pPr lvl="1"/>
            <a:r>
              <a:rPr lang="en-US" smtClean="0">
                <a:hlinkClick r:id="rId3"/>
              </a:rPr>
              <a:t>Sports Agent </a:t>
            </a:r>
            <a:r>
              <a:rPr lang="en-US" smtClean="0"/>
              <a:t> 2</a:t>
            </a:r>
          </a:p>
          <a:p>
            <a:pPr lvl="1"/>
            <a:endParaRPr lang="en-US" smtClean="0"/>
          </a:p>
        </p:txBody>
      </p:sp>
      <p:pic>
        <p:nvPicPr>
          <p:cNvPr id="10244" name="Picture 4" descr="c:\Program Files\Microsoft Office\Clipart\standard\stddir4\PE02704_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5715000"/>
            <a:ext cx="1771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Athlete and Entertainer Issues </a:t>
            </a:r>
            <a:r>
              <a:rPr lang="en-US" sz="1800" smtClean="0"/>
              <a:t>(continued)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295400"/>
            <a:ext cx="6705600" cy="4495800"/>
          </a:xfrm>
        </p:spPr>
        <p:txBody>
          <a:bodyPr/>
          <a:lstStyle/>
          <a:p>
            <a:pPr eaLnBrk="1" hangingPunct="1"/>
            <a:r>
              <a:rPr lang="en-US" dirty="0" smtClean="0"/>
              <a:t>Contract disputes with management often result in negative connotations from the media.</a:t>
            </a:r>
          </a:p>
          <a:p>
            <a:pPr eaLnBrk="1" hangingPunct="1"/>
            <a:r>
              <a:rPr lang="en-US" dirty="0" smtClean="0"/>
              <a:t>Disputes affect the value and image of the athlete or entertainer.</a:t>
            </a:r>
          </a:p>
          <a:p>
            <a:pPr lvl="1" eaLnBrk="1" hangingPunct="1"/>
            <a:r>
              <a:rPr lang="en-US" dirty="0" smtClean="0"/>
              <a:t>Ex. MLB contract disputes in the mid-90</a:t>
            </a:r>
            <a:r>
              <a:rPr lang="en-US" altLang="en-US" dirty="0" smtClean="0"/>
              <a:t>’</a:t>
            </a:r>
            <a:r>
              <a:rPr lang="en-US" dirty="0" smtClean="0"/>
              <a:t>s resulted in a player strike.  It was not until the homerun race between Mark McGwire and Sammy Sosa that baseball reclaimed a substantial fan base. </a:t>
            </a:r>
          </a:p>
        </p:txBody>
      </p:sp>
      <p:pic>
        <p:nvPicPr>
          <p:cNvPr id="11268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538" y="4724400"/>
            <a:ext cx="263366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Athlete and Entertainer Issues </a:t>
            </a:r>
            <a:r>
              <a:rPr lang="en-US" sz="1800" dirty="0" smtClean="0"/>
              <a:t>(continued)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362200"/>
            <a:ext cx="3922713" cy="3733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Free agency </a:t>
            </a:r>
            <a:r>
              <a:rPr lang="en-US" sz="2600" dirty="0" smtClean="0"/>
              <a:t>allows players to explore options of moving to another team with little or no financial penalty.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Higher player/personnel costs result from bidding wars for certain players.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92688" y="2362200"/>
            <a:ext cx="3922712" cy="3733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Salary caps </a:t>
            </a:r>
            <a:r>
              <a:rPr lang="en-US" sz="2600" dirty="0" smtClean="0"/>
              <a:t>limit the amount a team may spend on contracts.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Less profitable teams are protected from continual losses.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A luxury tax is paid by teams that exceed the salary cap in the NBA and is split between less profitable teams.</a:t>
            </a:r>
          </a:p>
        </p:txBody>
      </p:sp>
      <p:pic>
        <p:nvPicPr>
          <p:cNvPr id="10245" name="Picture 5" descr="j00788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5410200"/>
            <a:ext cx="12954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build="p" autoUpdateAnimBg="0"/>
      <p:bldP spid="10244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733800" y="228600"/>
            <a:ext cx="47244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smtClean="0">
                <a:latin typeface="Arial" pitchFamily="34" charset="0"/>
              </a:rPr>
              <a:t>Ethics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381000"/>
            <a:ext cx="5181600" cy="6096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latin typeface="Arial" pitchFamily="34" charset="0"/>
              </a:rPr>
              <a:t>Recognizing the difference between right and wrong, then choosing what is right. Ethical decisions can be COMPLEX.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rial" pitchFamily="34" charset="0"/>
              </a:rPr>
              <a:t>Guides how an organization behaves.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latin typeface="Arial" pitchFamily="34" charset="0"/>
              </a:rPr>
              <a:t>Subjective , unique to an individual– </a:t>
            </a:r>
            <a:r>
              <a:rPr lang="en-US" sz="2400" dirty="0" smtClean="0">
                <a:latin typeface="Arial" pitchFamily="34" charset="0"/>
              </a:rPr>
              <a:t>not right or wrong but pertaining to the individual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pic>
        <p:nvPicPr>
          <p:cNvPr id="3077" name="Picture 5" descr="c:\Program Files\Microsoft Office\Clipart\standard\stddir4\PE03479_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5325" y="3276600"/>
            <a:ext cx="3140075" cy="278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163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smtClean="0">
                <a:latin typeface="Arial" pitchFamily="34" charset="0"/>
              </a:rPr>
              <a:t>Social Responsibility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1066800"/>
            <a:ext cx="8001000" cy="4343400"/>
          </a:xfrm>
          <a:extLst>
            <a:ext uri="{FAA26D3D-D897-4be2-8F04-BA451C77F1D7}"/>
          </a:extLst>
        </p:spPr>
        <p:txBody>
          <a:bodyPr/>
          <a:lstStyle/>
          <a:p>
            <a:pPr algn="l" eaLnBrk="1" hangingPunct="1">
              <a:defRPr/>
            </a:pPr>
            <a:r>
              <a:rPr lang="en-US" sz="3600" dirty="0" smtClean="0">
                <a:latin typeface="Arial" charset="0"/>
              </a:rPr>
              <a:t>Dictates that corporations must be responsible members of society.</a:t>
            </a:r>
          </a:p>
          <a:p>
            <a:pPr algn="l" eaLnBrk="1" hangingPunct="1">
              <a:defRPr/>
            </a:pPr>
            <a:r>
              <a:rPr lang="en-US" sz="3600" dirty="0" smtClean="0">
                <a:latin typeface="Arial" charset="0"/>
              </a:rPr>
              <a:t>Companies need to be active and positive members of the community.</a:t>
            </a:r>
          </a:p>
          <a:p>
            <a:pPr algn="l" eaLnBrk="1" hangingPunct="1">
              <a:defRPr/>
            </a:pPr>
            <a:r>
              <a:rPr lang="en-US" sz="2800" dirty="0" smtClean="0"/>
              <a:t>The goal is to embrace responsibility for the company's actions and encourage a positive impact through its activities on the </a:t>
            </a:r>
            <a:r>
              <a:rPr lang="en-US" sz="2800" dirty="0" smtClean="0">
                <a:solidFill>
                  <a:srgbClr val="99FF33"/>
                </a:solidFill>
              </a:rPr>
              <a:t>environment, consumers, employees, communities, and the public.</a:t>
            </a:r>
            <a:endParaRPr lang="en-US" sz="2800" dirty="0" smtClean="0">
              <a:solidFill>
                <a:srgbClr val="99FF33"/>
              </a:solidFill>
              <a:latin typeface="Arial" charset="0"/>
            </a:endParaRPr>
          </a:p>
        </p:txBody>
      </p:sp>
      <p:pic>
        <p:nvPicPr>
          <p:cNvPr id="4100" name="Picture 4" descr="c:\Program Files\Microsoft Office\Clipart\corpbas\BD19932_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34250" y="152400"/>
            <a:ext cx="1800225" cy="16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latin typeface="Arial" pitchFamily="34" charset="0"/>
              </a:rPr>
              <a:t>Analyze Ethical Practices </a:t>
            </a:r>
            <a:br>
              <a:rPr lang="en-US" b="1" dirty="0" smtClean="0">
                <a:latin typeface="Arial" pitchFamily="34" charset="0"/>
              </a:rPr>
            </a:br>
            <a:r>
              <a:rPr lang="en-US" b="1" dirty="0" smtClean="0">
                <a:latin typeface="Arial" pitchFamily="34" charset="0"/>
              </a:rPr>
              <a:t>&amp; </a:t>
            </a:r>
            <a:br>
              <a:rPr lang="en-US" b="1" dirty="0" smtClean="0">
                <a:latin typeface="Arial" pitchFamily="34" charset="0"/>
              </a:rPr>
            </a:br>
            <a:r>
              <a:rPr lang="en-US" b="1" dirty="0" smtClean="0">
                <a:latin typeface="Arial" pitchFamily="34" charset="0"/>
              </a:rPr>
              <a:t>Codes of Conduct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860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rial" pitchFamily="34" charset="0"/>
              </a:rPr>
              <a:t>Organizations must be above reproach and hold themselves to high standards.</a:t>
            </a:r>
          </a:p>
          <a:p>
            <a:pPr eaLnBrk="1" hangingPunct="1">
              <a:defRPr/>
            </a:pPr>
            <a:r>
              <a:rPr lang="en-US" dirty="0" smtClean="0">
                <a:latin typeface="Arial" pitchFamily="34" charset="0"/>
              </a:rPr>
              <a:t>Corporations adopt Codes of conduct:  regulations regarding worker conduct</a:t>
            </a:r>
          </a:p>
          <a:p>
            <a:pPr eaLnBrk="1" hangingPunct="1">
              <a:defRPr/>
            </a:pPr>
            <a:r>
              <a:rPr lang="en-US" dirty="0" smtClean="0">
                <a:latin typeface="Arial" pitchFamily="34" charset="0"/>
              </a:rPr>
              <a:t>Codes of conduct improve: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latin typeface="Arial" pitchFamily="34" charset="0"/>
              </a:rPr>
              <a:t>		-public perception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latin typeface="Arial" pitchFamily="34" charset="0"/>
              </a:rPr>
              <a:t>		-business operations</a:t>
            </a:r>
          </a:p>
        </p:txBody>
      </p:sp>
      <p:pic>
        <p:nvPicPr>
          <p:cNvPr id="5124" name="Picture 4" descr="PE01973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4725988"/>
            <a:ext cx="1741488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Arial" pitchFamily="34" charset="0"/>
              </a:rPr>
              <a:t>Discuss legal issues associated with marketing products.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 eaLnBrk="1" hangingPunct="1">
              <a:buSzTx/>
              <a:buFont typeface="Wingdings" pitchFamily="2" charset="2"/>
              <a:buChar char="w"/>
              <a:defRPr/>
            </a:pPr>
            <a:r>
              <a:rPr lang="en-US" sz="2400" dirty="0" smtClean="0">
                <a:latin typeface="Arial" charset="0"/>
                <a:hlinkClick r:id="rId2"/>
              </a:rPr>
              <a:t>http://video.google.com/videoplay?docid=-6934706929798894407#</a:t>
            </a:r>
            <a:r>
              <a:rPr lang="en-US" sz="2400" dirty="0" smtClean="0">
                <a:latin typeface="Arial" charset="0"/>
              </a:rPr>
              <a:t> </a:t>
            </a:r>
          </a:p>
          <a:p>
            <a:pPr eaLnBrk="1" hangingPunct="1">
              <a:defRPr/>
            </a:pPr>
            <a:r>
              <a:rPr lang="en-US" sz="2400" dirty="0" smtClean="0">
                <a:latin typeface="Arial" charset="0"/>
              </a:rPr>
              <a:t>Certain products are protected from reproduction or use unless permission is granted by the owner.</a:t>
            </a:r>
          </a:p>
          <a:p>
            <a:pPr eaLnBrk="1" hangingPunct="1">
              <a:defRPr/>
            </a:pPr>
            <a:r>
              <a:rPr lang="en-US" sz="2400" b="1" dirty="0" smtClean="0">
                <a:latin typeface="Arial" charset="0"/>
              </a:rPr>
              <a:t>Intellectual property </a:t>
            </a:r>
            <a:r>
              <a:rPr lang="en-US" sz="2400" dirty="0" smtClean="0">
                <a:latin typeface="Arial" charset="0"/>
              </a:rPr>
              <a:t>is a person’s thoughts or creations.  Protecting intellectual property is important because: </a:t>
            </a:r>
          </a:p>
          <a:p>
            <a:pPr lvl="1" eaLnBrk="1" hangingPunct="1">
              <a:defRPr/>
            </a:pPr>
            <a:r>
              <a:rPr lang="en-US" sz="2400" dirty="0" smtClean="0">
                <a:latin typeface="Arial" charset="0"/>
              </a:rPr>
              <a:t>Substantial profit is a reflection of a good idea.</a:t>
            </a:r>
          </a:p>
          <a:p>
            <a:pPr lvl="1" eaLnBrk="1" hangingPunct="1">
              <a:defRPr/>
            </a:pPr>
            <a:r>
              <a:rPr lang="en-US" sz="2400" dirty="0" smtClean="0">
                <a:latin typeface="Arial" charset="0"/>
              </a:rPr>
              <a:t>Businesses who originate an idea and protect it usually maximize profits.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Arial" pitchFamily="34" charset="0"/>
              </a:rPr>
              <a:t>Discuss legal issues associated with marketing products. (cont..)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b="1" smtClean="0">
                <a:latin typeface="Arial" pitchFamily="34" charset="0"/>
              </a:rPr>
              <a:t>Patents</a:t>
            </a:r>
            <a:r>
              <a:rPr lang="en-US" sz="2400" smtClean="0">
                <a:latin typeface="Arial" pitchFamily="34" charset="0"/>
              </a:rPr>
              <a:t> are granted for an invention or an improvement on a product.  Patents are granted for a limited period of time.</a:t>
            </a:r>
          </a:p>
          <a:p>
            <a:pPr eaLnBrk="1" hangingPunct="1"/>
            <a:r>
              <a:rPr lang="en-US" sz="2400" b="1" smtClean="0">
                <a:latin typeface="Arial" pitchFamily="34" charset="0"/>
              </a:rPr>
              <a:t>Trademarks and service marks</a:t>
            </a:r>
            <a:r>
              <a:rPr lang="en-US" sz="2400" smtClean="0">
                <a:latin typeface="Arial" pitchFamily="34" charset="0"/>
              </a:rPr>
              <a:t>.</a:t>
            </a:r>
          </a:p>
          <a:p>
            <a:pPr lvl="1" eaLnBrk="1" hangingPunct="1"/>
            <a:r>
              <a:rPr lang="en-US" sz="2400" smtClean="0">
                <a:latin typeface="Arial" pitchFamily="34" charset="0"/>
              </a:rPr>
              <a:t>A word, phrase, symbol, or design that identifies and distinguishes the company from others.</a:t>
            </a:r>
          </a:p>
          <a:p>
            <a:pPr lvl="1" eaLnBrk="1" hangingPunct="1"/>
            <a:r>
              <a:rPr lang="en-US" sz="2400" smtClean="0">
                <a:latin typeface="Arial" pitchFamily="34" charset="0"/>
              </a:rPr>
              <a:t>Granted legal protection through the United States Patent and Trademark Office. 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pic>
        <p:nvPicPr>
          <p:cNvPr id="6148" name="Picture 3" descr="registered trademark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5786438"/>
            <a:ext cx="995363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4" descr="MGM service mark for soun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5715000"/>
            <a:ext cx="190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5" descr="starbucks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2800" y="55626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Arial" pitchFamily="34" charset="0"/>
              </a:rPr>
              <a:t>Discuss legal issues associated with marketing products. (cont..)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14563"/>
            <a:ext cx="7929563" cy="4262437"/>
          </a:xfrm>
        </p:spPr>
        <p:txBody>
          <a:bodyPr/>
          <a:lstStyle/>
          <a:p>
            <a:pPr eaLnBrk="1" hangingPunct="1"/>
            <a:r>
              <a:rPr lang="en-US" sz="2400" b="1" smtClean="0">
                <a:latin typeface="Arial" pitchFamily="34" charset="0"/>
                <a:hlinkClick r:id="rId2"/>
              </a:rPr>
              <a:t>Copyrights</a:t>
            </a:r>
            <a:r>
              <a:rPr lang="en-US" sz="2400" smtClean="0">
                <a:latin typeface="Arial" pitchFamily="34" charset="0"/>
              </a:rPr>
              <a:t> are granted to creators of:</a:t>
            </a:r>
          </a:p>
          <a:p>
            <a:pPr lvl="1" eaLnBrk="1" hangingPunct="1"/>
            <a:r>
              <a:rPr lang="en-US" sz="2400" smtClean="0">
                <a:latin typeface="Arial" pitchFamily="34" charset="0"/>
              </a:rPr>
              <a:t>Literary works (novels, poems, newspapers).</a:t>
            </a:r>
          </a:p>
          <a:p>
            <a:pPr lvl="1" eaLnBrk="1" hangingPunct="1"/>
            <a:r>
              <a:rPr lang="en-US" sz="2400" smtClean="0">
                <a:latin typeface="Arial" pitchFamily="34" charset="0"/>
              </a:rPr>
              <a:t>Artistic works (photography, paintings).</a:t>
            </a:r>
          </a:p>
          <a:p>
            <a:pPr lvl="1" eaLnBrk="1" hangingPunct="1"/>
            <a:r>
              <a:rPr lang="en-US" sz="2400" smtClean="0">
                <a:latin typeface="Arial" pitchFamily="34" charset="0"/>
              </a:rPr>
              <a:t>Broadcasts (television, radio, Internet).</a:t>
            </a:r>
          </a:p>
          <a:p>
            <a:pPr lvl="1" eaLnBrk="1" hangingPunct="1"/>
            <a:r>
              <a:rPr lang="en-US" sz="2400" smtClean="0">
                <a:latin typeface="Arial" pitchFamily="34" charset="0"/>
              </a:rPr>
              <a:t>Films.</a:t>
            </a:r>
          </a:p>
          <a:p>
            <a:pPr lvl="1" eaLnBrk="1" hangingPunct="1"/>
            <a:r>
              <a:rPr lang="en-US" sz="2400" smtClean="0">
                <a:latin typeface="Arial" pitchFamily="34" charset="0"/>
              </a:rPr>
              <a:t>Original musical composition. </a:t>
            </a:r>
          </a:p>
          <a:p>
            <a:pPr eaLnBrk="1" hangingPunct="1"/>
            <a:r>
              <a:rPr lang="en-US" sz="2400" smtClean="0">
                <a:latin typeface="Arial" pitchFamily="34" charset="0"/>
                <a:hlinkClick r:id="rId3"/>
              </a:rPr>
              <a:t>Industrial designs </a:t>
            </a:r>
            <a:r>
              <a:rPr lang="en-US" sz="2400" smtClean="0">
                <a:latin typeface="Arial" pitchFamily="34" charset="0"/>
              </a:rPr>
              <a:t>apply to structural designs, aesthetics, or the look of a product.</a:t>
            </a:r>
          </a:p>
          <a:p>
            <a:pPr eaLnBrk="1" hangingPunct="1"/>
            <a:r>
              <a:rPr lang="en-US" sz="2400" b="1" smtClean="0">
                <a:latin typeface="Arial" pitchFamily="34" charset="0"/>
              </a:rPr>
              <a:t>Certification marks </a:t>
            </a:r>
            <a:r>
              <a:rPr lang="en-US" sz="2400" smtClean="0">
                <a:latin typeface="Arial" pitchFamily="34" charset="0"/>
              </a:rPr>
              <a:t>are used to protect and certify the way products are made.  (process)</a:t>
            </a:r>
          </a:p>
          <a:p>
            <a:pPr eaLnBrk="1" hangingPunct="1"/>
            <a:endParaRPr lang="en-US" sz="2400" smtClean="0">
              <a:latin typeface="Arial" pitchFamily="34" charset="0"/>
            </a:endParaRPr>
          </a:p>
        </p:txBody>
      </p:sp>
      <p:pic>
        <p:nvPicPr>
          <p:cNvPr id="7172" name="Picture 3" descr="copyright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48600" y="2438400"/>
            <a:ext cx="1023938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4" descr="certification mark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7600" y="3733800"/>
            <a:ext cx="1570038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5" descr="industrial desing.jpe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0" y="4800600"/>
            <a:ext cx="1371600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7378700" cy="1143000"/>
          </a:xfrm>
        </p:spPr>
        <p:txBody>
          <a:bodyPr/>
          <a:lstStyle/>
          <a:p>
            <a:pPr eaLnBrk="1" hangingPunct="1"/>
            <a:r>
              <a:rPr lang="en-US" sz="2800" b="1" smtClean="0">
                <a:latin typeface="Arial" pitchFamily="34" charset="0"/>
              </a:rPr>
              <a:t>Discuss legal issues associated with marketing products. (cont..)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b="1" smtClean="0">
                <a:latin typeface="Arial" pitchFamily="34" charset="0"/>
              </a:rPr>
              <a:t>Collective marks </a:t>
            </a:r>
            <a:r>
              <a:rPr lang="en-US" sz="2400" smtClean="0">
                <a:latin typeface="Arial" pitchFamily="34" charset="0"/>
              </a:rPr>
              <a:t>are symbols used for a group or organization.  </a:t>
            </a:r>
          </a:p>
          <a:p>
            <a:pPr eaLnBrk="1" hangingPunct="1"/>
            <a:r>
              <a:rPr lang="en-US" sz="2400" smtClean="0">
                <a:latin typeface="Arial" pitchFamily="34" charset="0"/>
              </a:rPr>
              <a:t>Most sports and entertainment companies need to retain legal counsel to navigate and protect their company. </a:t>
            </a:r>
          </a:p>
          <a:p>
            <a:pPr eaLnBrk="1" hangingPunct="1"/>
            <a:r>
              <a:rPr lang="en-US" sz="2400" smtClean="0">
                <a:latin typeface="Arial" pitchFamily="34" charset="0"/>
              </a:rPr>
              <a:t>The </a:t>
            </a:r>
            <a:r>
              <a:rPr lang="en-US" sz="2400" smtClean="0">
                <a:latin typeface="Arial" pitchFamily="34" charset="0"/>
                <a:hlinkClick r:id="rId3"/>
              </a:rPr>
              <a:t>Lanham Trademark Act </a:t>
            </a:r>
            <a:r>
              <a:rPr lang="en-US" sz="2400" smtClean="0">
                <a:latin typeface="Arial" pitchFamily="34" charset="0"/>
              </a:rPr>
              <a:t>is designed to protect trademarks, certification marks, and collective marks.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hlinkClick r:id="rId4"/>
              </a:rPr>
              <a:t>http://vimeo.com/5021350</a:t>
            </a:r>
            <a:r>
              <a:rPr lang="en-US" sz="2000" smtClean="0">
                <a:latin typeface="Arial" pitchFamily="34" charset="0"/>
              </a:rPr>
              <a:t>  </a:t>
            </a:r>
          </a:p>
          <a:p>
            <a:pPr eaLnBrk="1" hangingPunct="1"/>
            <a:r>
              <a:rPr lang="en-US" sz="2400" smtClean="0">
                <a:latin typeface="Arial" pitchFamily="34" charset="0"/>
              </a:rPr>
              <a:t>Teams or leagues such as the NFL, NBA, and Duke University own their logos.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pic>
        <p:nvPicPr>
          <p:cNvPr id="8196" name="Picture 3" descr="IGA Collective Mark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066800"/>
            <a:ext cx="10668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4" descr="nfl.jpe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05800" y="5795963"/>
            <a:ext cx="820738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7" descr="https://encrypted-tbn0.google.com/images?q=tbn:ANd9GcTePbHGHqOD1kQVNuI2RnIcJtSPaFSrAKPiSbjNIATuFfwBUWBJp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39000" y="0"/>
            <a:ext cx="155575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5" descr="Duke_2469_0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81800" y="5943600"/>
            <a:ext cx="8080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Exclusivity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sz="3600" b="1" dirty="0" smtClean="0"/>
              <a:t>Exclusivity </a:t>
            </a:r>
            <a:r>
              <a:rPr lang="en-US" sz="3600" dirty="0" smtClean="0"/>
              <a:t>A right purchased by a sponsor to be the sole provider of a particular type of good or service for a sport/event</a:t>
            </a:r>
            <a:endParaRPr lang="en-US" sz="3200" dirty="0" smtClean="0"/>
          </a:p>
          <a:p>
            <a:endParaRPr lang="en-US" dirty="0"/>
          </a:p>
        </p:txBody>
      </p:sp>
      <p:pic>
        <p:nvPicPr>
          <p:cNvPr id="1026" name="Picture 2" descr="https://encrypted-tbn2.gstatic.com/images?q=tbn:ANd9GcR6XM_DNwVIoA1PRTriSh1Wfs5Nasttid6FC469EtegKFtVrvA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343400"/>
            <a:ext cx="2628900" cy="1743076"/>
          </a:xfrm>
          <a:prstGeom prst="rect">
            <a:avLst/>
          </a:prstGeom>
          <a:noFill/>
        </p:spPr>
      </p:pic>
      <p:pic>
        <p:nvPicPr>
          <p:cNvPr id="1028" name="Picture 4" descr="https://encrypted-tbn1.gstatic.com/images?q=tbn:ANd9GcTJcOmqlmsDidKvi_eTzhd_nlBRhX6VJ0bBvNMXdHj4j5yj5tS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3581400"/>
            <a:ext cx="4766941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Arial" pitchFamily="34" charset="0"/>
              </a:rPr>
              <a:t>Discuss legal issues associated with marketing products. (cont..)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14563"/>
            <a:ext cx="7929563" cy="4262437"/>
          </a:xfrm>
        </p:spPr>
        <p:txBody>
          <a:bodyPr/>
          <a:lstStyle/>
          <a:p>
            <a:pPr marL="342900" lvl="1" indent="-342900" eaLnBrk="1" hangingPunct="1"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sz="4000" dirty="0" smtClean="0">
                <a:latin typeface="Arial" pitchFamily="34" charset="0"/>
              </a:rPr>
              <a:t>Trademark Infringement – </a:t>
            </a:r>
            <a:r>
              <a:rPr lang="en-US" dirty="0" smtClean="0"/>
              <a:t>violation of the exclusive rights attaching to a trademark without the authorization of a trademark owner, meaning it is also an unfair and anticompetitive trade practice.</a:t>
            </a:r>
            <a:endParaRPr lang="en-US" sz="2400" dirty="0" smtClean="0"/>
          </a:p>
          <a:p>
            <a:pPr eaLnBrk="1" hangingPunct="1">
              <a:buNone/>
            </a:pPr>
            <a:endParaRPr lang="en-US" sz="4000" dirty="0" smtClean="0">
              <a:latin typeface="Arial" pitchFamily="34" charset="0"/>
            </a:endParaRPr>
          </a:p>
        </p:txBody>
      </p:sp>
      <p:sp>
        <p:nvSpPr>
          <p:cNvPr id="43010" name="AutoShape 2" descr="data:image/jpeg;base64,/9j/4AAQSkZJRgABAQAAAQABAAD/2wCEAAkGBxQSEhQUEhQWFhUWFxUaFhgXGBcWGBgaHxYWGBwXFxgYHCggHB0lHBYaIjEiJSksLi4uFx8zODMsNygtLisBCgoKDg0OGxAQGywkICU0LDQsNCwsLCwsNDUsLCwsLDQsLCwsLCwsLywsLCwsLCwsLCwvLCw0LCwsLCwsLCwsLP/AABEIAMABAAMBEQACEQEDEQH/xAAbAAEAAgMBAQAAAAAAAAAAAAAABgcBBAUDAv/EAEsQAAIBAwEEBwMHCAYJBQAAAAECAwAEESEFBhIxBxNBUWFxgSIykRRCUmJyobEVI3OCk7LB0SRUY5Lh8BYlMzRDVaLC0gg1U6Oz/8QAGwEBAAIDAQEAAAAAAAAAAAAAAAMEAgUGAQf/xAA9EQACAQIDBAgFAgUDBAMAAAAAAQIDEQQFIRIxQVETYXGBkaGx0RQiMsHwBuEVIzRCcmKi8RYkU5JSgsL/2gAMAwEAAhEDEQA/ALxoBQCgFAKAUAoBQCgFAKAUAoBQCgFAKAUAoBQCgFAKAUAoBQCgFAKAUAoBQCgFAKAUAoBQCgFAKAUAoBQCgFAKAUAoBQCgFAKAUAoBQCgFAKAUAoBQCgFAKAUAoBQCgFAKAUAoBQCgFAKAUAoBQCgFAKAUAoBQCgFAKAUAoBQCgFAKAUAoBQCgFAKAUAoBQCgFAKAUAoBQCgFAKAwaAiW2ekC2gYovFKw0PV44Qe4sSB8M1DKvFbtTc4XI8TXjtO0V17/BanBl6WB822H60wH3BDULxVuHmbKP6YfGp4R/dGs3SrKfdgi/aMfwWvPim9yXiSr9M0+M5eCX3MjpJu2922T0WVq9+IlyPP8Ap/Cx31H4xQG/m0DytvhDKadPU5eTH8FwK31P90R/prtL+rH9hLXnTVOXkx/CMu/8n++Jn/TXaX9WP7CWvemqcvJj+D5f/wCT/fEwd/b8e9bD1hlFOnqcvJj+CYF7qn+6IPSXdL71unqJV/GnxEuQ/wCnsM91R/7WE6VpPnQRHykYfiprz4prel4h/piHCo//AFXubUPSwvzrb+7MG+4oKyWKvw8yKX6Yl/bU8Y2+7JJsDfe2umCAtHIeSSADPgpBIPlU0K0ZOxqcZk+Iw0dt2cea+/EkoqU1ZmgFAfEsgUEkgAaknQAd5NAk27Ihl3vjLMxTZ1uZgNDK2RGD9Xln1I8jVd1W/oVzbQy6nTSlip7PUt/fy8Gc+az20+vWKvgrIv8A2n8axarMnjUyyOmy34+5zbnbW1bPWfJXvdVdP7y4x61i51YbyzDDZfidKej6nZ+DJFu50gRTkJOohc4wc5jb1PunwPxqWFdS0ehr8XlFSktqm9pef7k1FTmpM0BgmgITvF0hRQkpAomcc2ziNfUasfAfGoJ10t2pt8JlFSqtqo9leZHrbbO1bzWHiC96KqJ6M3P0qJTqz3F+eGwGG0qavrbb8jpwWe2k16xX8GZG/gPxrNKsitKplktLNePudKz3vkiYJtCAwZ0WUZMRP1j834n0rNVWtJqxXqZdCotrCz2urj+5MUYEZGoPKpjVH1QCgFARzf8Av2hsZWQ4ZuFARzHEQpI9CairStBmzyihGti4RluWvhqcLo63Yga2WeWNZHcnHEMhVBIAUHTszUdCnHZu0bDO8xrrEOlCTSXLj2k2j2dEvuxRjyRR/Cp9lcjQuvVlvk/FmwqAchisiJtveZoBQGaAUBigFAfLxg8wD5jNAm1uNaXZkLe9FGfNFP8ACsdmPImjiKsd0mu9ledJu70UEcc8CiJuPhYJoDkEhhjkwK8x3+FVa9OKSaOmyHHVa05Uar2la6v5rsaZPd270z2sMrc3jUnzxqfjVmEtqKZzuNoqjiJ01uTZ0qzKpg0BxNobPN2/BJpbodU5dc31vqL3fOJ7hrhKO07PcWqVboI7UfrfHkurrfl36deKJVAVQABoABgAeAFZlVycndnpmgMMuRg6g8waBaalcb77jABp7VcAAmSIfvJ/Ffh41atHjE6DLs0d1TrPsfv7jo43qJK2szZ0/MuTr9g9+nI+ndShV/tfceZtl6iumprtX39yyM1aNAVn0jb1nLW0LYUZEzA8z9AeHf8ADvqrWq/2o6HKcvWlaov8V9/Y2dy9xAAJrtck4KREaL4v3n6vZ49ntKjxkYZhmrbdOi+1+3uWEFxoKsmhZnNAec0SspVgCp0IIyD4EGvLHsW4u63nM2bZG1bq01t29wczE30QfoHs+idORGPIx2dFuJ6tXpltS+rj19fbz5+vYFZFcUAoCIdKY/oDfpIv3hUOI+g3WQf1i7H6G10dn+gQ/rfvGlD6EQ51/WT7vQkmamNWR3bG+VvA5iUPNKOccK8bDzxoKhnWjF23vqNnhspr1o9I7Rjzk7I4k/SM0estjPGve3s/vKB99YPEbO+JfjkEamlOvCT5LX0b9CRbA3rtrvSJ8P8AQb2W9B2+lSwqxluNZjMtxGF1qLTmtV+3edypCgYzQEc2/vpa2pKsxdxzRMEj7RJwPU1FOtGG82eDyjE4pbUVZc3+XZxrfpDd9UsLhk+koLfguPvqNV290S/PIYQ0lXgnyen3+xINh712903ApZJRzikHA/wPP0qSFaMnZbzW4rLa+GW1JXjzTujuZqU15Celn/dE/TJ+69V8R9Jv/wBO/wBU/wDF+qOzuL/7fbfox/GpKX0IoZt/W1O071SGvMGgK03w37cO0NoQoUkNJoST2hOwAd9VKld3tE6DA5VFxVStx4e5CZdqTsctNKT+kf8AnUDnJ8TdKhSirKC8EdTZW+N3ARiUyL9GTLA+vvD41nGrKJWrZbh6q+mz5rQtHdfeaK9QlfZkXHHGTkr4g9q+NW6dRTRzWMwU8NK0tU9z/OJ3DUhTKk6RN3vk0onhHDHI2fZ06uTnp3Z5jxBqnXp7L2kdPlWL6aDpT3rzX7cSRz75/wCrROP9sx6rwEmNWHhj2ql6X+XtcTXxy3/vOi/tWvd+aHC6Nd3euc3MoyiH2M68b8yxzz4fvJ8KioU7vaZezfGdHHoYb3v7OXf6dpatXDmjg71bzx2SDiHFIwPBGDgnxY9i+NR1Kigi5g8FPEy00S3v84lW7U3tu5zrKyL2LGSgHqNT8apyqylxOmo5dh6S+m/bqc6Das6HKzyg/pH/AAJ1rFSktzLEsPRkrSgvBE63P38ZnWG7IPEQEl5a9iuOWvfVilX4SNHj8pUY9JR4b17exY4q0aEzQCgIl0oj/V7/AG4v3xUNf6Dc5B/Wrsl6Ht0bn+gReb/vmlD6EYZ3/Wz7vQ6+1YmkHAGKIcmRwcMF+ip7CfpdgB7cEZyTehQoSjB7TV3wXC/Xzty4vqOXZ7b2dbjqopoIwNMKQPiRz86xjOnHRNFupg8fXfSThKXad6GVJFypVlI5ghgRUidzXyjKErSVmiDb5bjAjr7McEq+0UTTixrlMe648OdV6tDjE6HLM5cf5OJd4vS71t2816HQ6P8Aev5ZGUkP56MDJ+mv0wO/vH86yo1dtWe8rZxlnwk9qH0PyfL2NLpB3oeIi1ts9c+OIr7yg6Kq4+c33VjWqtfLHeTZNlsKqeIr/Qt19z5t9S8zY3P3Gjt1Ek4WSY64Iysfgo7T9avaVBR1lvI8yzqpiHsUnaPm+32JZdXaRLxSOqKO1iAPvqdtLeaanSnUlswTb6jg3e09nXeEaaFm+aeLhZT3o+hU57Qaicqc9GzYU8Nj8L88YSS46aPtXFdp2tmq6rwyHiK6B8AFx2MQNA3fjTIz21JG+5lGs4SltQVk+HL9uRE+ls/0SP8ATL+49Q4n6Ubr9O/1Mv8AF+qO3uP/ALha/olqSl9CKGa/1lXtZ3akNecPfPaJgs5XU4bHCp7ix4QfvqOpLZi2W8BRVXERi93Hu1KNAxpWvO17TNDwUBtbL2hJbyrLEcMvwI7VPga9jJxd0R1qMK0HCe5l67G2ilzCkqcnGcdoPap8QdK2MZKSujia9GVGo6ct6G2dnLcQvC/JxjPcexh5HBpKKkmmKFaVGoqkd6I5LuoTsxbX2RKAGz83rOLJPlqai6L+Xs8S+seljHX4fYk2zLFYIkiT3UAA8fE+J51MlZWNfVqSqzc5b2fG2tpJbQvK/JBy7SexR5nSvJSUVdntCjKtUVOO9lE7Sv3uJWllOWY69wHYo8BWvlJyd2dtRowowUIbka1YkgoDDDOhoep23F67obQM9pDI2rFcMe9l9kn7q2NOV4pnE42iqVeUFu4d52azKooCK9Jo/wBXyfai/fWoa/0G4yJ/97HsfozHRm2dnx/akH/W1KH0Hmeq2Nl2L0REek7eBpJjbIcRx46wD576HB8AMad5qDETu9ngbrIcDGFL4iS+Z7upe7IPVc6E6u7u35bKTjiOVPvxk4V/5H6341nCbg7op43A0sXDZnv4PivddReGytoJcRJLGcq4yO8d4PiDpWwjJSV0fP8AEUJ0Kjpz3oh20N3Xi2rbzweykrN1uOQIUlgfBxr5g1A6bVRNG6o4+FXLqlGrq422fHT/ANfQblbuuLq4urn2nEsixk9upzJ8MAetKVN7TlI9zTHweHp4ejorJv2+7JRvJtlLOBpX1xoq8izdij/PIGppzUFdmpwWEniqypx73yXMpDbG1ZbqTrJm4m7B81R3KOwVr5Scndnf4bC0sNDYpKy832mkRWJYLJ6LN4GYm1kOQF4oieYA5p5agj1q3h6jfys5XP8AARjbEQVrv5vf3NzpeP8ARof04/8AzkrLE/SiD9N/1E/8fuiRbljFjbfol/CpKX0I1mZu+LqdrO1UhRIrv1ZNdRC3iaPrS6twM4UlRnXHOoq0dpWRsMuqqhU6Wadrb0inGXBIPMEg+Y0qgdendXR2N0dki6ukib3NWfGhKjsB7M6VJShtSsU8diHQoOa37kTjffdK3W2aWFFiaIcXs6BhpkEd/casVaUdm6NLl2YVnWUJu6fMrB0I5gjQEZ7QeR8qpnSpp7ie9FO1eGSS3Y+yw408GGjD1GD6GrOHlrsmjzugnGNVcNH9izhVs50zQGDQFY9K+0y0kdup0Ucb+LHRR6DJ9RVTES12ToskoWjKq+Oi+5AkQnOATgZOOwd58KrG8bS3ln7k7nwG2WWdFkeUcQzqFU8gPHtJ8auUqUdm7OazDMavTOFN2USCb07LFtdSRLnhBBXPPhIyB6cvSq1SOzJo3mCruvRjN7+PccyGMsyqurMwUDvJIA+81ilcsykoxcnwLm3GtTbwfJ5HQyozllVgxAJyM9o5/fV6ktmNmcjmNRVqvSxT2XbVqxJalNeKAjPSOubCbw4D/wBYqGv9DNrkrtjId/oafRnMF2cCxwFeYk9wDEk15QfyE2fQbxzS3tR9CuN6rYrO0vErpO0kkbKcgoXIHYNRpVSotb8zqcuqqVFU7NOFk0+djb3F2Al7OyyE8CJxELoWycAZ7BzrKlBTdmQZvjp4SipU97dteHM89693fks8iRkuioshzqyKTj2vXt8aVKezKyMsuzD4mjGU9G211NrXQ7/RPtYrJJbMfZccaeDD3h6jB/V8akw8rOxrv1FhdqEa63rR9nDwLSFXDkQaAp3pN2v1111YPsQDh/XOCx+GB8ao15XlbkdvkOF6LD9I98/Rbvuzz3L3VF1My3HEqoiPwjRnD54dewYGfUV5Sp7Ts/y5lmmZvD0k6Nm22r70rb+85292xxaXTxKSVwrLnmAc6Hvxg61jUhsysW8txUsVh1UktdU+43Nwk4LgXDOqRQsquzEjJdWCqumpyPwr2lpK/Ar5xLao9BFNylut/pau2Svpgb8zbj+1P3Rt/Op8TuRp/wBNL+bUf+n7ole6i4s7cf2Sfuipqf0I0+YO+KqdrOtWZTK83muOp2xaueRVF+LOn4kVWqO1VM3uEh0mX1I9vlZkP3zsOpvJl7GbjXyb2vxzUFWNps22X1elw8Xy08Df6NJQt8ufnJIB54B/hWVB/OQZvG+GfU0T3pGz8glx3pny4xmrNb6GaPKrfFRv1+hG94NjJPsy3uE0eGFM/WXABU+IOo9e+opw2qalyNhhcTKljJ0ZbpN9zNXo03f61xdGTHVOQEUak8PziezDch8axoU7vauS5vi3CPQ7P1Lf7FqCrhzRmgMGgKq6TtidVKLgSZ65sFCNQQvNT9HA5d58dKdeFntczpsnxLnDorfTx7zdsdipb7JnmbWSeHJJ7AfdQfHJ7zWUYKNNvmQVcTKtjoU1ui/+WSbcAn5BDnubHlxHFS0foRrszt8VOxW/SDNxX831eBfgo/nVWs/nZ0OVx2cLHruzG4Nj117F3Jlz+ry+8ilGN5oZnV6PDS69PH9iTbiXPXbSvZByIOPLrMD7lqWk71JM12Y0+jwdKH5uv9yxhVo0IoCPb/rmwuPBc/Aioq30M2WUO2Np9pxOjgcWzZU+tMPiv+NR0NabL+dvYx0ZdUfIhfU9fsuOQataSMrfo5OFs+hx8DVdLapp8vub3b6HMZQe6ok12xuvzuOl0U3IW7dT/wASIgeakN/OpMO/mKv6hpuWFUlwfqSPbFwlttJnuR/R7mAR8ZGVBB1Vu7SpJNRqXluaNVhqc8TgFCh9cJbVuOvFHK6MLKIXV0pCu8WOqfOfZ4nUsvZqOHXxrDDpbTXIu5/WqvD0pLRS+pddk9ezUs8VcOTGaAqve6ytvypErBEjID3BJwp1Zsnzxg9+ap1Yx6TXvOuy2tiP4dNq7e6HPgvLyJBuncfKb66uoweo4EiRiMByDkkeAx94qSk9ubktxrcwh8PhKWHm/nu5Ncr8yDdId0JL+XHJAqfAZ/j91V6zvNnRZLTcMHC/G78f+D2uLUxWljB8+5nEzDt4coiA+jA+hr1q0Yx56kUKqq4mvV4U4uK7dW/QkHTI/sWw+tKfgqj+NS4nga79Mq86j6o+r9ic7BXFtAO6KP8AcFWIfSjn8W715vrfqb9ZFcq7pdjImt2GmY5AD3FWUj96qmJWqZ0mRNOnOL5rzue2/dp8qtLe+j5hB1gH0Wxr+q2R+sa9rLaipkeWVOgrzw0uenavdEI2Pf8AyeeKb/43BP2eTfcTVeL2ZJm6xFHpqUqfP8RfN7aJPE0b6o6kHyI5iti0mrM4inOVOanHeiuLvZd9YQywqBcWzhxoDxKCD7XCNQdc6ZGnZVZxnBNLVG/hXwuKqRqSexNW7H+dx59Fm2I4mmjldVD9WyFjgEjiBAPlw15h5JXTM86w85qM4pu17+X7lpBqtnNH1QHyzY50BU/SjtVJ5YUidXEaycRU5AZiumRz0X76p4iSbSR0+TUZU6cpTVr238lc6CbLvtoRRxSAW1ugTQg8bAAAHhOpOnbgA99ZbNSaSeiK7r4XCTlOD25u/Zr+cN/UT+2hSCIKuiRrgeCgVZSSVkaOcpVZuT3t+pQd5dmaR5TzkZm8skkD0Bx6VrW7u53NOmqcFBcFbwJ5uhbfI7C4vG0eRPzf2RkL8WOfQVZprYg5mjx9T4nFQw63J6/fwX3MdD8GGuW7lhQf/YT/AAphlvZln09Ka/yfoWZVo50UBxd804rG5H9k34ZqOr9DL2WO2LpvrRHOiJ/6NMO6Y/fGlRYb6WjZ/qSP/cQf+n7sj26jra31xaTAdVMWiIPLmTH8VbH6wqKnaM3F8fxGzzFTxODp4mn9UbS9NrwaNnZ259za7QhKAvEr5EmnuYIIcd+D61lGlKM0RV82w+KwU1N2k1u6+osr2JlZWUMASrKwBGR3g+hq1o9DlPnpSUk7PerFX7b2PLb7SEdi3UmRA0YB4VOhyvaMezyOlVJQcalo6HXYXF0q+A28UtpJ2el32+ZYW6l7LLbq04xKCyyDGPaViOVWqbbjqczmFKnSrtUneOjXejW3xu7hIo0tP9tLIEGgOBwsxbXQYA5nvrGrKSXy72S5bSoTqSliPoirvyS/4IZuTsb5Re3Pyv8APGHAYsSwLliO3mBwN4VBShtTe1rY32aYvoMJT+H+RT3W00t97osxpFQogAHFkKBgaAZOnd/MVbulZHJ7MpJy5byrdkbkTz3TvdJwRCR2ckj85licLg8j2k9lU40ZSl8x12JzmhRw0Y4d3lZJdWi39f3PqO8F/tiIprFG3sY5cEeTxDwLYPliie3V/OAdJ4LK5KX1S39suHgbPTM2tsO5Lg/Hqh/CvcW9y7SP9MLSo+uP/wCiyNnpwxRjuRR8FAq3HcctWd6kn1s2K9IyDdK9nxW0cg/4cmv2WGPxC1XxCvG5uclq7NZw5r0/GaHRhtRZI5bOXBGrIDyZTo648Dr+t4Vjh5XWyybOaDjKNeHY+1bvzqOVt/o+njc/Jx1sbZ4RkBl+q2Tr51hOg0/lLOFzilOP835X5d3sWfaHqkhjc+1wquewsqa/gT6VcWiSObn88pSju3+LN0ivSMpfauwS+0pbdWCcbsyFgSPaBfGnmRVGUL1HE66ji9jBxqtXsrP0Jj0dWs1u9zbT5ynVOgySvC3GPY8Mr2VNRTi3FmpzSdOtGFanxunw1Vt/iTirBpyA9ItrNczW1rDk5SR3GSFxlAC/Zga8++q1dOTUUbvKp0qFOdapwslz43t5EY3b2KV2mkJIbqX4mI0GVXi0z3MR8KihC1SxscXidrBOpa20vX8Zcgq8cmcvaR6+K5ijPtBWTPZxFAcfBh8axlqmkT0v5VSE57tH3XK53e3BnkkBuU6uJfeBILP9UYOgPaaqQoNv5tx0GKzenCH8p3l6df7HQ6UtqgCO0jxgYZwOQxoiY+J9BWeIl/aiDJsO3tVpdi+52ui6y4LMuecrs3oMKP3fvrPDxtAqZxV28Rs8lb7kxqc1QoDS23Fx28y98cg/6TWM1eLJ8NPYrQlya9SBdDc+VuV8YW+KuP8AtqthXe/cdF+p4WlTl/kvC3ueXSnu+3ELqMZUjE2Pmke6/ljQnswPRiIf3eJl+n8fHZ+Hm9d8evmvY+Ni9JbRxhLiJpGAwrqwBb7YPI+Iz5V5HEWVmrmWK/TsZz2qMlFPg09Oy3o7dpJOjq8knjuJ5BjrZyygcsBEXA8uHHoaloNtOT4s1edUadCdOjB32YpPxb+5yuli1dfk9zGSpjLIWXQrxYKnPZqCP1qwxKatJFz9PVIS6TDz1UrOz6t/v3HT6N9tSXMEhmIZ0kxnABIKqQWx28/hWdCbkncp53g6eGrR6NWTX3e40Ok7bs1uYY4H4C6yFmAHEACgABPLOTnyFY4io4tJdZZyHA0q+3Oqr2tblx38zb6K7ApatK2eKeQtk8yBoCT25OTnxrLDxtG/Miz+sp4hU47oK355I+N/dqvZ3FncBONFE6MM497qzjPYcLkfZNeVpOMoy7fse5RhoYqhVoN2b2Wu6/v5kb3n6QmnjMUCGJWGHZmHER2qAugHjn4VFUruSslY2mAyGNCoqlWW01uSWnnv7DudF+7zQq1xKvC0gAjUjUJz4j3FtNO4DvqTD07fMzX5/j41ZKjB3Ud/b+3qcjpZ/OXUEY59Xw+ryY/hUeJ1kl+al79OfJh5zfP0Raq1dOPM0BpbY2eLiGSJuTqRnuPYfQ4ryS2lYloVXSqKa4FFI0trN9CWJvPBH4g/eDWt1i+tHatU8RS5xl+fnWWxsDfe3nQdY6wyfOVjgZ71Y8x99XoVoyOWxWWVqMvlTkuDX3OTvRvPHJc2cVuwfhnRnZdRr+b4Qe3R2z6d9R1KicklzLeDwM40as6qteLtfx+xYFWTRlWdJnFBewzRnhYpkHxRsfgwqpX+WakjpMo2auGnTkrq/r/wdPcre97qcRzRpx8DYkXKkgEHhK6+fPsrKlVcnZlbMcuhQp7cG7X3Mn9WTSFd7474yW9w8UCIGCoGkb2m7W4QNAAOLx51Wq1XGVkb3AZbCtRU6jdrvReprdFiGW5uZn1YKuT3s7MT+599Y4fWTZLnLVOjTpx3eyVvUs2rZzpX+5e9MSvcx3DhGaeR1ZjgEE44c9hHD29hFV6VRapm7x+BqONOVNXWylp+cTp7xb8wQIRCyzSH3Qpyo8WYdnhzNZTrRju3lfC5XWqy+dbMev7IqyGKW7nC54pZW1Y955sfADXyFU0nN9bOmlKnh6V90YovjZ9osMaRp7qKFHoMVsUrKxxNSo6k3OW9mzXpgKAwwoCptyX+RbSkt30DcUYJ7cHijPqD99UqXyT2fzqOyzVfGYCNePDX7S8y12UHQ1dON3HDl3NsmbiNume0DIB9BpUTow5Gxjm2MjHZVRnbghVFCqAqgYAAwAO4CpErGvlKUntSd2zw2nYpPE8UgyrqQf5jxpKO0rMkoVpUaiqQ3ogvRbavDNexNqEaNS3IFgZRkea4Pwqrh01KS7Doc/qwq0qFSPFN9z2fRnnvvstrradvCdEaPn9UMxfHjoB6ilWO1UUTLKsSsNl9SqtWn52VvcsW3iCKFUYVQAAOwDkKtJW3HMSk5Nye9nne2iSqUkQOh5qwyDRpNWZlTqzpyU4OzXFHKs90rOJg6QJxDkT7WPLNYKlBcC5VzTF1I7Mpu3gdzNSFAqcSfL9sqy6xxuNewrFrn1eqX11fzgdjsvBZU1L6pLzl+xbAq6ccZoBQES3z3OW7/ORkJMBjJ91x3Njke4/jUNWlt6rebPAZi8P8stY+nZ7FeXG516hx1DHxUqQfXNVXRnyN9HMsLJX2/G5KNytyJElWe5AXg1RM5JbsLY0AHdr6VNSotO8jW5hmkJwdKlrfeyyKtGgI/vpsIXduygfnEy0Z7c/R9Rp8Kjqw24l3AYp4eqnwej/Ooqzcm54L63PYW4T+sCPxxVOlpNHTZjDaw013+BeVbA4wofeq46y8uG/tGHf7vs6f3a11R3k2dtgYbGHgupeepbO5GxTa2yq3vseN/An5voMCrtKGzGxy2YYlV6zkty0X51nfNSFIrPfDcaUyvNbAMHJZkyAwY8yudCDz+NVatB3vE6HAZpCMFTraW3P37CO2+5t65x1DL4sVA+OahVGfI2E8ywsVfav2XLG3N3RWzBdyHmYYLY0UfRXP3nt8Kt0qWwc/j8wliXZK0V+a/mhKBUprjNAKAwaAgfSRuu0wFzAD1iD21XOWUahlx85df8iq1elf5kdDkmZRpN0Kv0vdyT4p9TPXcrfdLgLFOQswwFYkBZfEdzeHb2eHtKspaPeYZrk0sO3Upaw81+3X4k3zVg0JmgMUBWu9VjfW9481mJCkvCW4PaUsBghk9BriqlSM4zvE6nL62Cr4VUsTa8b2vo7dT+xs7ibPu3uXubzrMqhVOs0OWIzwr2AAd3aKypRk5bUiHNq+EhQVDDW1d3bq3XfEsKrJzgoDBNAV1vxvsMG3tDxM2VeRdcZ04I8e8x5ZHLxzpVrVtLROmyrJndV8QrJapP1fJfm47HR9uwbSIvIPz0gGR9BRyTz1yf8ACs6NLYV2Us4zH4qoow+mO7rfP2/cloqc0xmgFAKAxigGKAzQGDQFU7d2IV2tGsWnWPHKNOWG4nPxUn1qnOH81W4nTYbFJ4CTnrZNe3qWtmrhzJU+5uw+LaUqzamBnc57W4/Zb7+KqdOH8x34HTY/FWwcXD+6y7ra+xbAFXDmTNAYxQDFAMUBmgFAKAUBgigIVvZuDHckyQERynVhj2H8wPdPiPUVXq0FLVG9y7O6mHShV+aPDmvddRG9n70XmzXEN2jOnYGPtYHbHJyYeB+6olVnTezI2tbLcJmEXVw7s+rd3rh+byxNibwwXa5hcEjmp0ZfNT+NWoVIy3HMYrA18LK1WPfw8Tqg1mVBigGKAE0BxN4N6rezH5xsv2Rrq59OzzNRzqxhvL+Dy6vi38i05vcV5c7WvtrsY4V4IuTKpPAPCSTHteQHpVVznV0R0sMLgsrW3Ud5cLrX/wCq4dvmTTdPcqKzw7HrJvpEYC+CDs8+dWKdFQ1erNFmOb1cX8q+WHLn2v7EqxUxqDNAKAUAoBQCgFAKAr7pWtXUQXMZZTGWRmUkEcWCpyPFSP1qrYhPSSN5ks4tzoyV7669W/8AOoiZ31ver4Ot/WwOP+9UPTTta5tP4Xhtva2e7gSvongci4nfiPWFFDsSS3DxknJ56sB6VNh09ZM1mdTinClHS13btt7FhVZNEKAUAoBQCgFAKAUAoDGKA19oWEcyFJUV1PYwz6juNeOKkrMkpVqlGW1Tdn1Fdbb6OpI262xkORqEJKuv2JO3yPxNVZ4e2sTp8Ln8KkejxUd/G2j7V7eB8bI6QZ7duqvY2YroWxwyL4sp0YeIx615GvJO0v3MsTkVGvHpMLJa98fHh337iwtlbXhuV44ZFcduOY+0OY9atRmpao5nEYarh5bNWNvzgeO2tvwWq5mkCk8l5s3ko1ryU4x3meFwVfEu1KN+vh4le7R32u71+pso2QH6PtSEd7N7qD/OarOtKbtE6ajk+FwkelxUk+3SPct8vzQ6O7/RsM9ZeNxE69WpOM9pd+bH/OtZQw/GRWxn6hbWxhlZc39lw/NxYNrbJGoRFCqOQUYA9KspJbjmpzlOTlJ3b5nrXpiKAUAoBQCgFAKAUAoD4miDAhgCDoQRkHzBoeptO6OcN3bX+rxf3F/lWGxHkT/F1/8A5vxZ0Y4woAAAA5AaAeQrMrttu7PugFAKAUAoBQCgFAKAUAoBQCgOdtjYsN0vDNGGHYeTD7LDUVjKClvLGGxdbDy2qUreneivdq7gXFs/W2MjNjkM8EoHdnk488etVZUJRd4/udNh88oYiPR4qKXnHw3rz7j22L0cySN1t7IctqUU8Tt9uQ/gPjSGHb1kR4rP4U49HhY7uL0S7F7+BYOzdmxW6cEKKi9yjGfEntPnVuMVHRHNVq9StLaqSbfWblekQoBQCgFAKAUBjNAAaAZoBmgM0BgmgGaAZoBmgGaAZoDNAYJoDNAKA0JdtWykq1xCCDggyICD3EE6UB8/l61/rMH7WP8A8qA3opVYAqQwPIggg+RFAfWaA5su8Nopw1zAD3GVAfxoDbtL2OUZikRx3owYfEGgM3V5HEOKV0QE4Bdgoz3ZJ8KA1fy9a/1mD9rH/wCVAe1rtOGQ4jljc9yOrH4A0BtZoDwur6OLHWSImeXGyr+JoDW/L1r/AFmD9rH/ADoD3tNpQykiKWOQgZIR1Ygd5waA+J9r26MVeeJWHMNIikeYJzQHn+XrX+swftY//KgPS32vBIwWOaJ2PJVkRifIA5oDx3jvWht3kTHEvDjIyNWA/jWM3ZXJ8NTVSqos1t5t4VslDMhfIdiAVBCrjJAJyefl3kaVjOpsGeFwrxDsnbd5nOG+CpJdpICwt+N2KjGIwqcI195iWPLl24yM49Kk3fgT/AOUYOP91l36+CNm63iJs7mdFKPCr6MMjIUNkH5y6j769dT5W+RHDCpV4U27qVvzqOPszfGVplEgTgjhk67GAeuTVlVmOAAMc/pVhGq76lqrgIRg3G921bse46ttvf1jRokDtI7TLgMoC9WImJLNjIIlXGlZqrfSxXlgdlOUpJJW87+xv7F28l0GaNTwqkZyce8yljHj6SjGftCsoz2txDXw0qLSk9bvy49j4EZTfGYwwOVKFrS4mdjHoWRYyDGCwBHtHIyOY1qLpXZPqZfeAp9JJJ3tKKWvB336dR1r7erhDBYm5yokhK8JkSF5Dlc5x7OPHB9c3UsVqeC2mrvk2uptI3Ng7cM4ZXQpIkcLtkrwkSKxDZBONUbTsr2E77yLEYfo2nF3TbS7v+UcbZW8s6cRu8Fiiskax8BJLhAIpONklTLL7WQRkZGtYRm19RarYSnK3RbuLvfhfVWTT6vBm1tLeWWF1LQNwiGeSROJOIdW6DiDcWCMEkDmcjlWTqNPcR08JCcXaXGKT14p8DZuN7I0JZkcRBnQSaEF1jMhHDnOMKRnvFeuokRxwUpaJq++3U3beeZ3kZmjTqzE5eDiVyrfm5RJwkFTjOUII7MdtedJrYy+ESTle6s93NW59pJRUpRM0BR/yTZF9tia0kspeuMsvHL17BSRkkhVOme6gJe/Q3skj/YOPHrpP4tQFZbDMmxtvLZ28rSQvLGjqTzV8Y4wNONeLOcDl2ZoDqf+oHeCf5TFZK5jhKKz6lVcsSPbI5qoHLlqTQE02V0NbMjjCyI0z4HE7Owye8Kpwo/zk0BWnSbu6uwrq2m2fM8fWiQheLJTgKaZ+cjcXJs+6aAsXpH2vavsq1nv7d5klaFuBHMZV2iY5znOOYx4igNbdbo32Re2sVytrIglGQpmkJGpGpDeFAcDpU6MbOyszd2heF4mT2S5YNlgNCxyrA6gg/zAEi3I3wuH2BNdSEvNbrKqs2pfhAKs3eRn1xQEF6KN0otsy3NxtCWSVkKArxkMxbiPEx5hfZwAMdvdQGdpWWzYpZY/yJesI3deNZJuFuFiOIacjjNAS7oUv9nyz3AsbSS3YRpxl5TLxDi0AB5a0BXnSgE/L0vWRtKnWQ8UaZ4nHCmVXGuSNKA6HVbM/wCR7Q/vzUBL+i+ysWveKDZl1ayIjESTNIVPJSoDaZ1+6gLavbRJkaORQyMMMp5GvGk1ZmUJyhLai7M5rbr2pGDCuPaHNtQ2OIHXUHhGnLSsejjyJ/jK977X4jYl2LA2S0SnPHnIznjVVfPmFXP2RXuxHkYLEVVuly8t3hc+02TCIni4AUfPGCSeLIweIk5Ogpsq1jzpp7SnfVbjyk2BbNxZhQ8ZkLacy4UPnzCL/dFNiPIyWJqq1pPS3lu8Ln1b7GhjPFGgDjjIbVjlwoY5J1J4Fz9miilqjyVepJWk9NPLd6sxsPZK20ZQHiLO7u2AvEzsWY4HIa4A7BSEdlWPa9d1ZbT4WS7FoZfYluUVDEvAiNGo7AjABkHgQo+FNiPI8WIqpuW07t371uOa26kbXBmY5BLNwcIGrR9WQWGpHD2c9BknAxh0avcnWNmqWwvzW+7tOzb2EcZJRACyopPeqAhR5AMfjUiiluKsqs5KzfN+O80oN2rVA4WBAHXhYYOOHOeEa6DOuBWKpxXAlli60mm5PTU9U2FbheHqlwVkU8zlXPE4JJyeIjJJ517sIx+Iq3vtcvLd4GRsSDrDJ1S8R5nmD7IQnB0yVAGeeBimxHePiKuzs7Wn4/XUxa7Ct48BIlGGVhzJyoIXUnkoJAHIZooRXASxFWW9/j3+J0qyIRQFQ3/RTefL5r22vUheSR2X2CSobs105UBuvuVtsjB2zoe6PB+I1oDZ3H6KIrGf5VPM1zcZJDMvCqsc5bBYlm1OpPbyoDsdIHR/BtVV6xmjljBCSqM4B14WU+8udcZB5660BFrHcHbVsgit9rjq10UOhJA7hxBsDwzQHzZdDjTXAuNqXj3TaeyAVBxyBcnPD9UAUBKukrc5tp2kdvFIkXBIr5KkjAVl4QBy94fCgIvs3o92xbxLFDtZUjQYVRHoB6igPK/6J729ZfyhtRpUU5CrH6aAsFBx24NAWRsfd+C2tRaRIOpClSp14gc8RbvJyc+dAVw3Q5LbTtNszaD2+fmspbAznh4ww4l8GXs5mgNx9y9uEEHbAwcg/mv8KA2ui7o5k2TLM7zpKJEVQFVlxhs5OTQHM3s6Kri62i99DdpExZGTKMWUqFAOc45jNAbX+hu3P+cj9n/hQHU3a3a2rDcJJdbS6+EZ4o+Dh4tCBrjv1oCeUAoBQCgFAKAUAoBQCgFAKAUAoBQCgFAKAUAoBQCgFAKAUAoBQCgFAKAUAoBQCgFAKAUAoBQCgFAKAUAoBQCgFAKAUAoBQCgFAKAUAoBQCgFAKAUAoBQCgFAKAUAoBQCgFAKAUAoBQCgFAKAUAoBQCgFAKAUAoBQCgFAKAUAoBQCgFAKAUAoBQCgFAKAUAoBQCgFAKAUAoBQCgFAKAUAoBQCgFAKAUAoBQCgFAKAUAoD/2Q=="/>
          <p:cNvSpPr>
            <a:spLocks noChangeAspect="1" noChangeArrowheads="1"/>
          </p:cNvSpPr>
          <p:nvPr/>
        </p:nvSpPr>
        <p:spPr bwMode="auto">
          <a:xfrm>
            <a:off x="0" y="-876300"/>
            <a:ext cx="2438400" cy="1828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12" name="Picture 4" descr="Dodge Ram logo trademark infringement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4267200"/>
            <a:ext cx="3048000" cy="2286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Arial" pitchFamily="34" charset="0"/>
              </a:rPr>
              <a:t>Discuss legal issues associated with marketing products. (cont..)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>
                <a:latin typeface="Arial" pitchFamily="34" charset="0"/>
              </a:rPr>
              <a:t>The owners of </a:t>
            </a:r>
            <a:r>
              <a:rPr lang="en-US" sz="2400" dirty="0" smtClean="0">
                <a:latin typeface="Arial" pitchFamily="34" charset="0"/>
              </a:rPr>
              <a:t>logos </a:t>
            </a:r>
            <a:r>
              <a:rPr lang="en-US" sz="2400" smtClean="0">
                <a:latin typeface="Arial" pitchFamily="34" charset="0"/>
              </a:rPr>
              <a:t>(Licensors) can </a:t>
            </a:r>
            <a:r>
              <a:rPr lang="en-US" sz="2400" dirty="0" smtClean="0">
                <a:latin typeface="Arial" pitchFamily="34" charset="0"/>
              </a:rPr>
              <a:t>license others to use their logo to sell merchandise.</a:t>
            </a:r>
          </a:p>
          <a:p>
            <a:pPr lvl="1" eaLnBrk="1" hangingPunct="1"/>
            <a:r>
              <a:rPr lang="en-US" sz="2000" dirty="0" smtClean="0">
                <a:latin typeface="Arial" pitchFamily="34" charset="0"/>
              </a:rPr>
              <a:t>http://130.94.59.83/en/brandlicensing.html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</a:rPr>
              <a:t>Billions of dollars of merchandise are sold without licensing. </a:t>
            </a:r>
          </a:p>
          <a:p>
            <a:pPr lvl="1" eaLnBrk="1" hangingPunct="1"/>
            <a:r>
              <a:rPr lang="en-US" sz="2400" dirty="0" smtClean="0">
                <a:latin typeface="Arial" pitchFamily="34" charset="0"/>
              </a:rPr>
              <a:t>Trademark infringement is using a trademark without authorization.</a:t>
            </a:r>
          </a:p>
          <a:p>
            <a:pPr lvl="1" eaLnBrk="1" hangingPunct="1"/>
            <a:r>
              <a:rPr lang="en-US" sz="2400" dirty="0" smtClean="0">
                <a:latin typeface="Arial" pitchFamily="34" charset="0"/>
              </a:rPr>
              <a:t>Team owners see this as potential loss of revenue.</a:t>
            </a:r>
          </a:p>
          <a:p>
            <a:pPr lvl="1" eaLnBrk="1" hangingPunct="1"/>
            <a:r>
              <a:rPr lang="en-US" sz="2400" dirty="0" smtClean="0">
                <a:latin typeface="Arial" pitchFamily="34" charset="0"/>
              </a:rPr>
              <a:t>May result in higher prices for legally registered merchandise. </a:t>
            </a:r>
            <a:endParaRPr lang="en-US" dirty="0" smtClean="0">
              <a:latin typeface="Arial" pitchFamily="34" charset="0"/>
            </a:endParaRPr>
          </a:p>
        </p:txBody>
      </p:sp>
      <p:pic>
        <p:nvPicPr>
          <p:cNvPr id="9220" name="Picture 3" descr="sunmaid_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7200" y="2590800"/>
            <a:ext cx="8763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7" descr="NorthCarolinaTarHeels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50238" y="6146800"/>
            <a:ext cx="893762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9" descr="carolina_hurricanes_2000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0" y="6172200"/>
            <a:ext cx="9667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an Athlete’s Identity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may use their identity in a book, TV news show, newspaper, or magazine, but marketers must learn where to draw the line between freedom of expression and violations of rights of privacy or publicity.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You may</a:t>
            </a:r>
            <a:r>
              <a:rPr lang="en-US" b="1" i="1" dirty="0" smtClean="0"/>
              <a:t> not </a:t>
            </a:r>
            <a:r>
              <a:rPr lang="en-US" dirty="0" smtClean="0"/>
              <a:t>use their identity on your advertisements without their consent!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>
                <a:latin typeface="Arial" pitchFamily="34" charset="0"/>
              </a:rPr>
              <a:t>Sherman Antitrust Act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9625" y="2214563"/>
            <a:ext cx="7958138" cy="35004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</a:rPr>
              <a:t>Federal legislation to protect industries from having one competitor that discourages competition within the industry.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</a:rPr>
              <a:t>MLB is the only branch of sports identified as exempt from the Sherman Antitrust Act.</a:t>
            </a:r>
          </a:p>
        </p:txBody>
      </p:sp>
      <p:pic>
        <p:nvPicPr>
          <p:cNvPr id="5124" name="Picture 4" descr="j009568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5410200"/>
            <a:ext cx="464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Collective bargaining </a:t>
            </a:r>
            <a:r>
              <a:rPr lang="en-US" smtClean="0"/>
              <a:t>can be used in most sports with the exception of Major League Baseball.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Excludes MLB because of the Sherman Antitrust Act ruling.</a:t>
            </a:r>
          </a:p>
          <a:p>
            <a:pPr eaLnBrk="1" hangingPunct="1"/>
            <a:r>
              <a:rPr lang="en-US" smtClean="0"/>
              <a:t>Gives players the right to organize, use the agent of choice and protect themselves.</a:t>
            </a:r>
          </a:p>
          <a:p>
            <a:pPr eaLnBrk="1" hangingPunct="1"/>
            <a:r>
              <a:rPr lang="en-US" smtClean="0"/>
              <a:t>Collective bargaining agreements are agreements between players</a:t>
            </a:r>
            <a:r>
              <a:rPr lang="en-US" altLang="en-US" smtClean="0"/>
              <a:t>’</a:t>
            </a:r>
            <a:r>
              <a:rPr lang="en-US" smtClean="0"/>
              <a:t> associations (or unions) and team ownership/management.</a:t>
            </a:r>
          </a:p>
          <a:p>
            <a:pPr eaLnBrk="1" hangingPunct="1"/>
            <a:r>
              <a:rPr lang="en-US" smtClean="0">
                <a:hlinkClick r:id="rId2"/>
              </a:rPr>
              <a:t>http://www.youtube.com/watch?v=E9KwH7zRpDU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7772400" cy="1143000"/>
          </a:xfrm>
        </p:spPr>
        <p:txBody>
          <a:bodyPr/>
          <a:lstStyle/>
          <a:p>
            <a:r>
              <a:rPr lang="en-US" sz="4400" smtClean="0"/>
              <a:t>Collective Bargaining </a:t>
            </a:r>
            <a:r>
              <a:rPr lang="en-US" sz="2000" smtClean="0"/>
              <a:t/>
            </a:r>
            <a:br>
              <a:rPr lang="en-US" sz="2000" smtClean="0"/>
            </a:br>
            <a:r>
              <a:rPr lang="en-US" sz="2000" smtClean="0"/>
              <a:t>(continued)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438400"/>
            <a:ext cx="7543800" cy="4114800"/>
          </a:xfrm>
        </p:spPr>
        <p:txBody>
          <a:bodyPr/>
          <a:lstStyle/>
          <a:p>
            <a:r>
              <a:rPr lang="en-US" sz="2400" smtClean="0"/>
              <a:t>Collective bargaining gives players the right to organize, use the agent of choice and protect themselves.  Also includes:</a:t>
            </a:r>
          </a:p>
          <a:p>
            <a:pPr lvl="1"/>
            <a:r>
              <a:rPr lang="en-US" sz="2000" smtClean="0"/>
              <a:t>A minimum salary</a:t>
            </a:r>
          </a:p>
          <a:p>
            <a:pPr lvl="1"/>
            <a:r>
              <a:rPr lang="en-US" sz="2000" smtClean="0"/>
              <a:t>Player’s rights</a:t>
            </a:r>
          </a:p>
          <a:p>
            <a:pPr lvl="1"/>
            <a:r>
              <a:rPr lang="en-US" sz="2000" smtClean="0"/>
              <a:t>Medical disability insurance</a:t>
            </a:r>
          </a:p>
          <a:p>
            <a:pPr lvl="1"/>
            <a:r>
              <a:rPr lang="en-US" sz="2000" smtClean="0"/>
              <a:t>Labor rules</a:t>
            </a:r>
          </a:p>
          <a:p>
            <a:pPr lvl="1"/>
            <a:r>
              <a:rPr lang="en-US" sz="2000" smtClean="0"/>
              <a:t>Length of contract</a:t>
            </a:r>
          </a:p>
          <a:p>
            <a:pPr lvl="1"/>
            <a:r>
              <a:rPr lang="en-US" sz="2000" smtClean="0"/>
              <a:t>Restrictions of certain activities or behaviors.</a:t>
            </a:r>
          </a:p>
          <a:p>
            <a:pPr lvl="1"/>
            <a:r>
              <a:rPr lang="en-US" sz="2000" smtClean="0"/>
              <a:t>Rules for agents</a:t>
            </a:r>
          </a:p>
          <a:p>
            <a:pPr lvl="1"/>
            <a:r>
              <a:rPr lang="en-US" sz="2000" smtClean="0"/>
              <a:t>Player and team travel  (</a:t>
            </a:r>
            <a:r>
              <a:rPr lang="en-US" sz="2000" smtClean="0">
                <a:hlinkClick r:id="rId2"/>
              </a:rPr>
              <a:t>CB Explained</a:t>
            </a:r>
            <a:r>
              <a:rPr lang="en-US" sz="2000" smtClean="0"/>
              <a:t> )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endParaRPr lang="en-US" sz="2400" smtClean="0"/>
          </a:p>
        </p:txBody>
      </p:sp>
      <p:pic>
        <p:nvPicPr>
          <p:cNvPr id="9220" name="Picture 4" descr="BS01579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3171825"/>
            <a:ext cx="2438400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Players’ Associations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labor unions that represent athletes and function the same as unions in other industries.</a:t>
            </a:r>
          </a:p>
          <a:p>
            <a:r>
              <a:rPr lang="en-US" dirty="0" smtClean="0"/>
              <a:t>They help aid athletes in issues such as salaries, contracts, and profit sharing. </a:t>
            </a:r>
          </a:p>
          <a:p>
            <a:endParaRPr lang="en-US" dirty="0" smtClean="0"/>
          </a:p>
          <a:p>
            <a:r>
              <a:rPr lang="en-US" dirty="0" smtClean="0"/>
              <a:t>The sports’ leagues represent the owners and managers and their goals = control costs.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STRIKE!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negotiations between a players’ union and the owners’ organization cannot be reached, the players might vote to determine if they should go on strike.</a:t>
            </a:r>
          </a:p>
          <a:p>
            <a:endParaRPr lang="en-US" dirty="0" smtClean="0"/>
          </a:p>
          <a:p>
            <a:r>
              <a:rPr lang="en-US" dirty="0" smtClean="0"/>
              <a:t>This leads to no revenue being generated, employees not working, and a decrease in consumer spending.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Counterfeit tickets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Fake tickets often sold by scalpers or over the Internet</a:t>
            </a:r>
          </a:p>
          <a:p>
            <a:r>
              <a:rPr lang="en-US" dirty="0" smtClean="0"/>
              <a:t>Buy tickets in advance to ensure they are real and buy them from official ticket outlets.</a:t>
            </a:r>
            <a:endParaRPr lang="en-US" dirty="0"/>
          </a:p>
        </p:txBody>
      </p:sp>
      <p:pic>
        <p:nvPicPr>
          <p:cNvPr id="4" name="Picture 3" descr="ed-ticketmas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4114799"/>
            <a:ext cx="3276600" cy="2397875"/>
          </a:xfrm>
          <a:prstGeom prst="rect">
            <a:avLst/>
          </a:prstGeom>
        </p:spPr>
      </p:pic>
      <p:pic>
        <p:nvPicPr>
          <p:cNvPr id="5" name="Picture 4" descr="Ticket-Scalp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191000"/>
            <a:ext cx="3048000" cy="228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 Diagonal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 Diagonal.pot</Template>
  <TotalTime>189</TotalTime>
  <Words>1255</Words>
  <Application>Microsoft Office PowerPoint</Application>
  <PresentationFormat>On-screen Show (4:3)</PresentationFormat>
  <Paragraphs>129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Blue Diagonal</vt:lpstr>
      <vt:lpstr>1.01 Explain the role of Agents in Sports &amp; Entertainment  1.02 Describe legal issues affecting the marketing of Sport/Entertainment products  1.03 Discuss the impact of unions on the  S &amp; E industries.</vt:lpstr>
      <vt:lpstr>Athlete and Entertainer Issues</vt:lpstr>
      <vt:lpstr>Athletes &amp; Entertainers</vt:lpstr>
      <vt:lpstr>Athlete and Entertainer Issues</vt:lpstr>
      <vt:lpstr>Athlete and Entertainer Issues</vt:lpstr>
      <vt:lpstr>Athletes and Entertainers</vt:lpstr>
      <vt:lpstr>Athlete and Entertainer Issues (continued)</vt:lpstr>
      <vt:lpstr>Athlete and Entertainer Issues (continued)</vt:lpstr>
      <vt:lpstr>Ethics</vt:lpstr>
      <vt:lpstr>Social Responsibility</vt:lpstr>
      <vt:lpstr>Analyze Ethical Practices  &amp;  Codes of Conduct</vt:lpstr>
      <vt:lpstr>Discuss legal issues associated with marketing products.</vt:lpstr>
      <vt:lpstr>Discuss legal issues associated with marketing products. (cont..)</vt:lpstr>
      <vt:lpstr>Discuss legal issues associated with marketing products. (cont..)</vt:lpstr>
      <vt:lpstr>Discuss legal issues associated with marketing products. (cont..)</vt:lpstr>
      <vt:lpstr>Exclusivity</vt:lpstr>
      <vt:lpstr>Discuss legal issues associated with marketing products. (cont..)</vt:lpstr>
      <vt:lpstr>Discuss legal issues associated with marketing products. (cont..)</vt:lpstr>
      <vt:lpstr>Using an Athlete’s Identity</vt:lpstr>
      <vt:lpstr>Sherman Antitrust Act</vt:lpstr>
      <vt:lpstr>Collective bargaining can be used in most sports with the exception of Major League Baseball.</vt:lpstr>
      <vt:lpstr>Collective Bargaining  (continued)</vt:lpstr>
      <vt:lpstr>Players’ Associations</vt:lpstr>
      <vt:lpstr>STRIKE!</vt:lpstr>
      <vt:lpstr>Counterfeit tickets</vt:lpstr>
    </vt:vector>
  </TitlesOfParts>
  <Company>CMS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Mecklenburg Schools</dc:creator>
  <cp:lastModifiedBy>Karen Isbell</cp:lastModifiedBy>
  <cp:revision>32</cp:revision>
  <dcterms:created xsi:type="dcterms:W3CDTF">2004-01-08T13:12:10Z</dcterms:created>
  <dcterms:modified xsi:type="dcterms:W3CDTF">2014-02-03T15:04:49Z</dcterms:modified>
</cp:coreProperties>
</file>