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>
        <p:scale>
          <a:sx n="76" d="100"/>
          <a:sy n="76" d="100"/>
        </p:scale>
        <p:origin x="-99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22D48-BB79-43BA-AF1A-EAD03277A38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EEF14-9D6B-4997-BF27-76A5292B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36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EEF14-9D6B-4997-BF27-76A5292B92F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E9E26-6206-486A-99AA-7B29C519AC9F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8EC4C-4668-4265-A864-ED3C1FD96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971800"/>
            <a:ext cx="9144000" cy="1470025"/>
          </a:xfrm>
        </p:spPr>
        <p:txBody>
          <a:bodyPr>
            <a:noAutofit/>
          </a:bodyPr>
          <a:lstStyle/>
          <a:p>
            <a:r>
              <a:rPr lang="en-US" b="1" dirty="0"/>
              <a:t>Develop a foundational knowledge of </a:t>
            </a:r>
            <a:r>
              <a:rPr lang="en-US" b="1" dirty="0" smtClean="0"/>
              <a:t>PRICING </a:t>
            </a:r>
            <a:r>
              <a:rPr lang="en-US" b="1" dirty="0"/>
              <a:t>to understand its role in marketing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14478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4.07</a:t>
            </a:r>
            <a:endParaRPr lang="en-US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IDENTIFY </a:t>
            </a:r>
            <a:br>
              <a:rPr lang="en-US" sz="4800" b="1" dirty="0" smtClean="0"/>
            </a:br>
            <a:r>
              <a:rPr lang="en-US" sz="4800" b="1" dirty="0" smtClean="0">
                <a:solidFill>
                  <a:srgbClr val="FF0000"/>
                </a:solidFill>
              </a:rPr>
              <a:t>FACTORS AFFECTING PRICING </a:t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/>
              <a:t>and </a:t>
            </a:r>
            <a:r>
              <a:rPr lang="en-US" sz="4800" b="1" dirty="0" smtClean="0">
                <a:solidFill>
                  <a:srgbClr val="FF0000"/>
                </a:solidFill>
              </a:rPr>
              <a:t>PRICING ISSUES</a:t>
            </a:r>
            <a:r>
              <a:rPr lang="en-US" sz="4800" b="1" dirty="0" smtClean="0"/>
              <a:t>OF SEM PRODUCTS</a:t>
            </a:r>
            <a:endParaRPr lang="en-US" sz="4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FACTORS AFFECTING PRICING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/>
              <a:t>OF SEM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LEAD TIME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MARKET DEMAND</a:t>
            </a:r>
          </a:p>
          <a:p>
            <a:pPr lvl="1"/>
            <a:r>
              <a:rPr lang="en-US" dirty="0" smtClean="0"/>
              <a:t>How much of a </a:t>
            </a:r>
            <a:r>
              <a:rPr lang="en-US" dirty="0"/>
              <a:t>product </a:t>
            </a:r>
            <a:r>
              <a:rPr lang="en-US" dirty="0" smtClean="0"/>
              <a:t>customers will buy at </a:t>
            </a:r>
            <a:r>
              <a:rPr lang="en-US" dirty="0"/>
              <a:t>a certain price</a:t>
            </a:r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MARKET SEGMENTATION (TARGET MARKET)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SMOOTHING</a:t>
            </a:r>
          </a:p>
          <a:p>
            <a:pPr lvl="1"/>
            <a:r>
              <a:rPr lang="en-US" dirty="0" smtClean="0"/>
              <a:t>Dividing product into different segments:</a:t>
            </a:r>
          </a:p>
          <a:p>
            <a:pPr lvl="2"/>
            <a:r>
              <a:rPr lang="en-US" b="1" dirty="0" smtClean="0"/>
              <a:t>Time: </a:t>
            </a:r>
            <a:r>
              <a:rPr lang="en-US" dirty="0" smtClean="0"/>
              <a:t>Pay more money for “Prime time”</a:t>
            </a:r>
          </a:p>
          <a:p>
            <a:pPr lvl="2"/>
            <a:r>
              <a:rPr lang="en-US" b="1" dirty="0" smtClean="0"/>
              <a:t>Place: </a:t>
            </a:r>
            <a:r>
              <a:rPr lang="en-US" dirty="0" smtClean="0"/>
              <a:t>Pay more money for Court-side seats and less for nosebleed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RESPONDING TO COMPETITORS</a:t>
            </a:r>
          </a:p>
          <a:p>
            <a:pPr lvl="1"/>
            <a:r>
              <a:rPr lang="en-US" b="1" dirty="0" smtClean="0"/>
              <a:t>Non-price: </a:t>
            </a:r>
            <a:r>
              <a:rPr lang="en-US" dirty="0" smtClean="0"/>
              <a:t>Charge higher prices than competitors for unique product</a:t>
            </a:r>
            <a:endParaRPr lang="en-US" dirty="0"/>
          </a:p>
          <a:p>
            <a:pPr lvl="1"/>
            <a:r>
              <a:rPr lang="en-US" b="1" dirty="0" smtClean="0"/>
              <a:t>Price: </a:t>
            </a:r>
            <a:r>
              <a:rPr lang="en-US" dirty="0" smtClean="0"/>
              <a:t>Encourage </a:t>
            </a:r>
            <a:r>
              <a:rPr lang="en-US" dirty="0"/>
              <a:t>sales </a:t>
            </a:r>
            <a:r>
              <a:rPr lang="en-US" dirty="0" smtClean="0"/>
              <a:t>with lower prices than competitors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MARKET DEMAND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PRICE ELASTICITY</a:t>
            </a:r>
            <a:r>
              <a:rPr lang="en-US" dirty="0" smtClean="0"/>
              <a:t>: </a:t>
            </a:r>
            <a:endParaRPr lang="en-US" dirty="0"/>
          </a:p>
          <a:p>
            <a:pPr lvl="1"/>
            <a:r>
              <a:rPr lang="en-US" dirty="0"/>
              <a:t>M</a:t>
            </a:r>
            <a:r>
              <a:rPr lang="en-US" dirty="0" smtClean="0"/>
              <a:t>easure </a:t>
            </a:r>
            <a:r>
              <a:rPr lang="en-US" dirty="0"/>
              <a:t>of how sensitive customers are to </a:t>
            </a:r>
            <a:r>
              <a:rPr lang="en-US" b="1" dirty="0">
                <a:solidFill>
                  <a:srgbClr val="FF0000"/>
                </a:solidFill>
              </a:rPr>
              <a:t>changes in </a:t>
            </a:r>
            <a:r>
              <a:rPr lang="en-US" b="1" dirty="0" smtClean="0">
                <a:solidFill>
                  <a:srgbClr val="FF0000"/>
                </a:solidFill>
              </a:rPr>
              <a:t>price</a:t>
            </a:r>
          </a:p>
          <a:p>
            <a:pPr lvl="2"/>
            <a:r>
              <a:rPr lang="en-US" dirty="0"/>
              <a:t>G</a:t>
            </a:r>
            <a:r>
              <a:rPr lang="en-US" dirty="0" smtClean="0"/>
              <a:t>auges relationship </a:t>
            </a:r>
            <a:r>
              <a:rPr lang="en-US" dirty="0"/>
              <a:t>between </a:t>
            </a:r>
            <a:r>
              <a:rPr lang="en-US" b="1" dirty="0"/>
              <a:t>market demand and </a:t>
            </a:r>
            <a:r>
              <a:rPr lang="en-US" b="1" dirty="0" smtClean="0"/>
              <a:t>price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INELASTIC DEMAND </a:t>
            </a:r>
          </a:p>
          <a:p>
            <a:pPr lvl="2"/>
            <a:r>
              <a:rPr lang="en-US" dirty="0" smtClean="0"/>
              <a:t>Price changes have </a:t>
            </a:r>
            <a:r>
              <a:rPr lang="en-US" b="1" dirty="0"/>
              <a:t>little to no impact </a:t>
            </a:r>
            <a:r>
              <a:rPr lang="en-US" b="1" dirty="0" smtClean="0"/>
              <a:t>sales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ELASTIC DEMAND </a:t>
            </a:r>
          </a:p>
          <a:p>
            <a:pPr lvl="2"/>
            <a:r>
              <a:rPr lang="en-US" dirty="0" smtClean="0"/>
              <a:t>Small price changes have </a:t>
            </a:r>
            <a:r>
              <a:rPr lang="en-US" b="1" dirty="0" smtClean="0"/>
              <a:t>big </a:t>
            </a:r>
            <a:r>
              <a:rPr lang="en-US" b="1" dirty="0"/>
              <a:t>impact on </a:t>
            </a:r>
            <a:r>
              <a:rPr lang="en-US" b="1" dirty="0" smtClean="0"/>
              <a:t>sales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RESPONDING TO COMPETITORS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2 Types of Pricing Strategies:</a:t>
            </a:r>
          </a:p>
          <a:p>
            <a:pPr>
              <a:buNone/>
            </a:pPr>
            <a:endParaRPr lang="en-US" sz="1200" b="1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PENETRATION PRICING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Setting </a:t>
            </a:r>
            <a:r>
              <a:rPr lang="en-US" dirty="0">
                <a:solidFill>
                  <a:srgbClr val="FF0000"/>
                </a:solidFill>
              </a:rPr>
              <a:t>prices </a:t>
            </a:r>
            <a:r>
              <a:rPr lang="en-US" b="1" dirty="0">
                <a:solidFill>
                  <a:srgbClr val="FF0000"/>
                </a:solidFill>
              </a:rPr>
              <a:t>lower than the </a:t>
            </a:r>
            <a:r>
              <a:rPr lang="en-US" b="1" dirty="0" smtClean="0">
                <a:solidFill>
                  <a:srgbClr val="FF0000"/>
                </a:solidFill>
              </a:rPr>
              <a:t>competition</a:t>
            </a:r>
            <a:endParaRPr lang="en-US" b="1" dirty="0">
              <a:solidFill>
                <a:srgbClr val="FF0000"/>
              </a:solidFill>
            </a:endParaRPr>
          </a:p>
          <a:p>
            <a:pPr lvl="3"/>
            <a:r>
              <a:rPr lang="en-US" dirty="0" smtClean="0"/>
              <a:t>Used to </a:t>
            </a:r>
            <a:r>
              <a:rPr lang="en-US" b="1" dirty="0" smtClean="0"/>
              <a:t>introduce </a:t>
            </a:r>
            <a:r>
              <a:rPr lang="en-US" b="1" dirty="0"/>
              <a:t>a new product </a:t>
            </a:r>
            <a:r>
              <a:rPr lang="en-US" dirty="0"/>
              <a:t>or to </a:t>
            </a:r>
            <a:r>
              <a:rPr lang="en-US" b="1" dirty="0" smtClean="0">
                <a:solidFill>
                  <a:srgbClr val="FF0000"/>
                </a:solidFill>
              </a:rPr>
              <a:t>encourage </a:t>
            </a:r>
            <a:r>
              <a:rPr lang="en-US" b="1" dirty="0">
                <a:solidFill>
                  <a:srgbClr val="FF0000"/>
                </a:solidFill>
              </a:rPr>
              <a:t>maximum </a:t>
            </a:r>
            <a:r>
              <a:rPr lang="en-US" b="1" dirty="0" smtClean="0">
                <a:solidFill>
                  <a:srgbClr val="FF0000"/>
                </a:solidFill>
              </a:rPr>
              <a:t>participation</a:t>
            </a:r>
          </a:p>
          <a:p>
            <a:pPr lvl="3">
              <a:buNone/>
            </a:pPr>
            <a:endParaRPr lang="en-US" b="1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SKIMMING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Setting </a:t>
            </a:r>
            <a:r>
              <a:rPr lang="en-US" dirty="0">
                <a:solidFill>
                  <a:srgbClr val="FF0000"/>
                </a:solidFill>
              </a:rPr>
              <a:t>prices </a:t>
            </a:r>
            <a:r>
              <a:rPr lang="en-US" b="1" dirty="0">
                <a:solidFill>
                  <a:srgbClr val="FF0000"/>
                </a:solidFill>
              </a:rPr>
              <a:t>higher than the </a:t>
            </a:r>
            <a:r>
              <a:rPr lang="en-US" b="1" dirty="0" smtClean="0">
                <a:solidFill>
                  <a:srgbClr val="FF0000"/>
                </a:solidFill>
              </a:rPr>
              <a:t>competition</a:t>
            </a:r>
          </a:p>
          <a:p>
            <a:pPr lvl="3"/>
            <a:r>
              <a:rPr lang="en-US" dirty="0" smtClean="0"/>
              <a:t>Used to </a:t>
            </a:r>
            <a:r>
              <a:rPr lang="en-US" b="1" dirty="0" smtClean="0"/>
              <a:t>keep new competitors out of market </a:t>
            </a:r>
            <a:r>
              <a:rPr lang="en-US" dirty="0"/>
              <a:t>or </a:t>
            </a:r>
            <a:r>
              <a:rPr lang="en-US" b="1" dirty="0" smtClean="0"/>
              <a:t>promote “high-class” image </a:t>
            </a:r>
            <a:r>
              <a:rPr lang="en-US" dirty="0" smtClean="0"/>
              <a:t>of product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PRICING ISSUES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COST</a:t>
            </a:r>
          </a:p>
          <a:p>
            <a:pPr lvl="1"/>
            <a:r>
              <a:rPr lang="en-US" dirty="0" smtClean="0"/>
              <a:t>Cost of </a:t>
            </a:r>
            <a:r>
              <a:rPr lang="en-US" b="1" dirty="0" smtClean="0"/>
              <a:t>production </a:t>
            </a:r>
            <a:r>
              <a:rPr lang="en-US" dirty="0" smtClean="0"/>
              <a:t>for good/service</a:t>
            </a:r>
            <a:endParaRPr lang="en-US" b="1" dirty="0" smtClean="0"/>
          </a:p>
          <a:p>
            <a:pPr lvl="2"/>
            <a:r>
              <a:rPr lang="en-US" dirty="0" smtClean="0"/>
              <a:t>If cost more to produce an event then revenue from ticket sells prices = have no business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VALUE</a:t>
            </a:r>
          </a:p>
          <a:p>
            <a:pPr lvl="1"/>
            <a:r>
              <a:rPr lang="en-US" dirty="0" smtClean="0"/>
              <a:t>What are the </a:t>
            </a:r>
            <a:r>
              <a:rPr lang="en-US" b="1" dirty="0" smtClean="0">
                <a:solidFill>
                  <a:srgbClr val="FF0000"/>
                </a:solidFill>
              </a:rPr>
              <a:t>PERCIEVED BENEFITS </a:t>
            </a:r>
            <a:r>
              <a:rPr lang="en-US" dirty="0" smtClean="0"/>
              <a:t>to consumers?</a:t>
            </a:r>
          </a:p>
          <a:p>
            <a:pPr lvl="2"/>
            <a:r>
              <a:rPr lang="en-US" dirty="0" smtClean="0"/>
              <a:t>Unique perception of each person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PERCEIVED BENEFITS:</a:t>
            </a:r>
          </a:p>
          <a:p>
            <a:pPr lvl="3"/>
            <a:r>
              <a:rPr lang="en-US" b="1" dirty="0" smtClean="0">
                <a:solidFill>
                  <a:srgbClr val="FF0000"/>
                </a:solidFill>
              </a:rPr>
              <a:t>TANGIBLE</a:t>
            </a:r>
            <a:r>
              <a:rPr lang="en-US" dirty="0" smtClean="0"/>
              <a:t>: Physical benefits (i.e.: Buying a surfboard with an ankle-band)</a:t>
            </a:r>
          </a:p>
          <a:p>
            <a:pPr lvl="3"/>
            <a:r>
              <a:rPr lang="en-US" b="1" dirty="0" smtClean="0">
                <a:solidFill>
                  <a:srgbClr val="FF0000"/>
                </a:solidFill>
              </a:rPr>
              <a:t>INTANGIBLE</a:t>
            </a:r>
            <a:r>
              <a:rPr lang="en-US" dirty="0" smtClean="0"/>
              <a:t> (i.e.: Buying a surfboard to spend time with friends at the beach)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OBJECTIVES</a:t>
            </a:r>
          </a:p>
          <a:p>
            <a:pPr lvl="1"/>
            <a:r>
              <a:rPr lang="en-US" dirty="0" smtClean="0"/>
              <a:t>What are the </a:t>
            </a:r>
            <a:r>
              <a:rPr lang="en-US" b="1" dirty="0" smtClean="0"/>
              <a:t>goals</a:t>
            </a:r>
            <a:r>
              <a:rPr lang="en-US" dirty="0" smtClean="0"/>
              <a:t> of the good/service?</a:t>
            </a:r>
          </a:p>
          <a:p>
            <a:pPr lvl="2"/>
            <a:r>
              <a:rPr lang="en-US" dirty="0" smtClean="0"/>
              <a:t>Do you want it to seem “high class” or affordable?</a:t>
            </a:r>
          </a:p>
          <a:p>
            <a:pPr lvl="2"/>
            <a:r>
              <a:rPr lang="en-US" dirty="0" smtClean="0"/>
              <a:t>What type of attendees do you want?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DIFFERENT PRICING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2057400"/>
          <a:ext cx="8229600" cy="3292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81149"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Company-Focused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Competitor-Focused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Customer-Focused</a:t>
                      </a:r>
                      <a:endParaRPr lang="en-US" sz="2300" dirty="0"/>
                    </a:p>
                  </a:txBody>
                  <a:tcPr/>
                </a:tc>
              </a:tr>
              <a:tr h="2109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Pricing products to    </a:t>
                      </a: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ENHANCE THEIR IMAGE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05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COVERING COSTS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CREATING PROFITS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OFFER</a:t>
                      </a:r>
                      <a:r>
                        <a:rPr lang="en-US" sz="24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LOWEST PRICES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Offering </a:t>
                      </a:r>
                      <a:r>
                        <a:rPr lang="en-US" sz="2400" b="1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en-US" sz="2400" b="1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MOST DISCOUNTS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Offer</a:t>
                      </a:r>
                      <a:r>
                        <a:rPr lang="en-US" sz="2400" b="1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baseline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“FAIR” PRICE IN CONSUMER’S MIND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TICKET PRICING STRATEGIES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SCALING THE HOUSE</a:t>
            </a:r>
          </a:p>
          <a:p>
            <a:pPr lvl="1"/>
            <a:r>
              <a:rPr lang="en-US" dirty="0" smtClean="0"/>
              <a:t>Pricing tickets differently based on</a:t>
            </a:r>
          </a:p>
          <a:p>
            <a:pPr lvl="2"/>
            <a:r>
              <a:rPr lang="en-US" dirty="0" smtClean="0"/>
              <a:t>Location of seat</a:t>
            </a:r>
          </a:p>
          <a:p>
            <a:pPr lvl="2"/>
            <a:r>
              <a:rPr lang="en-US" dirty="0" smtClean="0"/>
              <a:t>Time of purchase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YIELD-MANAGEMENT PRICING </a:t>
            </a:r>
          </a:p>
          <a:p>
            <a:pPr lvl="2"/>
            <a:r>
              <a:rPr lang="en-US" dirty="0" smtClean="0"/>
              <a:t>Maximize revenue with venues with limited capacity</a:t>
            </a:r>
          </a:p>
          <a:p>
            <a:pPr lvl="3"/>
            <a:r>
              <a:rPr lang="en-US" dirty="0" smtClean="0"/>
              <a:t>Venues with limited seating price tickets differently to have greater revenue potential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362</Words>
  <Application>Microsoft Office PowerPoint</Application>
  <PresentationFormat>On-screen Show (4:3)</PresentationFormat>
  <Paragraphs>75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Develop a foundational knowledge of PRICING to understand its role in marketing</vt:lpstr>
      <vt:lpstr>IDENTIFY  FACTORS AFFECTING PRICING  and PRICING ISSUESOF SEM PRODUCTS</vt:lpstr>
      <vt:lpstr>FACTORS AFFECTING PRICING  OF SEM PRODUCTS</vt:lpstr>
      <vt:lpstr>MARKET DEMAND</vt:lpstr>
      <vt:lpstr>RESPONDING TO COMPETITORS</vt:lpstr>
      <vt:lpstr>PRICING ISSUES</vt:lpstr>
      <vt:lpstr>DIFFERENT PRICING OBJECTIVES</vt:lpstr>
      <vt:lpstr>TICKET PRICING STRATEGIES</vt:lpstr>
    </vt:vector>
  </TitlesOfParts>
  <Company>Charlotte-Mecklenburg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 a foundational knowledge of PRICING to understand its role in marketing</dc:title>
  <dc:creator>amyh.byers</dc:creator>
  <cp:lastModifiedBy>Karen Isbell</cp:lastModifiedBy>
  <cp:revision>10</cp:revision>
  <dcterms:created xsi:type="dcterms:W3CDTF">2012-10-05T10:15:09Z</dcterms:created>
  <dcterms:modified xsi:type="dcterms:W3CDTF">2012-11-28T13:08:43Z</dcterms:modified>
</cp:coreProperties>
</file>