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4"/>
  </p:handoutMasterIdLst>
  <p:sldIdLst>
    <p:sldId id="256" r:id="rId2"/>
    <p:sldId id="257" r:id="rId3"/>
    <p:sldId id="282" r:id="rId4"/>
    <p:sldId id="283" r:id="rId5"/>
    <p:sldId id="258" r:id="rId6"/>
    <p:sldId id="259" r:id="rId7"/>
    <p:sldId id="260" r:id="rId8"/>
    <p:sldId id="269" r:id="rId9"/>
    <p:sldId id="261" r:id="rId10"/>
    <p:sldId id="281" r:id="rId11"/>
    <p:sldId id="262" r:id="rId12"/>
    <p:sldId id="272" r:id="rId13"/>
    <p:sldId id="271" r:id="rId14"/>
    <p:sldId id="264" r:id="rId15"/>
    <p:sldId id="273" r:id="rId16"/>
    <p:sldId id="265" r:id="rId17"/>
    <p:sldId id="266" r:id="rId18"/>
    <p:sldId id="275" r:id="rId19"/>
    <p:sldId id="267" r:id="rId20"/>
    <p:sldId id="268" r:id="rId21"/>
    <p:sldId id="277" r:id="rId22"/>
    <p:sldId id="279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718" autoAdjust="0"/>
  </p:normalViewPr>
  <p:slideViewPr>
    <p:cSldViewPr>
      <p:cViewPr>
        <p:scale>
          <a:sx n="81" d="100"/>
          <a:sy n="81" d="100"/>
        </p:scale>
        <p:origin x="-18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17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F91B526-0D4F-4D7F-AC7C-664DB29A91F1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E9E04C-4511-4C4C-A10E-DAB6DEA407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69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6C3BA47-0678-46A8-8EBA-BE70C0E926EE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40473A2-FAFA-4276-8E88-C72098FE8B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qualitylogoproducts.com/lib/20-weirdest-promotional-product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ventureballoon.com/advertising.htm" TargetMode="External"/><Relationship Id="rId2" Type="http://schemas.openxmlformats.org/officeDocument/2006/relationships/hyperlink" Target="http://neadcorp.com/vid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MOsuag5rY21yhM&amp;tbnid=3jxmBNn8B2tnrM:&amp;ved=0CAUQjRw&amp;url=http%3A%2F%2Fmccraycomm306.wordpress.com%2F&amp;ei=UF9IUYamFIjY8gT1nYD4DA&amp;bvm=bv.43828540,d.dmg&amp;psig=AFQjCNFUG4SwifaRezOo6CGchdtvhqnd_A&amp;ust=1363783882012089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SEM1 3.02 </a:t>
            </a:r>
            <a:br>
              <a:rPr lang="en-US" dirty="0" smtClean="0"/>
            </a:br>
            <a:r>
              <a:rPr lang="en-US" dirty="0" smtClean="0"/>
              <a:t>A - Promotion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19400"/>
            <a:ext cx="8382000" cy="3810000"/>
          </a:xfrm>
        </p:spPr>
        <p:txBody>
          <a:bodyPr>
            <a:normAutofit fontScale="32500" lnSpcReduction="20000"/>
          </a:bodyPr>
          <a:lstStyle/>
          <a:p>
            <a:pPr algn="ctr"/>
            <a:endParaRPr lang="en-US" sz="11200" b="1" dirty="0">
              <a:solidFill>
                <a:schemeClr val="bg1"/>
              </a:solidFill>
            </a:endParaRPr>
          </a:p>
          <a:p>
            <a:pPr algn="ctr"/>
            <a:r>
              <a:rPr lang="en-US" sz="11200" b="1" dirty="0" smtClean="0">
                <a:solidFill>
                  <a:schemeClr val="bg1"/>
                </a:solidFill>
              </a:rPr>
              <a:t>PE - Understand </a:t>
            </a:r>
            <a:r>
              <a:rPr lang="en-US" sz="11200" b="1" dirty="0">
                <a:solidFill>
                  <a:schemeClr val="bg1"/>
                </a:solidFill>
              </a:rPr>
              <a:t>promotional channels used to communicate with targeted audiences</a:t>
            </a:r>
            <a:r>
              <a:rPr lang="en-US" sz="112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11200" b="1" dirty="0">
              <a:solidFill>
                <a:srgbClr val="FF0000"/>
              </a:solidFill>
            </a:endParaRPr>
          </a:p>
          <a:p>
            <a:pPr algn="ctr"/>
            <a:r>
              <a:rPr lang="en-US" sz="11200" b="1" dirty="0" smtClean="0">
                <a:solidFill>
                  <a:srgbClr val="FF0000"/>
                </a:solidFill>
              </a:rPr>
              <a:t>PI - Explain </a:t>
            </a:r>
            <a:r>
              <a:rPr lang="en-US" sz="11200" b="1" dirty="0">
                <a:solidFill>
                  <a:srgbClr val="FF0000"/>
                </a:solidFill>
              </a:rPr>
              <a:t>advertising media used in the sport/event </a:t>
            </a:r>
            <a:r>
              <a:rPr lang="en-US" sz="11200" b="1" dirty="0" smtClean="0">
                <a:solidFill>
                  <a:srgbClr val="FF0000"/>
                </a:solidFill>
              </a:rPr>
              <a:t>industries.</a:t>
            </a:r>
            <a:endParaRPr lang="en-US" sz="11200" b="1" dirty="0">
              <a:solidFill>
                <a:srgbClr val="FF0000"/>
              </a:solidFill>
            </a:endParaRP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 algn="ctr"/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Advertising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754563"/>
          </a:xfrm>
        </p:spPr>
        <p:txBody>
          <a:bodyPr>
            <a:normAutofit/>
          </a:bodyPr>
          <a:lstStyle/>
          <a:p>
            <a:r>
              <a:rPr lang="en-US" dirty="0" smtClean="0"/>
              <a:t>Advertising:</a:t>
            </a:r>
          </a:p>
          <a:p>
            <a:pPr lvl="1"/>
            <a:r>
              <a:rPr lang="en-US" dirty="0" smtClean="0"/>
              <a:t>Any paid form of non-personal communication</a:t>
            </a:r>
          </a:p>
          <a:p>
            <a:pPr lvl="1"/>
            <a:r>
              <a:rPr lang="en-US" dirty="0" smtClean="0"/>
              <a:t>Has an identified sponsor</a:t>
            </a:r>
          </a:p>
          <a:p>
            <a:pPr lvl="1"/>
            <a:r>
              <a:rPr lang="en-US" dirty="0" smtClean="0"/>
              <a:t>Used to inform, persuade, and remind consumers about a good or service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Media:</a:t>
            </a:r>
          </a:p>
          <a:p>
            <a:pPr lvl="1"/>
            <a:r>
              <a:rPr lang="en-US" dirty="0" smtClean="0"/>
              <a:t>The form of communication</a:t>
            </a:r>
          </a:p>
          <a:p>
            <a:pPr lvl="1"/>
            <a:r>
              <a:rPr lang="en-US" dirty="0" smtClean="0"/>
              <a:t>Examples:  TV, Radio, Newspaper, Online</a:t>
            </a:r>
            <a:endParaRPr lang="en-US" dirty="0"/>
          </a:p>
        </p:txBody>
      </p:sp>
      <p:pic>
        <p:nvPicPr>
          <p:cNvPr id="4" name="Picture 3" descr="los-angeles-advertis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4015917"/>
            <a:ext cx="2590800" cy="16810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65664"/>
          </a:xfrm>
        </p:spPr>
        <p:txBody>
          <a:bodyPr/>
          <a:lstStyle/>
          <a:p>
            <a:r>
              <a:rPr lang="en-US" dirty="0" smtClean="0"/>
              <a:t>Types of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229600" cy="4114800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Institutional Promotion:</a:t>
            </a:r>
          </a:p>
          <a:p>
            <a:pPr lvl="1"/>
            <a:r>
              <a:rPr lang="en-US" dirty="0" smtClean="0"/>
              <a:t>Designed to sell the reputation of the company or organization.  Not to sell a specific product.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u="sng" dirty="0" smtClean="0"/>
              <a:t>Product Promotion:</a:t>
            </a:r>
          </a:p>
          <a:p>
            <a:pPr lvl="1"/>
            <a:r>
              <a:rPr lang="en-US" dirty="0" smtClean="0"/>
              <a:t>Designed to sell a specific product</a:t>
            </a:r>
          </a:p>
          <a:p>
            <a:pPr lvl="1"/>
            <a:r>
              <a:rPr lang="en-US" dirty="0" smtClean="0"/>
              <a:t> or service.</a:t>
            </a:r>
          </a:p>
        </p:txBody>
      </p:sp>
      <p:pic>
        <p:nvPicPr>
          <p:cNvPr id="4" name="Picture 3" descr="Advertis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7000" y="3733800"/>
            <a:ext cx="2121258" cy="255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06963"/>
          </a:xfrm>
        </p:spPr>
        <p:txBody>
          <a:bodyPr>
            <a:normAutofit/>
          </a:bodyPr>
          <a:lstStyle/>
          <a:p>
            <a:r>
              <a:rPr lang="en-US" u="sng" dirty="0" smtClean="0"/>
              <a:t>Endorsement:</a:t>
            </a:r>
          </a:p>
          <a:p>
            <a:pPr lvl="1"/>
            <a:r>
              <a:rPr lang="en-US" dirty="0" smtClean="0"/>
              <a:t>A celebrity or athlete is a paid spokesman for a product or company.</a:t>
            </a:r>
          </a:p>
          <a:p>
            <a:pPr lvl="2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r>
              <a:rPr lang="en-US" u="sng" dirty="0" smtClean="0"/>
              <a:t>Testimonial:</a:t>
            </a:r>
          </a:p>
          <a:p>
            <a:pPr lvl="1"/>
            <a:r>
              <a:rPr lang="en-US" dirty="0" smtClean="0"/>
              <a:t>Typically a non-celebrity, that explains the advantages and positive experience they have had with a </a:t>
            </a:r>
            <a:r>
              <a:rPr lang="en-US" i="1" dirty="0" smtClean="0"/>
              <a:t>product or company.</a:t>
            </a:r>
          </a:p>
          <a:p>
            <a:endParaRPr lang="en-US" dirty="0"/>
          </a:p>
        </p:txBody>
      </p:sp>
      <p:pic>
        <p:nvPicPr>
          <p:cNvPr id="4" name="Picture 3" descr="jordan-g-gatorade-slam-dunk-ad-new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2743200"/>
            <a:ext cx="26670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Advertising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199"/>
            <a:ext cx="8229600" cy="4191317"/>
          </a:xfrm>
        </p:spPr>
        <p:txBody>
          <a:bodyPr/>
          <a:lstStyle/>
          <a:p>
            <a:r>
              <a:rPr lang="en-US" dirty="0" smtClean="0"/>
              <a:t>1.  Publication Media</a:t>
            </a:r>
          </a:p>
          <a:p>
            <a:r>
              <a:rPr lang="en-US" dirty="0" smtClean="0"/>
              <a:t>2.  Broadcast Media</a:t>
            </a:r>
          </a:p>
          <a:p>
            <a:r>
              <a:rPr lang="en-US" dirty="0" smtClean="0"/>
              <a:t>3.  Direct-Mail</a:t>
            </a:r>
          </a:p>
          <a:p>
            <a:r>
              <a:rPr lang="en-US" dirty="0" smtClean="0"/>
              <a:t>4.  Online (Web) Media</a:t>
            </a:r>
          </a:p>
          <a:p>
            <a:r>
              <a:rPr lang="en-US" dirty="0" smtClean="0"/>
              <a:t>5.  Out-of-Home Media</a:t>
            </a:r>
          </a:p>
          <a:p>
            <a:r>
              <a:rPr lang="en-US" dirty="0" smtClean="0"/>
              <a:t>6.  Specialty Media</a:t>
            </a:r>
          </a:p>
          <a:p>
            <a:r>
              <a:rPr lang="en-US" dirty="0" smtClean="0"/>
              <a:t>7.  “Other Promotional” Media</a:t>
            </a:r>
            <a:endParaRPr lang="en-US" dirty="0"/>
          </a:p>
        </p:txBody>
      </p:sp>
      <p:pic>
        <p:nvPicPr>
          <p:cNvPr id="4" name="Picture 3" descr="Social-Media-Coll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828800"/>
            <a:ext cx="31750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Publication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Publication (Print) Media</a:t>
            </a:r>
          </a:p>
          <a:p>
            <a:pPr lvl="1"/>
            <a:r>
              <a:rPr lang="en-US" dirty="0" smtClean="0"/>
              <a:t>Written form of communication</a:t>
            </a:r>
          </a:p>
          <a:p>
            <a:pPr lvl="1"/>
            <a:endParaRPr lang="en-US" dirty="0"/>
          </a:p>
          <a:p>
            <a:r>
              <a:rPr lang="en-US" dirty="0" smtClean="0"/>
              <a:t>Types:</a:t>
            </a:r>
          </a:p>
          <a:p>
            <a:pPr lvl="1"/>
            <a:r>
              <a:rPr lang="en-US" dirty="0" smtClean="0"/>
              <a:t>Newspapers </a:t>
            </a:r>
          </a:p>
          <a:p>
            <a:pPr lvl="1"/>
            <a:r>
              <a:rPr lang="en-US" dirty="0" smtClean="0"/>
              <a:t>Magazines</a:t>
            </a:r>
          </a:p>
          <a:p>
            <a:pPr lvl="1"/>
            <a:r>
              <a:rPr lang="en-US" dirty="0" smtClean="0"/>
              <a:t>Journals</a:t>
            </a:r>
            <a:endParaRPr lang="en-US" dirty="0"/>
          </a:p>
        </p:txBody>
      </p:sp>
      <p:pic>
        <p:nvPicPr>
          <p:cNvPr id="5" name="Picture 4" descr="english-newspaper-thail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7338" y="2971800"/>
            <a:ext cx="3245161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Newspaper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Newspapers come in many varieties such as National, Regional, City, and Local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Coupon Ad</a:t>
            </a:r>
          </a:p>
          <a:p>
            <a:r>
              <a:rPr lang="en-US" dirty="0" smtClean="0"/>
              <a:t>Sale Ad</a:t>
            </a:r>
          </a:p>
          <a:p>
            <a:r>
              <a:rPr lang="en-US" dirty="0" smtClean="0"/>
              <a:t>Informational Ad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sesan ti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3733800"/>
            <a:ext cx="400358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Newspaper Advertising:</a:t>
            </a:r>
            <a:br>
              <a:rPr lang="en-US" dirty="0" smtClean="0"/>
            </a:br>
            <a:r>
              <a:rPr lang="en-US" dirty="0" smtClean="0"/>
              <a:t>Advantages and Disadvantages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219200"/>
            <a:ext cx="8610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Advantages: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Low cost, quick, and easy to produce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Visual and Verbal communication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Variety of advertisement size and pricing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Reaches customers daily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Target a specific geographic market.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Ex:  </a:t>
            </a:r>
            <a:r>
              <a:rPr lang="en-US" sz="2800" i="1" dirty="0" smtClean="0"/>
              <a:t>Charlotte Observer </a:t>
            </a:r>
            <a:r>
              <a:rPr lang="en-US" sz="2800" dirty="0" smtClean="0"/>
              <a:t>and </a:t>
            </a:r>
            <a:r>
              <a:rPr lang="en-US" sz="2800" i="1" dirty="0" smtClean="0"/>
              <a:t>South Charlotte Weekly</a:t>
            </a:r>
          </a:p>
          <a:p>
            <a:pPr lvl="1">
              <a:buFont typeface="Arial" pitchFamily="34" charset="0"/>
              <a:buChar char="•"/>
            </a:pPr>
            <a:endParaRPr lang="en-US" sz="2800" i="1" dirty="0" smtClean="0"/>
          </a:p>
          <a:p>
            <a:r>
              <a:rPr lang="en-US" sz="2800" u="sng" dirty="0" smtClean="0"/>
              <a:t>Disadvantages</a:t>
            </a:r>
            <a:r>
              <a:rPr lang="en-US" sz="28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Wasted circulation.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Short lifespan.   Discarded shortly after reading.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Poorer color and print quality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newspapers-onl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4495800"/>
            <a:ext cx="27432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Categorize types of Magazines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Sports</a:t>
            </a:r>
          </a:p>
          <a:p>
            <a:r>
              <a:rPr lang="en-US" dirty="0" smtClean="0"/>
              <a:t>News</a:t>
            </a:r>
          </a:p>
          <a:p>
            <a:r>
              <a:rPr lang="en-US" dirty="0" smtClean="0"/>
              <a:t>Special Interest</a:t>
            </a:r>
          </a:p>
          <a:p>
            <a:r>
              <a:rPr lang="en-US" dirty="0" smtClean="0"/>
              <a:t>Fashion</a:t>
            </a:r>
          </a:p>
          <a:p>
            <a:r>
              <a:rPr lang="en-US" dirty="0" smtClean="0"/>
              <a:t>Entertainment</a:t>
            </a:r>
          </a:p>
          <a:p>
            <a:r>
              <a:rPr lang="en-US" dirty="0" smtClean="0"/>
              <a:t>Travel and Leisure</a:t>
            </a:r>
          </a:p>
          <a:p>
            <a:r>
              <a:rPr lang="en-US" dirty="0" smtClean="0"/>
              <a:t>Educational </a:t>
            </a:r>
          </a:p>
          <a:p>
            <a:r>
              <a:rPr lang="en-US" dirty="0" smtClean="0"/>
              <a:t>Regional</a:t>
            </a:r>
          </a:p>
          <a:p>
            <a:r>
              <a:rPr lang="en-US" dirty="0" smtClean="0"/>
              <a:t>Comic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Home and Garden</a:t>
            </a:r>
          </a:p>
          <a:p>
            <a:r>
              <a:rPr lang="en-US" dirty="0" smtClean="0"/>
              <a:t>Animals</a:t>
            </a:r>
          </a:p>
          <a:p>
            <a:r>
              <a:rPr lang="en-US" dirty="0" smtClean="0"/>
              <a:t>Shopping</a:t>
            </a:r>
          </a:p>
          <a:p>
            <a:r>
              <a:rPr lang="en-US" dirty="0" smtClean="0"/>
              <a:t>Fitness</a:t>
            </a:r>
          </a:p>
          <a:p>
            <a:r>
              <a:rPr lang="en-US" dirty="0" smtClean="0"/>
              <a:t>Health</a:t>
            </a:r>
            <a:endParaRPr lang="en-US" dirty="0"/>
          </a:p>
        </p:txBody>
      </p:sp>
      <p:pic>
        <p:nvPicPr>
          <p:cNvPr id="5" name="Picture 4" descr="si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371600"/>
            <a:ext cx="1754018" cy="2320225"/>
          </a:xfrm>
          <a:prstGeom prst="rect">
            <a:avLst/>
          </a:prstGeom>
        </p:spPr>
      </p:pic>
      <p:pic>
        <p:nvPicPr>
          <p:cNvPr id="6" name="Picture 5" descr="esp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4419600"/>
            <a:ext cx="171450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65664"/>
          </a:xfrm>
        </p:spPr>
        <p:txBody>
          <a:bodyPr>
            <a:noAutofit/>
          </a:bodyPr>
          <a:lstStyle/>
          <a:p>
            <a:r>
              <a:rPr lang="en-US" sz="3600" dirty="0" smtClean="0"/>
              <a:t>Magazine Advertising</a:t>
            </a:r>
            <a:br>
              <a:rPr lang="en-US" sz="3600" dirty="0" smtClean="0"/>
            </a:br>
            <a:r>
              <a:rPr lang="en-US" sz="3600" dirty="0" smtClean="0"/>
              <a:t>Advantages and Disadvantages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Advantages:</a:t>
            </a:r>
          </a:p>
          <a:p>
            <a:r>
              <a:rPr lang="en-US" sz="2400" dirty="0" smtClean="0"/>
              <a:t>Wider circulation.</a:t>
            </a:r>
          </a:p>
          <a:p>
            <a:r>
              <a:rPr lang="en-US" sz="2400" dirty="0" smtClean="0"/>
              <a:t>Readers tend to keep magazines for a long time.</a:t>
            </a:r>
          </a:p>
          <a:p>
            <a:r>
              <a:rPr lang="en-US" sz="2400" dirty="0" smtClean="0"/>
              <a:t>High quality color and pictures</a:t>
            </a:r>
          </a:p>
          <a:p>
            <a:r>
              <a:rPr lang="en-US" sz="2400" dirty="0" smtClean="0"/>
              <a:t>Target market based on demographics.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Ex:  </a:t>
            </a:r>
            <a:r>
              <a:rPr lang="en-US" sz="2400" i="1" dirty="0" smtClean="0"/>
              <a:t>Sports Illustrated for Kids</a:t>
            </a:r>
            <a:endParaRPr lang="en-US" sz="2400" dirty="0" smtClean="0"/>
          </a:p>
          <a:p>
            <a:r>
              <a:rPr lang="en-US" sz="2400" dirty="0" smtClean="0"/>
              <a:t>Target market based on interests.  (Psychographic)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Ex:  </a:t>
            </a:r>
            <a:r>
              <a:rPr lang="en-US" sz="2400" i="1" dirty="0" smtClean="0"/>
              <a:t>Golf Digest</a:t>
            </a:r>
          </a:p>
          <a:p>
            <a:pPr lvl="1">
              <a:buNone/>
            </a:pPr>
            <a:endParaRPr lang="en-US" sz="2400" dirty="0" smtClean="0"/>
          </a:p>
          <a:p>
            <a:pPr>
              <a:buNone/>
            </a:pPr>
            <a:r>
              <a:rPr lang="en-US" u="sng" dirty="0" smtClean="0"/>
              <a:t>Disadvantages:</a:t>
            </a:r>
            <a:endParaRPr lang="en-US" dirty="0" smtClean="0"/>
          </a:p>
          <a:p>
            <a:r>
              <a:rPr lang="en-US" sz="2400" dirty="0" smtClean="0"/>
              <a:t>Professional Preparation needed - raising the costs </a:t>
            </a:r>
          </a:p>
          <a:p>
            <a:r>
              <a:rPr lang="en-US" sz="2400" dirty="0" smtClean="0"/>
              <a:t>Lengthy preparation times - information is less timely</a:t>
            </a:r>
          </a:p>
          <a:p>
            <a:r>
              <a:rPr lang="en-US" sz="2400" dirty="0" smtClean="0"/>
              <a:t>Expensive</a:t>
            </a:r>
          </a:p>
          <a:p>
            <a:endParaRPr lang="en-US" dirty="0"/>
          </a:p>
        </p:txBody>
      </p:sp>
      <p:pic>
        <p:nvPicPr>
          <p:cNvPr id="4" name="Picture 3" descr="magazine-subscription-7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600" y="1600200"/>
            <a:ext cx="1524000" cy="1828800"/>
          </a:xfrm>
          <a:prstGeom prst="rect">
            <a:avLst/>
          </a:prstGeom>
        </p:spPr>
      </p:pic>
      <p:pic>
        <p:nvPicPr>
          <p:cNvPr id="5" name="Picture 4" descr="Golf-Digest-Magazine-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8600" y="4191000"/>
            <a:ext cx="1025535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Broadcast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Broadcast Media is any visual or auditory form of communication.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Types: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  Radio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  Television</a:t>
            </a:r>
          </a:p>
          <a:p>
            <a:pPr>
              <a:buNone/>
            </a:pPr>
            <a:r>
              <a:rPr lang="en-US" dirty="0" smtClean="0"/>
              <a:t>	- Satellite Radio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8195415-an-old-fashioned-televisions-with-the-words-as-seen-on-tv-on-a-bright-colored-starburst-during-a-c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8787" y="2438400"/>
            <a:ext cx="3214688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Radio Advertising:</a:t>
            </a:r>
            <a:br>
              <a:rPr lang="en-US" sz="3600" dirty="0" smtClean="0"/>
            </a:br>
            <a:r>
              <a:rPr lang="en-US" sz="3600" dirty="0" smtClean="0"/>
              <a:t>Advantages and Disadvantages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562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800" u="sng" dirty="0" smtClean="0"/>
              <a:t>Advantages:</a:t>
            </a:r>
          </a:p>
          <a:p>
            <a:r>
              <a:rPr lang="en-US" dirty="0" smtClean="0"/>
              <a:t>Consumers listen in cars, home and at work</a:t>
            </a:r>
          </a:p>
          <a:p>
            <a:r>
              <a:rPr lang="en-US" dirty="0" smtClean="0"/>
              <a:t>Low costs</a:t>
            </a:r>
          </a:p>
          <a:p>
            <a:r>
              <a:rPr lang="en-US" dirty="0" smtClean="0"/>
              <a:t>Short preparation time</a:t>
            </a:r>
          </a:p>
          <a:p>
            <a:r>
              <a:rPr lang="en-US" dirty="0" smtClean="0"/>
              <a:t>Target specific geographic markets</a:t>
            </a:r>
          </a:p>
          <a:p>
            <a:r>
              <a:rPr lang="en-US" dirty="0" smtClean="0"/>
              <a:t>Target specific demographic markets</a:t>
            </a:r>
          </a:p>
          <a:p>
            <a:pPr>
              <a:buNone/>
            </a:pPr>
            <a:r>
              <a:rPr lang="en-US" dirty="0" smtClean="0"/>
              <a:t>		Ex: Spanish-speaking stations</a:t>
            </a:r>
          </a:p>
          <a:p>
            <a:r>
              <a:rPr lang="en-US" dirty="0" smtClean="0"/>
              <a:t>Target specific psychographic markets</a:t>
            </a:r>
          </a:p>
          <a:p>
            <a:pPr>
              <a:buNone/>
            </a:pPr>
            <a:r>
              <a:rPr lang="en-US" dirty="0" smtClean="0"/>
              <a:t>		Ex: Sports, Country, Top 40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800" u="sng" dirty="0" smtClean="0"/>
              <a:t>Disadvantages:</a:t>
            </a:r>
          </a:p>
          <a:p>
            <a:r>
              <a:rPr lang="en-US" dirty="0" smtClean="0"/>
              <a:t>Does not provide a visual impact</a:t>
            </a:r>
          </a:p>
          <a:p>
            <a:r>
              <a:rPr lang="en-US" dirty="0" smtClean="0"/>
              <a:t>Message has short lifespan</a:t>
            </a:r>
          </a:p>
          <a:p>
            <a:r>
              <a:rPr lang="en-US" dirty="0" smtClean="0"/>
              <a:t>Commercial Clutter</a:t>
            </a:r>
          </a:p>
          <a:p>
            <a:r>
              <a:rPr lang="en-US" dirty="0" smtClean="0"/>
              <a:t>I-pods, I-pads, E-books, Cell phones . . . Who is listening to radio? </a:t>
            </a:r>
            <a:endParaRPr lang="en-US" dirty="0"/>
          </a:p>
        </p:txBody>
      </p:sp>
      <p:pic>
        <p:nvPicPr>
          <p:cNvPr id="4" name="Picture 3" descr="car rad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7000" y="4191000"/>
            <a:ext cx="20320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Television Advertising:</a:t>
            </a:r>
            <a:br>
              <a:rPr lang="en-US" sz="3600" dirty="0" smtClean="0"/>
            </a:br>
            <a:r>
              <a:rPr lang="en-US" sz="3600" dirty="0" smtClean="0"/>
              <a:t>Advantages and Disadvantages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83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200" b="1" u="sng" dirty="0" smtClean="0"/>
              <a:t>Advantages:</a:t>
            </a:r>
          </a:p>
          <a:p>
            <a:r>
              <a:rPr lang="en-US" sz="2200" dirty="0" smtClean="0"/>
              <a:t>Consumers are reading less, and watching more.</a:t>
            </a:r>
          </a:p>
          <a:p>
            <a:r>
              <a:rPr lang="en-US" sz="2200" dirty="0" smtClean="0"/>
              <a:t>TV Ad show accurate color and details in HD!</a:t>
            </a:r>
          </a:p>
          <a:p>
            <a:r>
              <a:rPr lang="en-US" sz="2200" dirty="0" smtClean="0"/>
              <a:t>The product is seen in “action.”</a:t>
            </a:r>
          </a:p>
          <a:p>
            <a:r>
              <a:rPr lang="en-US" sz="2200" dirty="0" smtClean="0"/>
              <a:t>National Ads reach an extremely large audience.  </a:t>
            </a:r>
          </a:p>
          <a:p>
            <a:pPr lvl="1"/>
            <a:r>
              <a:rPr lang="en-US" sz="1800" dirty="0" smtClean="0"/>
              <a:t>Ex:  During the Super Bowl</a:t>
            </a:r>
          </a:p>
          <a:p>
            <a:r>
              <a:rPr lang="en-US" sz="2200" dirty="0" smtClean="0"/>
              <a:t>Local and Regional channels allow for target marketing.  </a:t>
            </a:r>
          </a:p>
          <a:p>
            <a:pPr lvl="1"/>
            <a:r>
              <a:rPr lang="en-US" sz="1800" dirty="0" smtClean="0"/>
              <a:t>Ex:  Fox Sports South, Charlotte’s News Channel 14</a:t>
            </a:r>
          </a:p>
          <a:p>
            <a:r>
              <a:rPr lang="en-US" sz="2200" dirty="0" smtClean="0"/>
              <a:t>Interest specific channels allow for target marketing.</a:t>
            </a:r>
          </a:p>
          <a:p>
            <a:pPr lvl="1"/>
            <a:r>
              <a:rPr lang="en-US" sz="1800" dirty="0" smtClean="0"/>
              <a:t>Ex:  The Big10 Network, NFL Network, Food Network</a:t>
            </a:r>
          </a:p>
          <a:p>
            <a:pPr lvl="1">
              <a:buNone/>
            </a:pPr>
            <a:endParaRPr lang="en-US" sz="1800" dirty="0" smtClean="0"/>
          </a:p>
          <a:p>
            <a:pPr>
              <a:buNone/>
            </a:pPr>
            <a:r>
              <a:rPr lang="en-US" sz="2200" b="1" u="sng" dirty="0" smtClean="0"/>
              <a:t>Disadvantages:</a:t>
            </a:r>
            <a:endParaRPr lang="en-US" sz="2200" b="1" dirty="0" smtClean="0"/>
          </a:p>
          <a:p>
            <a:r>
              <a:rPr lang="en-US" sz="2200" dirty="0" smtClean="0"/>
              <a:t>Very High Costs</a:t>
            </a:r>
          </a:p>
          <a:p>
            <a:r>
              <a:rPr lang="en-US" sz="2200" dirty="0" smtClean="0"/>
              <a:t>Message has short lifespan</a:t>
            </a:r>
          </a:p>
          <a:p>
            <a:r>
              <a:rPr lang="en-US" sz="2200" dirty="0" smtClean="0"/>
              <a:t>Lengthy productions times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41L-HTC4mz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4724400"/>
            <a:ext cx="2667000" cy="1882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0418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Direct-Mail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0"/>
            <a:ext cx="8610600" cy="2286000"/>
          </a:xfrm>
        </p:spPr>
        <p:txBody>
          <a:bodyPr numCol="2">
            <a:normAutofit fontScale="92500" lnSpcReduction="20000"/>
          </a:bodyPr>
          <a:lstStyle/>
          <a:p>
            <a:r>
              <a:rPr lang="en-US" dirty="0" smtClean="0"/>
              <a:t>Personalized Letters</a:t>
            </a:r>
          </a:p>
          <a:p>
            <a:r>
              <a:rPr lang="en-US" dirty="0" smtClean="0"/>
              <a:t>Catalogs</a:t>
            </a:r>
          </a:p>
          <a:p>
            <a:r>
              <a:rPr lang="en-US" dirty="0" smtClean="0"/>
              <a:t>Brochures</a:t>
            </a:r>
          </a:p>
          <a:p>
            <a:r>
              <a:rPr lang="en-US" dirty="0" smtClean="0"/>
              <a:t>Coupon Mailers</a:t>
            </a:r>
          </a:p>
          <a:p>
            <a:r>
              <a:rPr lang="en-US" dirty="0" smtClean="0"/>
              <a:t>Company Newsletters</a:t>
            </a:r>
          </a:p>
          <a:p>
            <a:r>
              <a:rPr lang="en-US" dirty="0" smtClean="0"/>
              <a:t>Postcards</a:t>
            </a:r>
          </a:p>
          <a:p>
            <a:r>
              <a:rPr lang="en-US" dirty="0" smtClean="0"/>
              <a:t>Invitation Letters</a:t>
            </a:r>
          </a:p>
          <a:p>
            <a:r>
              <a:rPr lang="en-US" dirty="0" smtClean="0"/>
              <a:t>Awards and Prize Letters</a:t>
            </a:r>
          </a:p>
          <a:p>
            <a:r>
              <a:rPr lang="en-US" dirty="0" smtClean="0"/>
              <a:t>Bill Enclosures</a:t>
            </a:r>
          </a:p>
          <a:p>
            <a:r>
              <a:rPr lang="en-US" dirty="0" smtClean="0"/>
              <a:t>Offers and Sales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524000"/>
            <a:ext cx="7924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Direct Mail:</a:t>
            </a:r>
            <a:r>
              <a:rPr lang="en-US" sz="2800" b="1" dirty="0" smtClean="0"/>
              <a:t>   </a:t>
            </a:r>
            <a:r>
              <a:rPr lang="en-US" sz="2800" dirty="0" smtClean="0"/>
              <a:t>Advertising that is distributed directly to the potential consumer through the mail.</a:t>
            </a:r>
          </a:p>
          <a:p>
            <a:endParaRPr lang="en-US" sz="2800" dirty="0" smtClean="0"/>
          </a:p>
          <a:p>
            <a:r>
              <a:rPr lang="en-US" sz="2800" b="1" u="sng" dirty="0" smtClean="0"/>
              <a:t>Types:</a:t>
            </a:r>
            <a:endParaRPr lang="en-US" sz="2800" b="1" u="sng" dirty="0"/>
          </a:p>
        </p:txBody>
      </p:sp>
      <p:pic>
        <p:nvPicPr>
          <p:cNvPr id="5" name="Picture 4" descr="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2438400"/>
            <a:ext cx="1926324" cy="1290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Direct Mail Advertising:</a:t>
            </a:r>
            <a:br>
              <a:rPr lang="en-US" sz="3600" dirty="0" smtClean="0"/>
            </a:br>
            <a:r>
              <a:rPr lang="en-US" sz="3600" dirty="0" smtClean="0"/>
              <a:t>Advantages and Disadvantages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831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Advantages:</a:t>
            </a:r>
          </a:p>
          <a:p>
            <a:r>
              <a:rPr lang="en-US" dirty="0" smtClean="0"/>
              <a:t>Little wasted circulation</a:t>
            </a:r>
          </a:p>
          <a:p>
            <a:r>
              <a:rPr lang="en-US" dirty="0" smtClean="0"/>
              <a:t>Can be very cost effective</a:t>
            </a:r>
          </a:p>
          <a:p>
            <a:r>
              <a:rPr lang="en-US" dirty="0" smtClean="0"/>
              <a:t>Target market can be segmented in many ways</a:t>
            </a:r>
          </a:p>
          <a:p>
            <a:pPr lvl="1"/>
            <a:r>
              <a:rPr lang="en-US" dirty="0" smtClean="0"/>
              <a:t>Customer Specific</a:t>
            </a:r>
          </a:p>
          <a:p>
            <a:pPr lvl="1"/>
            <a:r>
              <a:rPr lang="en-US" dirty="0" smtClean="0"/>
              <a:t>Personally address the customer</a:t>
            </a:r>
          </a:p>
          <a:p>
            <a:r>
              <a:rPr lang="en-US" dirty="0" smtClean="0"/>
              <a:t>Results are easy to measure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u="sng" dirty="0" smtClean="0"/>
              <a:t>Disadvantages:</a:t>
            </a:r>
          </a:p>
          <a:p>
            <a:r>
              <a:rPr lang="en-US" dirty="0" smtClean="0"/>
              <a:t>Can be considered “junk mail”</a:t>
            </a:r>
          </a:p>
          <a:p>
            <a:r>
              <a:rPr lang="en-US" dirty="0" smtClean="0"/>
              <a:t>Increasing cost of postage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gape_direct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3962400"/>
            <a:ext cx="2833688" cy="1650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Explain Advertising on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Advertising messages that appear on the internet.</a:t>
            </a:r>
          </a:p>
          <a:p>
            <a:pPr>
              <a:buNone/>
            </a:pPr>
            <a:endParaRPr lang="en-US" dirty="0"/>
          </a:p>
          <a:p>
            <a:r>
              <a:rPr lang="en-US" sz="2800" dirty="0" smtClean="0"/>
              <a:t>Banner Ads</a:t>
            </a:r>
          </a:p>
          <a:p>
            <a:r>
              <a:rPr lang="en-US" sz="2800" dirty="0" smtClean="0"/>
              <a:t>Pop-up Ads</a:t>
            </a:r>
          </a:p>
          <a:p>
            <a:r>
              <a:rPr lang="en-US" sz="2800" dirty="0" smtClean="0"/>
              <a:t>Email Ads</a:t>
            </a:r>
          </a:p>
          <a:p>
            <a:r>
              <a:rPr lang="en-US" sz="2800" dirty="0" smtClean="0"/>
              <a:t>Commercials (Before watching a video online)</a:t>
            </a:r>
          </a:p>
          <a:p>
            <a:r>
              <a:rPr lang="en-US" sz="2800" dirty="0" smtClean="0"/>
              <a:t>Roll-over</a:t>
            </a:r>
          </a:p>
          <a:p>
            <a:r>
              <a:rPr lang="en-US" sz="2800" dirty="0" smtClean="0"/>
              <a:t>Social Media</a:t>
            </a:r>
            <a:endParaRPr lang="en-US" sz="2800" dirty="0"/>
          </a:p>
        </p:txBody>
      </p:sp>
      <p:pic>
        <p:nvPicPr>
          <p:cNvPr id="4" name="Picture 3" descr="ebay-computers-ewaste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2286000"/>
            <a:ext cx="3009900" cy="1846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Out-of-Home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Any type of message that reaches the customer outside of their home.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Types:</a:t>
            </a:r>
            <a:endParaRPr lang="en-US" dirty="0"/>
          </a:p>
          <a:p>
            <a:r>
              <a:rPr lang="en-US" dirty="0" smtClean="0"/>
              <a:t>Signs </a:t>
            </a:r>
          </a:p>
          <a:p>
            <a:r>
              <a:rPr lang="en-US" dirty="0" smtClean="0"/>
              <a:t>Billboards</a:t>
            </a:r>
          </a:p>
          <a:p>
            <a:r>
              <a:rPr lang="en-US" dirty="0" smtClean="0"/>
              <a:t>Public Transit</a:t>
            </a:r>
          </a:p>
          <a:p>
            <a:r>
              <a:rPr lang="en-US" dirty="0" smtClean="0"/>
              <a:t>Airplane Banners</a:t>
            </a:r>
          </a:p>
          <a:p>
            <a:r>
              <a:rPr lang="en-US" dirty="0" smtClean="0"/>
              <a:t>Stadium Signage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dvertising_billboard_250x2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819400"/>
            <a:ext cx="2340139" cy="2349500"/>
          </a:xfrm>
          <a:prstGeom prst="rect">
            <a:avLst/>
          </a:prstGeom>
        </p:spPr>
      </p:pic>
      <p:pic>
        <p:nvPicPr>
          <p:cNvPr id="5" name="Picture 4" descr="Stadium%20advertising%20sig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4495800"/>
            <a:ext cx="2540000" cy="1905000"/>
          </a:xfrm>
          <a:prstGeom prst="rect">
            <a:avLst/>
          </a:prstGeom>
        </p:spPr>
      </p:pic>
      <p:pic>
        <p:nvPicPr>
          <p:cNvPr id="6" name="Picture 5" descr="airplane-ban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2895600"/>
            <a:ext cx="1986695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Out-of-Home Advertising:</a:t>
            </a:r>
            <a:br>
              <a:rPr lang="en-US" dirty="0" smtClean="0"/>
            </a:br>
            <a:r>
              <a:rPr lang="en-US" dirty="0" smtClean="0"/>
              <a:t>Advantages and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Advantages:</a:t>
            </a:r>
          </a:p>
          <a:p>
            <a:r>
              <a:rPr lang="en-US" dirty="0" smtClean="0"/>
              <a:t>Repetitive Viewing.</a:t>
            </a:r>
          </a:p>
          <a:p>
            <a:r>
              <a:rPr lang="en-US" dirty="0" smtClean="0"/>
              <a:t>Target specific geographic area.</a:t>
            </a:r>
          </a:p>
          <a:p>
            <a:r>
              <a:rPr lang="en-US" dirty="0" smtClean="0"/>
              <a:t>Exposure 24/7.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u="sng" dirty="0" smtClean="0"/>
              <a:t>Disadvantages:</a:t>
            </a:r>
          </a:p>
          <a:p>
            <a:r>
              <a:rPr lang="en-US" dirty="0" smtClean="0"/>
              <a:t>Only a short message.</a:t>
            </a:r>
          </a:p>
          <a:p>
            <a:pPr lvl="1">
              <a:buNone/>
            </a:pPr>
            <a:r>
              <a:rPr lang="en-US" dirty="0" smtClean="0"/>
              <a:t>- Due to low exposure time.</a:t>
            </a:r>
          </a:p>
          <a:p>
            <a:r>
              <a:rPr lang="en-US" dirty="0" smtClean="0"/>
              <a:t>Limited segmentation.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Panthers-billboards_5-sm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3999" y="3733800"/>
            <a:ext cx="3581401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65664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Types of Specialty Advertising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5105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Promotional messages on everyday items.  </a:t>
            </a:r>
          </a:p>
          <a:p>
            <a:pPr>
              <a:buNone/>
            </a:pPr>
            <a:r>
              <a:rPr lang="en-US" dirty="0" smtClean="0"/>
              <a:t>-  Typically inexpensive.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Wide Variety of forms:</a:t>
            </a:r>
          </a:p>
          <a:p>
            <a:pPr lvl="1"/>
            <a:r>
              <a:rPr lang="en-US" dirty="0" smtClean="0"/>
              <a:t>Pens/Pencils</a:t>
            </a:r>
          </a:p>
          <a:p>
            <a:pPr lvl="1"/>
            <a:r>
              <a:rPr lang="en-US" dirty="0" smtClean="0"/>
              <a:t>Coffee Mugs</a:t>
            </a:r>
          </a:p>
          <a:p>
            <a:pPr lvl="1"/>
            <a:r>
              <a:rPr lang="en-US" dirty="0" smtClean="0"/>
              <a:t>Key Chains</a:t>
            </a:r>
          </a:p>
          <a:p>
            <a:pPr lvl="1"/>
            <a:r>
              <a:rPr lang="en-US" dirty="0" smtClean="0"/>
              <a:t>Hats</a:t>
            </a:r>
          </a:p>
          <a:p>
            <a:pPr lvl="1"/>
            <a:r>
              <a:rPr lang="en-US" dirty="0" smtClean="0"/>
              <a:t>T-shirts</a:t>
            </a:r>
          </a:p>
          <a:p>
            <a:pPr lvl="1"/>
            <a:r>
              <a:rPr lang="en-US" dirty="0" smtClean="0"/>
              <a:t>Bags</a:t>
            </a:r>
          </a:p>
          <a:p>
            <a:pPr lvl="1"/>
            <a:r>
              <a:rPr lang="en-US" dirty="0" smtClean="0"/>
              <a:t>Calendars</a:t>
            </a:r>
          </a:p>
          <a:p>
            <a:pPr lvl="1"/>
            <a:r>
              <a:rPr lang="en-US" dirty="0" smtClean="0"/>
              <a:t>Sports Equipment</a:t>
            </a:r>
          </a:p>
          <a:p>
            <a:pPr lvl="1"/>
            <a:r>
              <a:rPr lang="en-US" dirty="0" smtClean="0">
                <a:hlinkClick r:id="rId2"/>
              </a:rPr>
              <a:t>http://www.qualitylogoproducts.com/lib/20-weirdest-promotional-products.htm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mu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1905000"/>
            <a:ext cx="2133600" cy="1600200"/>
          </a:xfrm>
          <a:prstGeom prst="rect">
            <a:avLst/>
          </a:prstGeom>
        </p:spPr>
      </p:pic>
      <p:pic>
        <p:nvPicPr>
          <p:cNvPr id="5" name="Picture 4" descr="34307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3581400"/>
            <a:ext cx="3098800" cy="20266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8" y="-1524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400" dirty="0" smtClean="0"/>
              <a:t>Examples of “Other </a:t>
            </a:r>
            <a:r>
              <a:rPr lang="en-US" sz="3400" dirty="0" smtClean="0"/>
              <a:t>Promotional” Media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963" y="1371600"/>
            <a:ext cx="8229600" cy="4526280"/>
          </a:xfrm>
        </p:spPr>
        <p:txBody>
          <a:bodyPr/>
          <a:lstStyle/>
          <a:p>
            <a:r>
              <a:rPr lang="en-US" dirty="0">
                <a:hlinkClick r:id="rId2"/>
              </a:rPr>
              <a:t>http://neadcorp.com/vid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Grocery store carts</a:t>
            </a:r>
            <a:endParaRPr lang="en-US" dirty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www.adventureballoon.com/advertising.htm</a:t>
            </a:r>
            <a:endParaRPr lang="en-US" dirty="0"/>
          </a:p>
          <a:p>
            <a:pPr lvl="1"/>
            <a:r>
              <a:rPr lang="en-US" dirty="0" smtClean="0"/>
              <a:t>Hot air balloons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33800"/>
            <a:ext cx="45720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91000"/>
            <a:ext cx="2209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 “Other Promotional” Media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800" b="1" dirty="0" smtClean="0"/>
              <a:t>advantages</a:t>
            </a:r>
            <a:endParaRPr lang="en-US" sz="28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sz="2800" b="1" dirty="0" smtClean="0"/>
              <a:t>disadvantages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304800" y="2362200"/>
            <a:ext cx="4192588" cy="3941763"/>
          </a:xfrm>
        </p:spPr>
        <p:txBody>
          <a:bodyPr/>
          <a:lstStyle/>
          <a:p>
            <a:r>
              <a:rPr lang="en-US" sz="2400" dirty="0" smtClean="0"/>
              <a:t>Reach target market in a friendly, casual manner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Low cost per contact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Market segmentation use is very good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Customization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194175" cy="39417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Message is ignored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Consumers are not focused on your subject matter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May not be your target market consumers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Lack of good method to measure effectiveness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Trends in Advertising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Media</a:t>
            </a:r>
          </a:p>
          <a:p>
            <a:pPr lvl="1"/>
            <a:r>
              <a:rPr lang="en-US" dirty="0" smtClean="0"/>
              <a:t>Twitter and </a:t>
            </a:r>
            <a:r>
              <a:rPr lang="en-US" dirty="0" err="1" smtClean="0"/>
              <a:t>Facebook</a:t>
            </a:r>
            <a:r>
              <a:rPr lang="en-US" dirty="0" smtClean="0"/>
              <a:t> advertising</a:t>
            </a:r>
          </a:p>
          <a:p>
            <a:r>
              <a:rPr lang="en-US" dirty="0" smtClean="0"/>
              <a:t>Advertising on sports uniforms</a:t>
            </a:r>
          </a:p>
          <a:p>
            <a:pPr lvl="1"/>
            <a:r>
              <a:rPr lang="en-US" dirty="0" smtClean="0"/>
              <a:t>NBA just approved for 2012-13 season</a:t>
            </a:r>
          </a:p>
          <a:p>
            <a:r>
              <a:rPr lang="en-US" dirty="0" smtClean="0"/>
              <a:t>Commercials before YouTube Video </a:t>
            </a:r>
          </a:p>
          <a:p>
            <a:endParaRPr lang="en-US" dirty="0"/>
          </a:p>
        </p:txBody>
      </p:sp>
      <p:pic>
        <p:nvPicPr>
          <p:cNvPr id="5" name="Picture 4" descr="NBA-Facebook-Article-Spurs-Fan-P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0000" y="4228513"/>
            <a:ext cx="2844800" cy="2350086"/>
          </a:xfrm>
          <a:prstGeom prst="rect">
            <a:avLst/>
          </a:prstGeom>
        </p:spPr>
      </p:pic>
      <p:pic>
        <p:nvPicPr>
          <p:cNvPr id="1026" name="Picture 2" descr="http://mccraycomm306.files.wordpress.com/2011/04/articlelarg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046" y="1295400"/>
            <a:ext cx="2468800" cy="135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512</TotalTime>
  <Words>824</Words>
  <Application>Microsoft Office PowerPoint</Application>
  <PresentationFormat>On-screen Show (4:3)</PresentationFormat>
  <Paragraphs>242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Foundry</vt:lpstr>
      <vt:lpstr>SEM1 3.02  A - Promotion</vt:lpstr>
      <vt:lpstr>Define Advertising Media</vt:lpstr>
      <vt:lpstr>Types of Advertising</vt:lpstr>
      <vt:lpstr>Types of Advertising</vt:lpstr>
      <vt:lpstr>Types of Advertising Media</vt:lpstr>
      <vt:lpstr>Types of Publication Media</vt:lpstr>
      <vt:lpstr>Types of Newspaper Advertising</vt:lpstr>
      <vt:lpstr>Newspaper Advertising: Advantages and Disadvantages</vt:lpstr>
      <vt:lpstr>Categorize types of Magazines</vt:lpstr>
      <vt:lpstr>Magazine Advertising Advantages and Disadvantages</vt:lpstr>
      <vt:lpstr>Types of Broadcast Media</vt:lpstr>
      <vt:lpstr>Radio Advertising: Advantages and Disadvantages</vt:lpstr>
      <vt:lpstr>Television Advertising: Advantages and Disadvantages</vt:lpstr>
      <vt:lpstr>Types of Direct-Mail Advertising</vt:lpstr>
      <vt:lpstr>Direct Mail Advertising: Advantages and Disadvantages</vt:lpstr>
      <vt:lpstr>Explain Advertising on the Web</vt:lpstr>
      <vt:lpstr>Types of Out-of-Home Media</vt:lpstr>
      <vt:lpstr>Out-of-Home Advertising: Advantages and Disadvantages</vt:lpstr>
      <vt:lpstr>Types of Specialty Advertising</vt:lpstr>
      <vt:lpstr>Examples of “Other Promotional” Media</vt:lpstr>
      <vt:lpstr> “Other Promotional” Media</vt:lpstr>
      <vt:lpstr> Trends in Advertising Media</vt:lpstr>
    </vt:vector>
  </TitlesOfParts>
  <Company>Charlotte-Mecklenburg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 1 3.02 Promotion</dc:title>
  <dc:creator>jon1.neary</dc:creator>
  <cp:lastModifiedBy>Karen Isbell</cp:lastModifiedBy>
  <cp:revision>40</cp:revision>
  <cp:lastPrinted>2012-09-22T16:46:24Z</cp:lastPrinted>
  <dcterms:created xsi:type="dcterms:W3CDTF">2012-09-13T20:42:20Z</dcterms:created>
  <dcterms:modified xsi:type="dcterms:W3CDTF">2013-03-19T12:52:29Z</dcterms:modified>
</cp:coreProperties>
</file>