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8" r:id="rId4"/>
    <p:sldId id="259" r:id="rId5"/>
    <p:sldId id="260" r:id="rId6"/>
    <p:sldId id="261" r:id="rId7"/>
    <p:sldId id="262" r:id="rId8"/>
    <p:sldId id="263" r:id="rId9"/>
    <p:sldId id="27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21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830E887F-AC47-4521-BB29-B94F4666026C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03B431E7-6B3E-4895-9EDB-6E69371753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E887F-AC47-4521-BB29-B94F4666026C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31E7-6B3E-4895-9EDB-6E69371753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E887F-AC47-4521-BB29-B94F4666026C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31E7-6B3E-4895-9EDB-6E69371753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E887F-AC47-4521-BB29-B94F4666026C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31E7-6B3E-4895-9EDB-6E693717530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E887F-AC47-4521-BB29-B94F4666026C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31E7-6B3E-4895-9EDB-6E693717530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E887F-AC47-4521-BB29-B94F4666026C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31E7-6B3E-4895-9EDB-6E69371753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E887F-AC47-4521-BB29-B94F4666026C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31E7-6B3E-4895-9EDB-6E69371753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830E887F-AC47-4521-BB29-B94F4666026C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03B431E7-6B3E-4895-9EDB-6E69371753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830E887F-AC47-4521-BB29-B94F4666026C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03B431E7-6B3E-4895-9EDB-6E69371753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E887F-AC47-4521-BB29-B94F4666026C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31E7-6B3E-4895-9EDB-6E69371753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E887F-AC47-4521-BB29-B94F4666026C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31E7-6B3E-4895-9EDB-6E69371753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830E887F-AC47-4521-BB29-B94F4666026C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03B431E7-6B3E-4895-9EDB-6E693717530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tx2"/>
                </a:solidFill>
              </a:rPr>
              <a:t>Understanding data-collection methods to evaluate their appropriateness for the research problem/issue. </a:t>
            </a:r>
            <a:endParaRPr lang="en-US" sz="4000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Sports &amp; Entertainment Marketing I</a:t>
            </a:r>
          </a:p>
          <a:p>
            <a:r>
              <a:rPr lang="en-US" dirty="0" smtClean="0"/>
              <a:t>2.04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731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Types of Data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981200"/>
            <a:ext cx="6196405" cy="32765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Primary Data</a:t>
            </a:r>
          </a:p>
          <a:p>
            <a:r>
              <a:rPr lang="en-US" dirty="0" smtClean="0"/>
              <a:t>Data collected by the researcher first hand specifically for the purpose of the study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Secondary Data</a:t>
            </a:r>
          </a:p>
          <a:p>
            <a:r>
              <a:rPr lang="en-US" dirty="0"/>
              <a:t>Data collected by someone other than the user</a:t>
            </a:r>
          </a:p>
          <a:p>
            <a:pPr marL="0" indent="0" algn="ctr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57812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Qualitative Data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Deals with descriptions. </a:t>
            </a:r>
          </a:p>
          <a:p>
            <a:r>
              <a:rPr lang="en-US" dirty="0"/>
              <a:t>Data can be observed but not measured.</a:t>
            </a:r>
            <a:r>
              <a:rPr lang="en-US" dirty="0" smtClean="0"/>
              <a:t> </a:t>
            </a:r>
          </a:p>
          <a:p>
            <a:r>
              <a:rPr lang="en-US" dirty="0"/>
              <a:t>Colors, textures, smells, tastes, appearance, beauty, etc.</a:t>
            </a:r>
            <a:r>
              <a:rPr lang="en-US" dirty="0" smtClean="0"/>
              <a:t> </a:t>
            </a:r>
          </a:p>
          <a:p>
            <a:r>
              <a:rPr lang="en-US" b="1" dirty="0" smtClean="0"/>
              <a:t>Qualit</a:t>
            </a:r>
            <a:r>
              <a:rPr lang="en-US" dirty="0" smtClean="0"/>
              <a:t>ative </a:t>
            </a:r>
            <a:r>
              <a:rPr lang="en-US" dirty="0"/>
              <a:t>→ </a:t>
            </a:r>
            <a:r>
              <a:rPr lang="en-US" b="1" dirty="0"/>
              <a:t>Qualit</a:t>
            </a:r>
            <a:r>
              <a:rPr lang="en-US" dirty="0"/>
              <a:t>y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301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Quantitative Data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Deals with numbers. </a:t>
            </a:r>
          </a:p>
          <a:p>
            <a:r>
              <a:rPr lang="en-US" dirty="0"/>
              <a:t>Data which can be measured.</a:t>
            </a:r>
            <a:r>
              <a:rPr lang="en-US" dirty="0" smtClean="0"/>
              <a:t> </a:t>
            </a:r>
          </a:p>
          <a:p>
            <a:r>
              <a:rPr lang="en-US" dirty="0"/>
              <a:t>Length, height, area, volume, weight, speed, time, temperature, humidity, sound levels, cost, members, ages, etc.</a:t>
            </a:r>
            <a:r>
              <a:rPr lang="en-US" dirty="0" smtClean="0"/>
              <a:t> </a:t>
            </a:r>
          </a:p>
          <a:p>
            <a:r>
              <a:rPr lang="en-US" b="1" dirty="0" smtClean="0"/>
              <a:t>Quantit</a:t>
            </a:r>
            <a:r>
              <a:rPr lang="en-US" dirty="0" smtClean="0"/>
              <a:t>ative </a:t>
            </a:r>
            <a:r>
              <a:rPr lang="en-US" dirty="0"/>
              <a:t>→ </a:t>
            </a:r>
            <a:r>
              <a:rPr lang="en-US" b="1" dirty="0"/>
              <a:t>Quantit</a:t>
            </a:r>
            <a:r>
              <a:rPr lang="en-US" dirty="0"/>
              <a:t>y 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449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Sources of Internal Records 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Budgets</a:t>
            </a:r>
          </a:p>
          <a:p>
            <a:r>
              <a:rPr lang="en-US" dirty="0" smtClean="0"/>
              <a:t>Schedules</a:t>
            </a:r>
          </a:p>
          <a:p>
            <a:r>
              <a:rPr lang="en-US" dirty="0" smtClean="0"/>
              <a:t>Call reports</a:t>
            </a:r>
          </a:p>
          <a:p>
            <a:r>
              <a:rPr lang="en-US" dirty="0" smtClean="0"/>
              <a:t>Order/shipping/billing records</a:t>
            </a:r>
          </a:p>
          <a:p>
            <a:r>
              <a:rPr lang="en-US" dirty="0" smtClean="0"/>
              <a:t>Sales reports</a:t>
            </a:r>
          </a:p>
          <a:p>
            <a:r>
              <a:rPr lang="en-US" dirty="0" smtClean="0"/>
              <a:t>Customer complaints/requests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39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External Data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the originates outside the organization for which the research is being done </a:t>
            </a:r>
          </a:p>
          <a:p>
            <a:r>
              <a:rPr lang="en-US" dirty="0" smtClean="0"/>
              <a:t>More difficult because the data has much greater variety &amp; you have more sources </a:t>
            </a:r>
          </a:p>
          <a:p>
            <a:r>
              <a:rPr lang="en-US" dirty="0" smtClean="0"/>
              <a:t>Outside data may be biased </a:t>
            </a:r>
          </a:p>
          <a:p>
            <a:r>
              <a:rPr lang="en-US" dirty="0" smtClean="0"/>
              <a:t>Common Sources:</a:t>
            </a:r>
          </a:p>
          <a:p>
            <a:pPr lvl="1"/>
            <a:r>
              <a:rPr lang="en-US" dirty="0" smtClean="0"/>
              <a:t>Government agencies</a:t>
            </a:r>
          </a:p>
          <a:p>
            <a:pPr lvl="1"/>
            <a:r>
              <a:rPr lang="en-US" dirty="0" smtClean="0"/>
              <a:t>Trade/industrial associations </a:t>
            </a:r>
          </a:p>
        </p:txBody>
      </p:sp>
    </p:spTree>
    <p:extLst>
      <p:ext uri="{BB962C8B-B14F-4D97-AF65-F5344CB8AC3E}">
        <p14:creationId xmlns:p14="http://schemas.microsoft.com/office/powerpoint/2010/main" val="798673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Why do marketers use external data?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Economical</a:t>
            </a:r>
          </a:p>
          <a:p>
            <a:r>
              <a:rPr lang="en-US" dirty="0" smtClean="0"/>
              <a:t>Efficient</a:t>
            </a:r>
          </a:p>
          <a:p>
            <a:r>
              <a:rPr lang="en-US" dirty="0" smtClean="0"/>
              <a:t>Provides a basis for comparison</a:t>
            </a:r>
          </a:p>
          <a:p>
            <a:r>
              <a:rPr lang="en-US" dirty="0" smtClean="0"/>
              <a:t>Fills in the gaps in primary information </a:t>
            </a:r>
          </a:p>
          <a:p>
            <a:r>
              <a:rPr lang="en-US" dirty="0" smtClean="0"/>
              <a:t>Improves understanding of the problem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312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Info Available from External Sources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/>
              <a:buChar char="•"/>
            </a:pPr>
            <a:r>
              <a:rPr lang="en-US" dirty="0" smtClean="0">
                <a:effectLst/>
              </a:rPr>
              <a:t>Political</a:t>
            </a:r>
          </a:p>
          <a:p>
            <a:pPr>
              <a:buFont typeface="Arial"/>
              <a:buChar char="•"/>
            </a:pPr>
            <a:r>
              <a:rPr lang="en-US" dirty="0" smtClean="0">
                <a:effectLst/>
              </a:rPr>
              <a:t>Economical</a:t>
            </a:r>
          </a:p>
          <a:p>
            <a:pPr>
              <a:buFont typeface="Arial"/>
              <a:buChar char="•"/>
            </a:pPr>
            <a:r>
              <a:rPr lang="en-US" dirty="0" smtClean="0">
                <a:effectLst/>
              </a:rPr>
              <a:t>Social</a:t>
            </a:r>
          </a:p>
          <a:p>
            <a:pPr>
              <a:buFont typeface="Arial"/>
              <a:buChar char="•"/>
            </a:pPr>
            <a:r>
              <a:rPr lang="en-US" dirty="0" smtClean="0">
                <a:effectLst/>
              </a:rPr>
              <a:t>Technological</a:t>
            </a:r>
          </a:p>
          <a:p>
            <a:pPr>
              <a:buFont typeface="Arial"/>
              <a:buChar char="•"/>
            </a:pPr>
            <a:r>
              <a:rPr lang="en-US" dirty="0" smtClean="0">
                <a:effectLst/>
              </a:rPr>
              <a:t>Environmental (Physical)</a:t>
            </a:r>
          </a:p>
          <a:p>
            <a:pPr>
              <a:buFont typeface="Arial"/>
              <a:buChar char="•"/>
            </a:pPr>
            <a:r>
              <a:rPr lang="en-US" dirty="0" smtClean="0">
                <a:effectLst/>
              </a:rPr>
              <a:t>Legal</a:t>
            </a:r>
          </a:p>
          <a:p>
            <a:pPr>
              <a:buFont typeface="Arial"/>
              <a:buChar char="•"/>
            </a:pPr>
            <a:r>
              <a:rPr lang="en-US" dirty="0" smtClean="0"/>
              <a:t>Demographic </a:t>
            </a:r>
            <a:endParaRPr lang="en-US" dirty="0" smtClean="0">
              <a:effectLst/>
            </a:endParaRP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383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E-Marketers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external information to help guide their efforts</a:t>
            </a:r>
          </a:p>
          <a:p>
            <a:r>
              <a:rPr lang="en-US" dirty="0" smtClean="0"/>
              <a:t>Use digital customer information such as clickstream data</a:t>
            </a:r>
          </a:p>
          <a:p>
            <a:pPr lvl="1"/>
            <a:r>
              <a:rPr lang="en-US" dirty="0" smtClean="0"/>
              <a:t>Gives webmasters a view of what users are viewing</a:t>
            </a:r>
          </a:p>
          <a:p>
            <a:pPr lvl="1"/>
            <a:r>
              <a:rPr lang="en-US" dirty="0" smtClean="0"/>
              <a:t>Raises serious security concerns </a:t>
            </a:r>
          </a:p>
          <a:p>
            <a:pPr lvl="1"/>
            <a:r>
              <a:rPr lang="en-US" dirty="0" smtClean="0"/>
              <a:t>Data sold as a way to increase revenue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6718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71</TotalTime>
  <Words>256</Words>
  <Application>Microsoft Office PowerPoint</Application>
  <PresentationFormat>On-screen Show (4:3)</PresentationFormat>
  <Paragraphs>53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Brush Script MT</vt:lpstr>
      <vt:lpstr>Constantia</vt:lpstr>
      <vt:lpstr>Franklin Gothic Book</vt:lpstr>
      <vt:lpstr>Rage Italic</vt:lpstr>
      <vt:lpstr>Pushpin</vt:lpstr>
      <vt:lpstr>Understanding data-collection methods to evaluate their appropriateness for the research problem/issue. </vt:lpstr>
      <vt:lpstr>Types of Data</vt:lpstr>
      <vt:lpstr>Qualitative Data</vt:lpstr>
      <vt:lpstr>Quantitative Data</vt:lpstr>
      <vt:lpstr>Sources of Internal Records </vt:lpstr>
      <vt:lpstr>External Data</vt:lpstr>
      <vt:lpstr>Why do marketers use external data?</vt:lpstr>
      <vt:lpstr>Info Available from External Sources</vt:lpstr>
      <vt:lpstr>E-Marketers</vt:lpstr>
    </vt:vector>
  </TitlesOfParts>
  <Company>Hickory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data-collection methods to evaluate their appropriateness for the research problem/issue.</dc:title>
  <dc:creator>Teague, Alison (HHS)</dc:creator>
  <cp:lastModifiedBy>Karen Isbell</cp:lastModifiedBy>
  <cp:revision>7</cp:revision>
  <dcterms:created xsi:type="dcterms:W3CDTF">2012-09-19T15:05:11Z</dcterms:created>
  <dcterms:modified xsi:type="dcterms:W3CDTF">2014-10-21T12:51:27Z</dcterms:modified>
</cp:coreProperties>
</file>